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3"/>
  </p:notesMasterIdLst>
  <p:sldIdLst>
    <p:sldId id="256" r:id="rId2"/>
    <p:sldId id="27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12192000" cy="6858000"/>
  <p:notesSz cx="6858000" cy="9144000"/>
  <p:embeddedFontLst>
    <p:embeddedFont>
      <p:font typeface="Fira Sans" panose="020B0503050000020004" pitchFamily="34" charset="0"/>
      <p:regular r:id="rId24"/>
      <p:bold r:id="rId25"/>
      <p:italic r:id="rId26"/>
      <p:boldItalic r:id="rId27"/>
    </p:embeddedFont>
    <p:embeddedFont>
      <p:font typeface="Jost"/>
      <p:regular r:id="rId28"/>
      <p:bold r:id="rId29"/>
      <p:italic r:id="rId30"/>
      <p:boldItalic r:id="rId31"/>
    </p:embeddedFont>
    <p:embeddedFont>
      <p:font typeface="Merriweather" panose="00000500000000000000" pitchFamily="2" charset="0"/>
      <p:regular r:id="rId32"/>
      <p:bold r:id="rId33"/>
      <p:italic r:id="rId34"/>
      <p:boldItalic r:id="rId35"/>
    </p:embeddedFont>
    <p:embeddedFont>
      <p:font typeface="Teko"/>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83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0" name="Google Shape;10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Arial"/>
                <a:ea typeface="Arial"/>
                <a:cs typeface="Arial"/>
                <a:sym typeface="Arial"/>
              </a:rPr>
              <a:t>Note for the trainer: start the day with enthusiasm. Your enthusiasm should reflect in your tone of voice and body language. </a:t>
            </a:r>
            <a:endParaRPr b="1">
              <a:latin typeface="Arial"/>
              <a:ea typeface="Arial"/>
              <a:cs typeface="Arial"/>
              <a:sym typeface="Arial"/>
            </a:endParaRPr>
          </a:p>
          <a:p>
            <a:pPr marL="0" lvl="0" indent="0" algn="l" rtl="0">
              <a:lnSpc>
                <a:spcPct val="100000"/>
              </a:lnSpc>
              <a:spcBef>
                <a:spcPts val="0"/>
              </a:spcBef>
              <a:spcAft>
                <a:spcPts val="0"/>
              </a:spcAft>
              <a:buSzPts val="1400"/>
              <a:buNone/>
            </a:pPr>
            <a:endParaRPr b="1">
              <a:latin typeface="Arial"/>
              <a:ea typeface="Arial"/>
              <a:cs typeface="Arial"/>
              <a:sym typeface="Arial"/>
            </a:endParaRPr>
          </a:p>
          <a:p>
            <a:pPr marL="0" lvl="0" indent="0" algn="l" rtl="0">
              <a:lnSpc>
                <a:spcPct val="107000"/>
              </a:lnSpc>
              <a:spcBef>
                <a:spcPts val="0"/>
              </a:spcBef>
              <a:spcAft>
                <a:spcPts val="0"/>
              </a:spcAft>
              <a:buSzPts val="1400"/>
              <a:buNone/>
            </a:pPr>
            <a:r>
              <a:rPr lang="en-US" sz="1200">
                <a:solidFill>
                  <a:srgbClr val="374151"/>
                </a:solidFill>
                <a:latin typeface="Arial"/>
                <a:ea typeface="Arial"/>
                <a:cs typeface="Arial"/>
                <a:sym typeface="Arial"/>
              </a:rPr>
              <a:t>Good morning everyone!</a:t>
            </a:r>
            <a:endParaRPr/>
          </a:p>
          <a:p>
            <a:pPr marL="0" lvl="0" indent="0" algn="l" rtl="0">
              <a:lnSpc>
                <a:spcPct val="107000"/>
              </a:lnSpc>
              <a:spcBef>
                <a:spcPts val="800"/>
              </a:spcBef>
              <a:spcAft>
                <a:spcPts val="0"/>
              </a:spcAft>
              <a:buSzPts val="1400"/>
              <a:buNone/>
            </a:pPr>
            <a:endParaRPr sz="1200">
              <a:latin typeface="Arial"/>
              <a:ea typeface="Arial"/>
              <a:cs typeface="Arial"/>
              <a:sym typeface="Arial"/>
            </a:endParaRPr>
          </a:p>
          <a:p>
            <a:pPr marL="0" lvl="0" indent="0" algn="l" rtl="0">
              <a:lnSpc>
                <a:spcPct val="107000"/>
              </a:lnSpc>
              <a:spcBef>
                <a:spcPts val="800"/>
              </a:spcBef>
              <a:spcAft>
                <a:spcPts val="0"/>
              </a:spcAft>
              <a:buSzPts val="1400"/>
              <a:buNone/>
            </a:pPr>
            <a:r>
              <a:rPr lang="en-US" sz="1200">
                <a:solidFill>
                  <a:srgbClr val="374151"/>
                </a:solidFill>
                <a:latin typeface="Arial"/>
                <a:ea typeface="Arial"/>
                <a:cs typeface="Arial"/>
                <a:sym typeface="Arial"/>
              </a:rPr>
              <a:t>How are you today.  Are you ready to dive into a day of learning, growth, and transformation? I know I am!</a:t>
            </a:r>
            <a:endParaRPr/>
          </a:p>
          <a:p>
            <a:pPr marL="0" lvl="0" indent="0" algn="l" rtl="0">
              <a:lnSpc>
                <a:spcPct val="107000"/>
              </a:lnSpc>
              <a:spcBef>
                <a:spcPts val="800"/>
              </a:spcBef>
              <a:spcAft>
                <a:spcPts val="0"/>
              </a:spcAft>
              <a:buSzPts val="1400"/>
              <a:buNone/>
            </a:pPr>
            <a:endParaRPr sz="1200">
              <a:latin typeface="Arial"/>
              <a:ea typeface="Arial"/>
              <a:cs typeface="Arial"/>
              <a:sym typeface="Arial"/>
            </a:endParaRPr>
          </a:p>
          <a:p>
            <a:pPr marL="0" lvl="0" indent="0" algn="l" rtl="0">
              <a:lnSpc>
                <a:spcPct val="107000"/>
              </a:lnSpc>
              <a:spcBef>
                <a:spcPts val="800"/>
              </a:spcBef>
              <a:spcAft>
                <a:spcPts val="0"/>
              </a:spcAft>
              <a:buSzPts val="1400"/>
              <a:buNone/>
            </a:pPr>
            <a:r>
              <a:rPr lang="en-US" sz="1200">
                <a:latin typeface="Arial"/>
                <a:ea typeface="Arial"/>
                <a:cs typeface="Arial"/>
                <a:sym typeface="Arial"/>
              </a:rPr>
              <a:t>Today, we have a unique opportunity to learn from each other, challenge ourselves, and take our personal and professional lives to the next level. Today’s workshop is highly engaging, filled with activities,  role plays, videos and discussions that are designed to inspire and empower you.</a:t>
            </a:r>
            <a:endParaRPr/>
          </a:p>
          <a:p>
            <a:pPr marL="0" lvl="0" indent="0" algn="l" rtl="0">
              <a:lnSpc>
                <a:spcPct val="107000"/>
              </a:lnSpc>
              <a:spcBef>
                <a:spcPts val="800"/>
              </a:spcBef>
              <a:spcAft>
                <a:spcPts val="0"/>
              </a:spcAft>
              <a:buSzPts val="1400"/>
              <a:buNone/>
            </a:pPr>
            <a:endParaRPr sz="1200">
              <a:latin typeface="Arial"/>
              <a:ea typeface="Arial"/>
              <a:cs typeface="Arial"/>
              <a:sym typeface="Arial"/>
            </a:endParaRPr>
          </a:p>
          <a:p>
            <a:pPr marL="0" lvl="0" indent="0" algn="l" rtl="0">
              <a:lnSpc>
                <a:spcPct val="107000"/>
              </a:lnSpc>
              <a:spcBef>
                <a:spcPts val="800"/>
              </a:spcBef>
              <a:spcAft>
                <a:spcPts val="0"/>
              </a:spcAft>
              <a:buSzPts val="1400"/>
              <a:buNone/>
            </a:pPr>
            <a:r>
              <a:rPr lang="en-US" sz="1200">
                <a:latin typeface="Arial"/>
                <a:ea typeface="Arial"/>
                <a:cs typeface="Arial"/>
                <a:sym typeface="Arial"/>
              </a:rPr>
              <a:t>But this isn't going to be a passive experience. This isn't a lecture where you sit back and listen to someone else talk. This is an interactive, dynamic, and engaging workshop that requires your full participation, your curiosity, and your willingness to learn.</a:t>
            </a:r>
            <a:endParaRPr/>
          </a:p>
          <a:p>
            <a:pPr marL="0" lvl="0" indent="0" algn="l" rtl="0">
              <a:lnSpc>
                <a:spcPct val="107000"/>
              </a:lnSpc>
              <a:spcBef>
                <a:spcPts val="800"/>
              </a:spcBef>
              <a:spcAft>
                <a:spcPts val="0"/>
              </a:spcAft>
              <a:buSzPts val="1400"/>
              <a:buNone/>
            </a:pPr>
            <a:endParaRPr sz="1200">
              <a:latin typeface="Arial"/>
              <a:ea typeface="Arial"/>
              <a:cs typeface="Arial"/>
              <a:sym typeface="Arial"/>
            </a:endParaRPr>
          </a:p>
          <a:p>
            <a:pPr marL="0" lvl="0" indent="0" algn="l" rtl="0">
              <a:lnSpc>
                <a:spcPct val="107000"/>
              </a:lnSpc>
              <a:spcBef>
                <a:spcPts val="800"/>
              </a:spcBef>
              <a:spcAft>
                <a:spcPts val="0"/>
              </a:spcAft>
              <a:buSzPts val="1400"/>
              <a:buNone/>
            </a:pPr>
            <a:r>
              <a:rPr lang="en-US" sz="1200">
                <a:latin typeface="Arial"/>
                <a:ea typeface="Arial"/>
                <a:cs typeface="Arial"/>
                <a:sym typeface="Arial"/>
              </a:rPr>
              <a:t>Throughout the day, you'll have the chance to connect with other like-minded individuals, share your own experiences and insights, and gain new skills and knowledge that will help you achieve your goals. You'll be challenged, pushed outside your comfort zone, and supported every step of the way.</a:t>
            </a:r>
            <a:endParaRPr/>
          </a:p>
          <a:p>
            <a:pPr marL="0" lvl="0" indent="0" algn="l" rtl="0">
              <a:lnSpc>
                <a:spcPct val="107000"/>
              </a:lnSpc>
              <a:spcBef>
                <a:spcPts val="800"/>
              </a:spcBef>
              <a:spcAft>
                <a:spcPts val="0"/>
              </a:spcAft>
              <a:buSzPts val="1400"/>
              <a:buNone/>
            </a:pPr>
            <a:endParaRPr sz="1200">
              <a:latin typeface="Arial"/>
              <a:ea typeface="Arial"/>
              <a:cs typeface="Arial"/>
              <a:sym typeface="Arial"/>
            </a:endParaRPr>
          </a:p>
          <a:p>
            <a:pPr marL="0" lvl="0" indent="0" algn="l" rtl="0">
              <a:lnSpc>
                <a:spcPct val="107000"/>
              </a:lnSpc>
              <a:spcBef>
                <a:spcPts val="800"/>
              </a:spcBef>
              <a:spcAft>
                <a:spcPts val="0"/>
              </a:spcAft>
              <a:buSzPts val="1400"/>
              <a:buNone/>
            </a:pPr>
            <a:r>
              <a:rPr lang="en-US" sz="1200">
                <a:latin typeface="Arial"/>
                <a:ea typeface="Arial"/>
                <a:cs typeface="Arial"/>
                <a:sym typeface="Arial"/>
              </a:rPr>
              <a:t>So, are you ready to embrace this day with open hearts and open minds? Are you ready to learn, grow, and transform? I know I am, and I can't wait to see what we'll achieve together.</a:t>
            </a:r>
            <a:endParaRPr/>
          </a:p>
          <a:p>
            <a:pPr marL="0" lvl="0" indent="0" algn="l" rtl="0">
              <a:lnSpc>
                <a:spcPct val="107000"/>
              </a:lnSpc>
              <a:spcBef>
                <a:spcPts val="800"/>
              </a:spcBef>
              <a:spcAft>
                <a:spcPts val="0"/>
              </a:spcAft>
              <a:buSzPts val="1400"/>
              <a:buNone/>
            </a:pPr>
            <a:endParaRPr sz="1200">
              <a:latin typeface="Arial"/>
              <a:ea typeface="Arial"/>
              <a:cs typeface="Arial"/>
              <a:sym typeface="Arial"/>
            </a:endParaRPr>
          </a:p>
          <a:p>
            <a:pPr marL="0" lvl="0" indent="0" algn="l" rtl="0">
              <a:lnSpc>
                <a:spcPct val="107000"/>
              </a:lnSpc>
              <a:spcBef>
                <a:spcPts val="800"/>
              </a:spcBef>
              <a:spcAft>
                <a:spcPts val="0"/>
              </a:spcAft>
              <a:buSzPts val="1400"/>
              <a:buNone/>
            </a:pPr>
            <a:r>
              <a:rPr lang="en-US" sz="1200">
                <a:latin typeface="Arial"/>
                <a:ea typeface="Arial"/>
                <a:cs typeface="Arial"/>
                <a:sym typeface="Arial"/>
              </a:rPr>
              <a:t>Let's get started!</a:t>
            </a:r>
            <a:endParaRPr/>
          </a:p>
          <a:p>
            <a:pPr marL="0" lvl="0" indent="0" algn="l" rtl="0">
              <a:lnSpc>
                <a:spcPct val="100000"/>
              </a:lnSpc>
              <a:spcBef>
                <a:spcPts val="800"/>
              </a:spcBef>
              <a:spcAft>
                <a:spcPts val="0"/>
              </a:spcAft>
              <a:buSzPts val="1400"/>
              <a:buNone/>
            </a:pPr>
            <a:endParaRPr b="1">
              <a:latin typeface="Arial"/>
              <a:ea typeface="Arial"/>
              <a:cs typeface="Arial"/>
              <a:sym typeface="Arial"/>
            </a:endParaRPr>
          </a:p>
        </p:txBody>
      </p:sp>
      <p:sp>
        <p:nvSpPr>
          <p:cNvPr id="101" name="Google Shape;10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D2D2D"/>
              </a:buClr>
              <a:buSzPts val="1200"/>
              <a:buFont typeface="Arial"/>
              <a:buNone/>
            </a:pPr>
            <a:r>
              <a:rPr lang="en-US" b="0" i="0">
                <a:solidFill>
                  <a:srgbClr val="2D2D2D"/>
                </a:solidFill>
                <a:latin typeface="Arial"/>
                <a:ea typeface="Arial"/>
                <a:cs typeface="Arial"/>
                <a:sym typeface="Arial"/>
              </a:rPr>
              <a:t>Read this line Loudly- - </a:t>
            </a:r>
            <a:r>
              <a:rPr lang="en-US" sz="1200" b="1"/>
              <a:t>To take Ownership Operate from </a:t>
            </a:r>
            <a:r>
              <a:rPr lang="en-US"/>
              <a:t>Circle of Control</a:t>
            </a:r>
            <a:endParaRPr/>
          </a:p>
          <a:p>
            <a:pPr marL="0" lvl="0" indent="0" algn="l" rtl="0">
              <a:lnSpc>
                <a:spcPct val="100000"/>
              </a:lnSpc>
              <a:spcBef>
                <a:spcPts val="0"/>
              </a:spcBef>
              <a:spcAft>
                <a:spcPts val="0"/>
              </a:spcAft>
              <a:buSzPts val="1400"/>
              <a:buNone/>
            </a:pPr>
            <a:endParaRPr b="0" i="0">
              <a:solidFill>
                <a:srgbClr val="2D2D2D"/>
              </a:solidFill>
              <a:latin typeface="Arial"/>
              <a:ea typeface="Arial"/>
              <a:cs typeface="Arial"/>
              <a:sym typeface="Arial"/>
            </a:endParaRPr>
          </a:p>
          <a:p>
            <a:pPr marL="0" lvl="0" indent="0" algn="l" rtl="0">
              <a:lnSpc>
                <a:spcPct val="100000"/>
              </a:lnSpc>
              <a:spcBef>
                <a:spcPts val="0"/>
              </a:spcBef>
              <a:spcAft>
                <a:spcPts val="0"/>
              </a:spcAft>
              <a:buSzPts val="1400"/>
              <a:buNone/>
            </a:pPr>
            <a:r>
              <a:rPr lang="en-US" b="0" i="0">
                <a:solidFill>
                  <a:srgbClr val="2D2D2D"/>
                </a:solidFill>
                <a:latin typeface="Arial"/>
                <a:ea typeface="Arial"/>
                <a:cs typeface="Arial"/>
                <a:sym typeface="Arial"/>
              </a:rPr>
              <a:t>Lets see what is circle of Control- Transition to next slide</a:t>
            </a:r>
            <a:endParaRPr/>
          </a:p>
        </p:txBody>
      </p:sp>
      <p:sp>
        <p:nvSpPr>
          <p:cNvPr id="208" name="Google Shape;20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5" name="Google Shape;21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i="0">
                <a:solidFill>
                  <a:srgbClr val="292929"/>
                </a:solidFill>
              </a:rPr>
              <a:t>Say: </a:t>
            </a:r>
            <a:endParaRPr/>
          </a:p>
          <a:p>
            <a:pPr marL="0" lvl="0" indent="0" algn="l" rtl="0">
              <a:lnSpc>
                <a:spcPct val="100000"/>
              </a:lnSpc>
              <a:spcBef>
                <a:spcPts val="0"/>
              </a:spcBef>
              <a:spcAft>
                <a:spcPts val="0"/>
              </a:spcAft>
              <a:buSzPts val="1400"/>
              <a:buNone/>
            </a:pPr>
            <a:endParaRPr b="0" i="0">
              <a:solidFill>
                <a:srgbClr val="292929"/>
              </a:solidFill>
            </a:endParaRPr>
          </a:p>
          <a:p>
            <a:pPr marL="0" lvl="0" indent="0" algn="l" rtl="0">
              <a:lnSpc>
                <a:spcPct val="100000"/>
              </a:lnSpc>
              <a:spcBef>
                <a:spcPts val="0"/>
              </a:spcBef>
              <a:spcAft>
                <a:spcPts val="0"/>
              </a:spcAft>
              <a:buSzPts val="1400"/>
              <a:buNone/>
            </a:pPr>
            <a:r>
              <a:rPr lang="en-US" b="0" i="0">
                <a:solidFill>
                  <a:srgbClr val="292929"/>
                </a:solidFill>
              </a:rPr>
              <a:t>Someone with a solution-centric mindset approaches work with a focus on honing in on solutions and forward progress. They don’t get stuck in setbacks or drama. Instead, they learn from setbacks and move forward. They don’t ignore or push problems aside. Instead, they voice problems with a proposed solution and align the team around a plan of resolution and execution. They make sure they (or someone on the team) close the loop in implementing the solution.</a:t>
            </a:r>
            <a:endParaRPr/>
          </a:p>
          <a:p>
            <a:pPr marL="0" lvl="0" indent="0" algn="l" rtl="0">
              <a:lnSpc>
                <a:spcPct val="100000"/>
              </a:lnSpc>
              <a:spcBef>
                <a:spcPts val="0"/>
              </a:spcBef>
              <a:spcAft>
                <a:spcPts val="0"/>
              </a:spcAft>
              <a:buSzPts val="1400"/>
              <a:buNone/>
            </a:pPr>
            <a:endParaRPr b="0" i="0">
              <a:solidFill>
                <a:srgbClr val="292929"/>
              </a:solidFill>
            </a:endParaRPr>
          </a:p>
          <a:p>
            <a:pPr marL="0" lvl="0" indent="0" algn="l" rtl="0">
              <a:lnSpc>
                <a:spcPct val="100000"/>
              </a:lnSpc>
              <a:spcBef>
                <a:spcPts val="0"/>
              </a:spcBef>
              <a:spcAft>
                <a:spcPts val="0"/>
              </a:spcAft>
              <a:buSzPts val="1400"/>
              <a:buNone/>
            </a:pPr>
            <a:r>
              <a:rPr lang="en-US" b="0" i="0">
                <a:solidFill>
                  <a:srgbClr val="292929"/>
                </a:solidFill>
              </a:rPr>
              <a:t>A solution-centric mindset is at the heart of making progress for a professional. It is not necessarily inherent; it usually comes from past experience and it can be taught and adopted.</a:t>
            </a:r>
            <a:endParaRPr/>
          </a:p>
          <a:p>
            <a:pPr marL="0" lvl="0" indent="0" algn="l" rtl="0">
              <a:lnSpc>
                <a:spcPct val="100000"/>
              </a:lnSpc>
              <a:spcBef>
                <a:spcPts val="0"/>
              </a:spcBef>
              <a:spcAft>
                <a:spcPts val="0"/>
              </a:spcAft>
              <a:buSzPts val="1400"/>
              <a:buNone/>
            </a:pPr>
            <a:endParaRPr b="0" i="0">
              <a:solidFill>
                <a:srgbClr val="292929"/>
              </a:solidFill>
            </a:endParaRPr>
          </a:p>
          <a:p>
            <a:pPr marL="0" lvl="0" indent="0" algn="l" rtl="0">
              <a:lnSpc>
                <a:spcPct val="100000"/>
              </a:lnSpc>
              <a:spcBef>
                <a:spcPts val="0"/>
              </a:spcBef>
              <a:spcAft>
                <a:spcPts val="0"/>
              </a:spcAft>
              <a:buSzPts val="1400"/>
              <a:buNone/>
            </a:pPr>
            <a:r>
              <a:rPr lang="en-US" b="0" i="0">
                <a:solidFill>
                  <a:srgbClr val="292929"/>
                </a:solidFill>
              </a:rPr>
              <a:t>Being solution-oriented means you will meditate to fix the problem. Solution-oriented people don’t just solve problems, they help identify the source of a question or challenge and provide the right or a better, way of doing things. Additionally, one of the greatest strengths of a solution-oriented individual is their ability to think critically. This requires the ability to think, evaluate, analyze, and decide clearly and quickly, in such a way that helps solve a problem. Lastly, solution-oriented people funnel all decisions through a filter that helps answer ‘why’. This unique approach immediately gets to the heart of the matter, or the individual, where the roots help clarify the situation or question.</a:t>
            </a:r>
            <a:endParaRPr/>
          </a:p>
          <a:p>
            <a:pPr marL="0" lvl="0" indent="0" algn="l" rtl="0">
              <a:lnSpc>
                <a:spcPct val="100000"/>
              </a:lnSpc>
              <a:spcBef>
                <a:spcPts val="0"/>
              </a:spcBef>
              <a:spcAft>
                <a:spcPts val="0"/>
              </a:spcAft>
              <a:buSzPts val="1400"/>
              <a:buNone/>
            </a:pPr>
            <a:endParaRPr b="0" i="0">
              <a:solidFill>
                <a:srgbClr val="292929"/>
              </a:solidFill>
            </a:endParaRPr>
          </a:p>
          <a:p>
            <a:pPr marL="0" marR="0" lvl="0" indent="0" algn="l" rtl="0">
              <a:lnSpc>
                <a:spcPct val="100000"/>
              </a:lnSpc>
              <a:spcBef>
                <a:spcPts val="0"/>
              </a:spcBef>
              <a:spcAft>
                <a:spcPts val="0"/>
              </a:spcAft>
              <a:buClr>
                <a:srgbClr val="2D2D2D"/>
              </a:buClr>
              <a:buSzPts val="1200"/>
              <a:buFont typeface="Arial"/>
              <a:buNone/>
            </a:pPr>
            <a:r>
              <a:rPr lang="en-US" b="1" i="0">
                <a:solidFill>
                  <a:srgbClr val="2D2D2D"/>
                </a:solidFill>
                <a:latin typeface="Arial"/>
                <a:ea typeface="Arial"/>
                <a:cs typeface="Arial"/>
                <a:sym typeface="Arial"/>
              </a:rPr>
              <a:t>Transition to the next slide.</a:t>
            </a:r>
            <a:endParaRPr/>
          </a:p>
          <a:p>
            <a:pPr marL="0" lvl="0" indent="0" algn="l" rtl="0">
              <a:lnSpc>
                <a:spcPct val="100000"/>
              </a:lnSpc>
              <a:spcBef>
                <a:spcPts val="0"/>
              </a:spcBef>
              <a:spcAft>
                <a:spcPts val="0"/>
              </a:spcAft>
              <a:buSzPts val="1400"/>
              <a:buNone/>
            </a:pPr>
            <a:endParaRPr b="0" i="0">
              <a:solidFill>
                <a:srgbClr val="292929"/>
              </a:solidFill>
            </a:endParaRPr>
          </a:p>
          <a:p>
            <a:pPr marL="0" lvl="0" indent="0" algn="l" rtl="0">
              <a:lnSpc>
                <a:spcPct val="100000"/>
              </a:lnSpc>
              <a:spcBef>
                <a:spcPts val="0"/>
              </a:spcBef>
              <a:spcAft>
                <a:spcPts val="0"/>
              </a:spcAft>
              <a:buSzPts val="1400"/>
              <a:buNone/>
            </a:pPr>
            <a:endParaRPr/>
          </a:p>
        </p:txBody>
      </p:sp>
      <p:sp>
        <p:nvSpPr>
          <p:cNvPr id="216" name="Google Shape;21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11</a:t>
            </a:fld>
            <a:endParaRPr sz="1200">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4" name="Google Shape;22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i="0">
                <a:solidFill>
                  <a:srgbClr val="212121"/>
                </a:solidFill>
                <a:latin typeface="Merriweather"/>
                <a:ea typeface="Merriweather"/>
                <a:cs typeface="Merriweather"/>
                <a:sym typeface="Merriweather"/>
              </a:rPr>
              <a:t>Say:</a:t>
            </a:r>
            <a:endParaRPr/>
          </a:p>
          <a:p>
            <a:pPr marL="0" lvl="0" indent="0" algn="l" rtl="0">
              <a:lnSpc>
                <a:spcPct val="100000"/>
              </a:lnSpc>
              <a:spcBef>
                <a:spcPts val="0"/>
              </a:spcBef>
              <a:spcAft>
                <a:spcPts val="0"/>
              </a:spcAft>
              <a:buSzPts val="1400"/>
              <a:buNone/>
            </a:pPr>
            <a:r>
              <a:rPr lang="en-US" b="0" i="0">
                <a:solidFill>
                  <a:srgbClr val="212121"/>
                </a:solidFill>
                <a:latin typeface="Merriweather"/>
                <a:ea typeface="Merriweather"/>
                <a:cs typeface="Merriweather"/>
                <a:sym typeface="Merriweather"/>
              </a:rPr>
              <a:t>Picture a classroom where students are working on a group project. The deadline is approaching, but they’re far from finished and the teacher is enquiring about the status of the project.</a:t>
            </a:r>
            <a:endParaRPr/>
          </a:p>
          <a:p>
            <a:pPr marL="0" lvl="0" indent="0" algn="l" rtl="0">
              <a:lnSpc>
                <a:spcPct val="100000"/>
              </a:lnSpc>
              <a:spcBef>
                <a:spcPts val="0"/>
              </a:spcBef>
              <a:spcAft>
                <a:spcPts val="0"/>
              </a:spcAft>
              <a:buSzPts val="1400"/>
              <a:buNone/>
            </a:pPr>
            <a:r>
              <a:rPr lang="en-US" b="0" i="0">
                <a:solidFill>
                  <a:srgbClr val="212121"/>
                </a:solidFill>
                <a:latin typeface="Merriweather"/>
                <a:ea typeface="Merriweather"/>
                <a:cs typeface="Merriweather"/>
                <a:sym typeface="Merriweather"/>
              </a:rPr>
              <a:t>As the students start to explain themselves, “the blame game” begins. Everyone starts to point fingers at each other and the discussion goes around in circles as they try to avoid the blame and pin it on someone else.</a:t>
            </a:r>
            <a:endParaRPr/>
          </a:p>
          <a:p>
            <a:pPr marL="0" lvl="0" indent="0" algn="l" rtl="0">
              <a:lnSpc>
                <a:spcPct val="100000"/>
              </a:lnSpc>
              <a:spcBef>
                <a:spcPts val="0"/>
              </a:spcBef>
              <a:spcAft>
                <a:spcPts val="0"/>
              </a:spcAft>
              <a:buSzPts val="1400"/>
              <a:buNone/>
            </a:pPr>
            <a:r>
              <a:rPr lang="en-US" b="0" i="0">
                <a:solidFill>
                  <a:srgbClr val="212121"/>
                </a:solidFill>
                <a:latin typeface="Merriweather"/>
                <a:ea typeface="Merriweather"/>
                <a:cs typeface="Merriweather"/>
                <a:sym typeface="Merriweather"/>
              </a:rPr>
              <a:t>Does this situation seem familiar? Have you experienced something similar, at work perhaps?</a:t>
            </a:r>
            <a:endParaRPr/>
          </a:p>
          <a:p>
            <a:pPr marL="0" lvl="0" indent="0" algn="l" rtl="0">
              <a:lnSpc>
                <a:spcPct val="100000"/>
              </a:lnSpc>
              <a:spcBef>
                <a:spcPts val="0"/>
              </a:spcBef>
              <a:spcAft>
                <a:spcPts val="0"/>
              </a:spcAft>
              <a:buSzPts val="1400"/>
              <a:buNone/>
            </a:pPr>
            <a:endParaRPr b="0" i="0">
              <a:solidFill>
                <a:srgbClr val="212121"/>
              </a:solidFill>
              <a:latin typeface="Merriweather"/>
              <a:ea typeface="Merriweather"/>
              <a:cs typeface="Merriweather"/>
              <a:sym typeface="Merriweather"/>
            </a:endParaRPr>
          </a:p>
          <a:p>
            <a:pPr marL="0" lvl="0" indent="0" algn="l" rtl="0">
              <a:lnSpc>
                <a:spcPct val="100000"/>
              </a:lnSpc>
              <a:spcBef>
                <a:spcPts val="0"/>
              </a:spcBef>
              <a:spcAft>
                <a:spcPts val="0"/>
              </a:spcAft>
              <a:buSzPts val="1400"/>
              <a:buNone/>
            </a:pPr>
            <a:r>
              <a:rPr lang="en-US" b="1" i="0">
                <a:solidFill>
                  <a:srgbClr val="212121"/>
                </a:solidFill>
                <a:latin typeface="Merriweather"/>
                <a:ea typeface="Merriweather"/>
                <a:cs typeface="Merriweather"/>
                <a:sym typeface="Merriweather"/>
              </a:rPr>
              <a:t>Why do people play the blame game?</a:t>
            </a:r>
            <a:endParaRPr/>
          </a:p>
          <a:p>
            <a:pPr marL="0" lvl="0" indent="0" algn="l" rtl="0">
              <a:lnSpc>
                <a:spcPct val="100000"/>
              </a:lnSpc>
              <a:spcBef>
                <a:spcPts val="0"/>
              </a:spcBef>
              <a:spcAft>
                <a:spcPts val="0"/>
              </a:spcAft>
              <a:buSzPts val="1400"/>
              <a:buNone/>
            </a:pPr>
            <a:r>
              <a:rPr lang="en-US" b="0" i="0">
                <a:solidFill>
                  <a:srgbClr val="212121"/>
                </a:solidFill>
                <a:latin typeface="Merriweather"/>
                <a:ea typeface="Merriweather"/>
                <a:cs typeface="Merriweather"/>
                <a:sym typeface="Merriweather"/>
              </a:rPr>
              <a:t>These are some reasons why people play the blame game:</a:t>
            </a:r>
            <a:endParaRPr/>
          </a:p>
          <a:p>
            <a:pPr marL="0" lvl="0" indent="0" algn="l" rtl="0">
              <a:lnSpc>
                <a:spcPct val="100000"/>
              </a:lnSpc>
              <a:spcBef>
                <a:spcPts val="0"/>
              </a:spcBef>
              <a:spcAft>
                <a:spcPts val="0"/>
              </a:spcAft>
              <a:buSzPts val="1400"/>
              <a:buNone/>
            </a:pPr>
            <a:r>
              <a:rPr lang="en-US" b="0" i="0">
                <a:solidFill>
                  <a:srgbClr val="212121"/>
                </a:solidFill>
                <a:latin typeface="Arial"/>
                <a:ea typeface="Arial"/>
                <a:cs typeface="Arial"/>
                <a:sym typeface="Arial"/>
              </a:rPr>
              <a:t>1.  To avoid Responsibility: </a:t>
            </a:r>
            <a:r>
              <a:rPr lang="en-US" b="0" i="0">
                <a:solidFill>
                  <a:srgbClr val="212121"/>
                </a:solidFill>
                <a:latin typeface="Merriweather"/>
                <a:ea typeface="Merriweather"/>
                <a:cs typeface="Merriweather"/>
                <a:sym typeface="Merriweather"/>
              </a:rPr>
              <a:t>People feel that if something goes wrong and they own it, they will be held responsible. They try to avoid this responsibility by shifting the blame onto someone else. This is the best way to defend and safeguard themselves.</a:t>
            </a:r>
            <a:endParaRPr/>
          </a:p>
          <a:p>
            <a:pPr marL="0" lvl="0" indent="0" algn="l" rtl="0">
              <a:lnSpc>
                <a:spcPct val="100000"/>
              </a:lnSpc>
              <a:spcBef>
                <a:spcPts val="0"/>
              </a:spcBef>
              <a:spcAft>
                <a:spcPts val="0"/>
              </a:spcAft>
              <a:buSzPts val="1400"/>
              <a:buNone/>
            </a:pPr>
            <a:r>
              <a:rPr lang="en-US" b="0" i="0">
                <a:solidFill>
                  <a:srgbClr val="212121"/>
                </a:solidFill>
                <a:latin typeface="Arial"/>
                <a:ea typeface="Arial"/>
                <a:cs typeface="Arial"/>
                <a:sym typeface="Arial"/>
              </a:rPr>
              <a:t>2. Protect Their Reputation: </a:t>
            </a:r>
            <a:r>
              <a:rPr lang="en-US" b="0" i="0">
                <a:solidFill>
                  <a:srgbClr val="212121"/>
                </a:solidFill>
                <a:latin typeface="Merriweather"/>
                <a:ea typeface="Merriweather"/>
                <a:cs typeface="Merriweather"/>
                <a:sym typeface="Merriweather"/>
              </a:rPr>
              <a:t>People tend to play the blame game when they fear that owning their mistakes could negatively impact the way they are perceived. </a:t>
            </a:r>
            <a:endParaRPr/>
          </a:p>
          <a:p>
            <a:pPr marL="0" lvl="0" indent="0" algn="l" rtl="0">
              <a:lnSpc>
                <a:spcPct val="100000"/>
              </a:lnSpc>
              <a:spcBef>
                <a:spcPts val="0"/>
              </a:spcBef>
              <a:spcAft>
                <a:spcPts val="0"/>
              </a:spcAft>
              <a:buSzPts val="1400"/>
              <a:buNone/>
            </a:pPr>
            <a:r>
              <a:rPr lang="en-US" b="0" i="0">
                <a:solidFill>
                  <a:srgbClr val="212121"/>
                </a:solidFill>
                <a:latin typeface="Merriweather"/>
                <a:ea typeface="Merriweather"/>
                <a:cs typeface="Merriweather"/>
                <a:sym typeface="Merriweather"/>
              </a:rPr>
              <a:t>These people tend to be insecure about their identities and fear that small missteps could become global reflections of who they are, or that they could face catastrophic consequences, like being demoted or fired.</a:t>
            </a:r>
            <a:endParaRPr/>
          </a:p>
          <a:p>
            <a:pPr marL="0" lvl="0" indent="0" algn="l" rtl="0">
              <a:lnSpc>
                <a:spcPct val="100000"/>
              </a:lnSpc>
              <a:spcBef>
                <a:spcPts val="0"/>
              </a:spcBef>
              <a:spcAft>
                <a:spcPts val="0"/>
              </a:spcAft>
              <a:buSzPts val="1400"/>
              <a:buNone/>
            </a:pPr>
            <a:endParaRPr b="0" i="0">
              <a:solidFill>
                <a:srgbClr val="212121"/>
              </a:solidFill>
              <a:latin typeface="Merriweather"/>
              <a:ea typeface="Merriweather"/>
              <a:cs typeface="Merriweather"/>
              <a:sym typeface="Merriweather"/>
            </a:endParaRPr>
          </a:p>
          <a:p>
            <a:pPr marL="0" lvl="0" indent="0" algn="l" rtl="0">
              <a:lnSpc>
                <a:spcPct val="100000"/>
              </a:lnSpc>
              <a:spcBef>
                <a:spcPts val="0"/>
              </a:spcBef>
              <a:spcAft>
                <a:spcPts val="0"/>
              </a:spcAft>
              <a:buSzPts val="1400"/>
              <a:buNone/>
            </a:pPr>
            <a:r>
              <a:rPr lang="en-US" b="1" i="0">
                <a:solidFill>
                  <a:srgbClr val="212121"/>
                </a:solidFill>
                <a:latin typeface="Arial"/>
                <a:ea typeface="Arial"/>
                <a:cs typeface="Arial"/>
                <a:sym typeface="Arial"/>
              </a:rPr>
              <a:t>Signs of the Blame Game</a:t>
            </a:r>
            <a:endParaRPr/>
          </a:p>
          <a:p>
            <a:pPr marL="0" lvl="0" indent="0" algn="l" rtl="0">
              <a:lnSpc>
                <a:spcPct val="100000"/>
              </a:lnSpc>
              <a:spcBef>
                <a:spcPts val="0"/>
              </a:spcBef>
              <a:spcAft>
                <a:spcPts val="0"/>
              </a:spcAft>
              <a:buSzPts val="1400"/>
              <a:buNone/>
            </a:pPr>
            <a:r>
              <a:rPr lang="en-US" b="0" i="0">
                <a:solidFill>
                  <a:srgbClr val="212121"/>
                </a:solidFill>
                <a:latin typeface="Merriweather"/>
                <a:ea typeface="Merriweather"/>
                <a:cs typeface="Merriweather"/>
                <a:sym typeface="Merriweather"/>
              </a:rPr>
              <a:t>Sometimes it can be quite evident that someone is trying to shirk responsibility. Other times, it could be more subtle.</a:t>
            </a:r>
            <a:endParaRPr/>
          </a:p>
          <a:p>
            <a:pPr marL="0" lvl="0" indent="0" algn="l" rtl="0">
              <a:lnSpc>
                <a:spcPct val="100000"/>
              </a:lnSpc>
              <a:spcBef>
                <a:spcPts val="0"/>
              </a:spcBef>
              <a:spcAft>
                <a:spcPts val="0"/>
              </a:spcAft>
              <a:buSzPts val="1400"/>
              <a:buNone/>
            </a:pPr>
            <a:r>
              <a:rPr lang="en-US" b="0" i="0">
                <a:solidFill>
                  <a:srgbClr val="212121"/>
                </a:solidFill>
                <a:latin typeface="Merriweather"/>
                <a:ea typeface="Merriweather"/>
                <a:cs typeface="Merriweather"/>
                <a:sym typeface="Merriweather"/>
              </a:rPr>
              <a:t>Here are some indications that someone is playing the blame game:</a:t>
            </a:r>
            <a:endParaRPr/>
          </a:p>
          <a:p>
            <a:pPr marL="0" lvl="0" indent="0" algn="l" rtl="0">
              <a:lnSpc>
                <a:spcPct val="100000"/>
              </a:lnSpc>
              <a:spcBef>
                <a:spcPts val="0"/>
              </a:spcBef>
              <a:spcAft>
                <a:spcPts val="0"/>
              </a:spcAft>
              <a:buClr>
                <a:srgbClr val="212121"/>
              </a:buClr>
              <a:buSzPts val="1200"/>
              <a:buFont typeface="Arial"/>
              <a:buChar char="•"/>
            </a:pPr>
            <a:r>
              <a:rPr lang="en-US" b="1" i="0">
                <a:solidFill>
                  <a:srgbClr val="212121"/>
                </a:solidFill>
                <a:latin typeface="Merriweather"/>
                <a:ea typeface="Merriweather"/>
                <a:cs typeface="Merriweather"/>
                <a:sym typeface="Merriweather"/>
              </a:rPr>
              <a:t>Finger-pointing: </a:t>
            </a:r>
            <a:r>
              <a:rPr lang="en-US" b="0" i="0">
                <a:solidFill>
                  <a:srgbClr val="212121"/>
                </a:solidFill>
                <a:latin typeface="Merriweather"/>
                <a:ea typeface="Merriweather"/>
                <a:cs typeface="Merriweather"/>
                <a:sym typeface="Merriweather"/>
              </a:rPr>
              <a:t>People may point fingers at others. For instance, they may say “He was supposed to send me the data for the presentation. I couldn’t make it without that information.”</a:t>
            </a:r>
            <a:endParaRPr/>
          </a:p>
          <a:p>
            <a:pPr marL="0" lvl="0" indent="0" algn="l" rtl="0">
              <a:lnSpc>
                <a:spcPct val="100000"/>
              </a:lnSpc>
              <a:spcBef>
                <a:spcPts val="0"/>
              </a:spcBef>
              <a:spcAft>
                <a:spcPts val="0"/>
              </a:spcAft>
              <a:buClr>
                <a:srgbClr val="212121"/>
              </a:buClr>
              <a:buSzPts val="1200"/>
              <a:buFont typeface="Arial"/>
              <a:buChar char="•"/>
            </a:pPr>
            <a:r>
              <a:rPr lang="en-US" b="1" i="0">
                <a:solidFill>
                  <a:srgbClr val="212121"/>
                </a:solidFill>
                <a:latin typeface="Merriweather"/>
                <a:ea typeface="Merriweather"/>
                <a:cs typeface="Merriweather"/>
                <a:sym typeface="Merriweather"/>
              </a:rPr>
              <a:t>Denial: </a:t>
            </a:r>
            <a:r>
              <a:rPr lang="en-US" b="0" i="0">
                <a:solidFill>
                  <a:srgbClr val="212121"/>
                </a:solidFill>
                <a:latin typeface="Merriweather"/>
                <a:ea typeface="Merriweather"/>
                <a:cs typeface="Merriweather"/>
                <a:sym typeface="Merriweather"/>
              </a:rPr>
              <a:t>People may deny their responsibility. For instance, they may say “No one told me we needed to include graphs in the presentation, how was I supposed to know?”</a:t>
            </a:r>
            <a:endParaRPr/>
          </a:p>
          <a:p>
            <a:pPr marL="0" lvl="0" indent="0" algn="l" rtl="0">
              <a:lnSpc>
                <a:spcPct val="100000"/>
              </a:lnSpc>
              <a:spcBef>
                <a:spcPts val="0"/>
              </a:spcBef>
              <a:spcAft>
                <a:spcPts val="0"/>
              </a:spcAft>
              <a:buClr>
                <a:schemeClr val="dk1"/>
              </a:buClr>
              <a:buSzPts val="1200"/>
              <a:buFont typeface="Arial"/>
              <a:buNone/>
            </a:pPr>
            <a:endParaRPr b="0" i="0">
              <a:solidFill>
                <a:srgbClr val="212121"/>
              </a:solidFill>
              <a:latin typeface="Merriweather"/>
              <a:ea typeface="Merriweather"/>
              <a:cs typeface="Merriweather"/>
              <a:sym typeface="Merriweather"/>
            </a:endParaRPr>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rgbClr val="2D2D2D"/>
              </a:buClr>
              <a:buSzPts val="1200"/>
              <a:buFont typeface="Arial"/>
              <a:buNone/>
            </a:pPr>
            <a:r>
              <a:rPr lang="en-US" b="1" i="0">
                <a:solidFill>
                  <a:srgbClr val="2D2D2D"/>
                </a:solidFill>
                <a:latin typeface="Arial"/>
                <a:ea typeface="Arial"/>
                <a:cs typeface="Arial"/>
                <a:sym typeface="Arial"/>
              </a:rPr>
              <a:t>Transition to the next slide.</a:t>
            </a:r>
            <a:endParaRPr/>
          </a:p>
          <a:p>
            <a:pPr marL="0" marR="0" lvl="0" indent="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SzPts val="1400"/>
              <a:buNone/>
            </a:pPr>
            <a:endParaRPr/>
          </a:p>
        </p:txBody>
      </p:sp>
      <p:sp>
        <p:nvSpPr>
          <p:cNvPr id="225" name="Google Shape;22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12</a:t>
            </a:fld>
            <a:endParaRPr sz="120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74151"/>
              </a:buClr>
              <a:buSzPts val="1200"/>
              <a:buFont typeface="Calibri"/>
              <a:buNone/>
            </a:pPr>
            <a:r>
              <a:rPr lang="en-US">
                <a:solidFill>
                  <a:srgbClr val="374151"/>
                </a:solidFill>
                <a:latin typeface="Calibri"/>
                <a:ea typeface="Calibri"/>
                <a:cs typeface="Calibri"/>
                <a:sym typeface="Calibri"/>
              </a:rPr>
              <a:t>I</a:t>
            </a:r>
            <a:r>
              <a:rPr lang="en-US" b="0" i="0">
                <a:solidFill>
                  <a:srgbClr val="374151"/>
                </a:solidFill>
                <a:latin typeface="Calibri"/>
                <a:ea typeface="Calibri"/>
                <a:cs typeface="Calibri"/>
                <a:sym typeface="Calibri"/>
              </a:rPr>
              <a:t>nvolves being forceful, confrontational, and often disregards the feelings or needs of the other party. It can come off as rude, demanding, and hostile.</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p>
          <a:p>
            <a:pPr marL="171450" marR="0" lvl="0" indent="-171450" algn="l" rtl="0">
              <a:lnSpc>
                <a:spcPct val="100000"/>
              </a:lnSpc>
              <a:spcBef>
                <a:spcPts val="0"/>
              </a:spcBef>
              <a:spcAft>
                <a:spcPts val="0"/>
              </a:spcAft>
              <a:buClr>
                <a:schemeClr val="dk1"/>
              </a:buClr>
              <a:buSzPts val="1200"/>
              <a:buFont typeface="Arial"/>
              <a:buChar char="•"/>
            </a:pPr>
            <a:r>
              <a:rPr lang="en-US" b="1" i="0">
                <a:latin typeface="Calibri"/>
                <a:ea typeface="Calibri"/>
                <a:cs typeface="Calibri"/>
                <a:sym typeface="Calibri"/>
              </a:rPr>
              <a:t>Example 1: Disregarding Others' Opinions</a:t>
            </a:r>
            <a:r>
              <a:rPr lang="en-US" b="0" i="0">
                <a:solidFill>
                  <a:srgbClr val="374151"/>
                </a:solidFill>
                <a:latin typeface="Calibri"/>
                <a:ea typeface="Calibri"/>
                <a:cs typeface="Calibri"/>
                <a:sym typeface="Calibri"/>
              </a:rPr>
              <a:t> "Your ideas are always ridiculous. I can't believe you even bother to contribute.“</a:t>
            </a:r>
            <a:endParaRPr/>
          </a:p>
          <a:p>
            <a:pPr marL="171450" marR="0" lvl="0" indent="-171450" algn="l" rtl="0">
              <a:lnSpc>
                <a:spcPct val="100000"/>
              </a:lnSpc>
              <a:spcBef>
                <a:spcPts val="0"/>
              </a:spcBef>
              <a:spcAft>
                <a:spcPts val="0"/>
              </a:spcAft>
              <a:buClr>
                <a:schemeClr val="dk1"/>
              </a:buClr>
              <a:buSzPts val="1200"/>
              <a:buFont typeface="Arial"/>
              <a:buChar char="•"/>
            </a:pPr>
            <a:r>
              <a:rPr lang="en-US" b="1" i="0">
                <a:latin typeface="Calibri"/>
                <a:ea typeface="Calibri"/>
                <a:cs typeface="Calibri"/>
                <a:sym typeface="Calibri"/>
              </a:rPr>
              <a:t>Example 2: Insulting or Blaming</a:t>
            </a:r>
            <a:r>
              <a:rPr lang="en-US" b="0" i="0">
                <a:solidFill>
                  <a:srgbClr val="374151"/>
                </a:solidFill>
                <a:latin typeface="Calibri"/>
                <a:ea typeface="Calibri"/>
                <a:cs typeface="Calibri"/>
                <a:sym typeface="Calibri"/>
              </a:rPr>
              <a:t> "You're so incompetent; nothing you do is ever right.“</a:t>
            </a:r>
            <a:endParaRPr/>
          </a:p>
          <a:p>
            <a:pPr marL="171450" marR="0" lvl="0" indent="-171450" algn="l" rtl="0">
              <a:lnSpc>
                <a:spcPct val="100000"/>
              </a:lnSpc>
              <a:spcBef>
                <a:spcPts val="0"/>
              </a:spcBef>
              <a:spcAft>
                <a:spcPts val="0"/>
              </a:spcAft>
              <a:buClr>
                <a:schemeClr val="dk1"/>
              </a:buClr>
              <a:buSzPts val="1200"/>
              <a:buFont typeface="Arial"/>
              <a:buChar char="•"/>
            </a:pPr>
            <a:r>
              <a:rPr lang="en-US" b="1" i="0">
                <a:latin typeface="Calibri"/>
                <a:ea typeface="Calibri"/>
                <a:cs typeface="Calibri"/>
                <a:sym typeface="Calibri"/>
              </a:rPr>
              <a:t>Example 3: Interrupting and Dominating the Conversation</a:t>
            </a:r>
            <a:r>
              <a:rPr lang="en-US" b="0" i="0">
                <a:solidFill>
                  <a:srgbClr val="374151"/>
                </a:solidFill>
                <a:latin typeface="Calibri"/>
                <a:ea typeface="Calibri"/>
                <a:cs typeface="Calibri"/>
                <a:sym typeface="Calibri"/>
              </a:rPr>
              <a:t> "Let me finish! You clearly have no clue what you're talking about."</a:t>
            </a:r>
            <a:endParaRPr>
              <a:latin typeface="Calibri"/>
              <a:ea typeface="Calibri"/>
              <a:cs typeface="Calibri"/>
              <a:sym typeface="Calibri"/>
            </a:endParaRPr>
          </a:p>
          <a:p>
            <a:pPr marL="171450" marR="0" lvl="0" indent="-95250" algn="l" rtl="0">
              <a:lnSpc>
                <a:spcPct val="100000"/>
              </a:lnSpc>
              <a:spcBef>
                <a:spcPts val="0"/>
              </a:spcBef>
              <a:spcAft>
                <a:spcPts val="0"/>
              </a:spcAft>
              <a:buClr>
                <a:schemeClr val="dk1"/>
              </a:buClr>
              <a:buSzPts val="1200"/>
              <a:buFont typeface="Arial"/>
              <a:buNone/>
            </a:pPr>
            <a:endParaRPr>
              <a:latin typeface="Calibri"/>
              <a:ea typeface="Calibri"/>
              <a:cs typeface="Calibri"/>
              <a:sym typeface="Calibri"/>
            </a:endParaRPr>
          </a:p>
          <a:p>
            <a:pPr marL="171450" marR="0" lvl="0" indent="-95250" algn="l" rtl="0">
              <a:lnSpc>
                <a:spcPct val="100000"/>
              </a:lnSpc>
              <a:spcBef>
                <a:spcPts val="0"/>
              </a:spcBef>
              <a:spcAft>
                <a:spcPts val="0"/>
              </a:spcAft>
              <a:buClr>
                <a:schemeClr val="dk1"/>
              </a:buClr>
              <a:buSzPts val="1200"/>
              <a:buFont typeface="Arial"/>
              <a:buNone/>
            </a:pPr>
            <a:endParaRPr>
              <a:latin typeface="Calibri"/>
              <a:ea typeface="Calibri"/>
              <a:cs typeface="Calibri"/>
              <a:sym typeface="Calibri"/>
            </a:endParaRPr>
          </a:p>
          <a:p>
            <a:pPr marL="171450" lvl="0" indent="-95250" algn="l" rtl="0">
              <a:lnSpc>
                <a:spcPct val="100000"/>
              </a:lnSpc>
              <a:spcBef>
                <a:spcPts val="0"/>
              </a:spcBef>
              <a:spcAft>
                <a:spcPts val="0"/>
              </a:spcAft>
              <a:buClr>
                <a:schemeClr val="dk1"/>
              </a:buClr>
              <a:buSzPts val="1200"/>
              <a:buFont typeface="Arial"/>
              <a:buNone/>
            </a:pPr>
            <a:endParaRPr/>
          </a:p>
        </p:txBody>
      </p:sp>
      <p:sp>
        <p:nvSpPr>
          <p:cNvPr id="234" name="Google Shape;23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Arial"/>
                <a:ea typeface="Arial"/>
                <a:cs typeface="Arial"/>
                <a:sym typeface="Arial"/>
              </a:rPr>
              <a:t>Say: C</a:t>
            </a:r>
            <a:r>
              <a:rPr lang="en-US" sz="1200" b="0" i="0">
                <a:solidFill>
                  <a:schemeClr val="dk1"/>
                </a:solidFill>
                <a:latin typeface="Arial"/>
                <a:ea typeface="Arial"/>
                <a:cs typeface="Arial"/>
                <a:sym typeface="Arial"/>
              </a:rPr>
              <a:t>ommunication can further be categorized into 4 types:</a:t>
            </a:r>
            <a:endParaRPr sz="1200" b="1">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endParaRPr sz="1200" b="1">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b="0">
                <a:solidFill>
                  <a:schemeClr val="dk1"/>
                </a:solidFill>
                <a:latin typeface="Arial"/>
                <a:ea typeface="Arial"/>
                <a:cs typeface="Arial"/>
                <a:sym typeface="Arial"/>
              </a:rPr>
              <a:t>Assertive </a:t>
            </a:r>
            <a:endParaRPr sz="1200" b="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b="0">
                <a:solidFill>
                  <a:schemeClr val="dk1"/>
                </a:solidFill>
                <a:latin typeface="Arial"/>
                <a:ea typeface="Arial"/>
                <a:cs typeface="Arial"/>
                <a:sym typeface="Arial"/>
              </a:rPr>
              <a:t>Aggressive</a:t>
            </a:r>
            <a:endParaRPr sz="1200" b="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b="0">
                <a:solidFill>
                  <a:schemeClr val="dk1"/>
                </a:solidFill>
                <a:latin typeface="Arial"/>
                <a:ea typeface="Arial"/>
                <a:cs typeface="Arial"/>
                <a:sym typeface="Arial"/>
              </a:rPr>
              <a:t>Passive and </a:t>
            </a:r>
            <a:endParaRPr/>
          </a:p>
          <a:p>
            <a:pPr marL="0" lvl="0" indent="0" algn="l" rtl="0">
              <a:lnSpc>
                <a:spcPct val="100000"/>
              </a:lnSpc>
              <a:spcBef>
                <a:spcPts val="0"/>
              </a:spcBef>
              <a:spcAft>
                <a:spcPts val="0"/>
              </a:spcAft>
              <a:buSzPts val="1400"/>
              <a:buNone/>
            </a:pPr>
            <a:r>
              <a:rPr lang="en-US" sz="1200" b="0">
                <a:solidFill>
                  <a:schemeClr val="dk1"/>
                </a:solidFill>
                <a:latin typeface="Arial"/>
                <a:ea typeface="Arial"/>
                <a:cs typeface="Arial"/>
                <a:sym typeface="Arial"/>
              </a:rPr>
              <a:t>Empathetic</a:t>
            </a:r>
            <a:endParaRPr/>
          </a:p>
          <a:p>
            <a:pPr marL="0" lvl="0" indent="0" algn="l" rtl="0">
              <a:lnSpc>
                <a:spcPct val="100000"/>
              </a:lnSpc>
              <a:spcBef>
                <a:spcPts val="0"/>
              </a:spcBef>
              <a:spcAft>
                <a:spcPts val="0"/>
              </a:spcAft>
              <a:buSzPts val="1400"/>
              <a:buNone/>
            </a:pPr>
            <a:endParaRPr sz="1200" b="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b="0">
                <a:solidFill>
                  <a:schemeClr val="dk1"/>
                </a:solidFill>
                <a:latin typeface="Arial"/>
                <a:ea typeface="Arial"/>
                <a:cs typeface="Arial"/>
                <a:sym typeface="Arial"/>
              </a:rPr>
              <a:t>So what are these?</a:t>
            </a:r>
            <a:endParaRPr b="0">
              <a:latin typeface="Arial"/>
              <a:ea typeface="Arial"/>
              <a:cs typeface="Arial"/>
              <a:sym typeface="Arial"/>
            </a:endParaRPr>
          </a:p>
        </p:txBody>
      </p:sp>
      <p:sp>
        <p:nvSpPr>
          <p:cNvPr id="245" name="Google Shape;24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These are considered as the signs of Aggressive communication</a:t>
            </a:r>
            <a:endParaRPr b="0" i="0">
              <a:solidFill>
                <a:srgbClr val="202124"/>
              </a:solidFill>
              <a:latin typeface="arial"/>
              <a:ea typeface="arial"/>
              <a:cs typeface="arial"/>
              <a:sym typeface="arial"/>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When different participants in the communicative process use aggressive communication, the exchange of information tends to be based on reproaches and pre-established ideas on an individual basis.</a:t>
            </a:r>
            <a:r>
              <a:rPr lang="en-US" sz="1200" b="1" i="0">
                <a:solidFill>
                  <a:schemeClr val="dk1"/>
                </a:solidFill>
                <a:latin typeface="Calibri"/>
                <a:ea typeface="Calibri"/>
                <a:cs typeface="Calibri"/>
                <a:sym typeface="Calibri"/>
              </a:rPr>
              <a:t> </a:t>
            </a:r>
            <a:r>
              <a:rPr lang="en-US" sz="1200" b="0" i="0">
                <a:solidFill>
                  <a:schemeClr val="dk1"/>
                </a:solidFill>
                <a:latin typeface="Calibri"/>
                <a:ea typeface="Calibri"/>
                <a:cs typeface="Calibri"/>
                <a:sym typeface="Calibri"/>
              </a:rPr>
              <a:t>Thus, aggressive communication does not usually achieve the objectives of communicative processes, since there is no bidirectional exchange in its activity. </a:t>
            </a:r>
            <a:endParaRPr/>
          </a:p>
          <a:p>
            <a:pPr marL="0" lvl="0" indent="0" algn="l" rtl="0">
              <a:lnSpc>
                <a:spcPct val="100000"/>
              </a:lnSpc>
              <a:spcBef>
                <a:spcPts val="0"/>
              </a:spcBef>
              <a:spcAft>
                <a:spcPts val="0"/>
              </a:spcAft>
              <a:buSzPts val="1400"/>
              <a:buNone/>
            </a:pPr>
            <a:endParaRPr sz="1200" b="0" i="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On the contrary, this type of communication is usually used to transmit authority, demand or superiority over the other.</a:t>
            </a:r>
            <a:endParaRPr/>
          </a:p>
          <a:p>
            <a:pPr marL="0" lvl="0" indent="0" algn="l" rtl="0">
              <a:lnSpc>
                <a:spcPct val="100000"/>
              </a:lnSpc>
              <a:spcBef>
                <a:spcPts val="0"/>
              </a:spcBef>
              <a:spcAft>
                <a:spcPts val="0"/>
              </a:spcAft>
              <a:buSzPts val="1400"/>
              <a:buNone/>
            </a:pPr>
            <a:endParaRPr sz="1200" b="0" i="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b="0" i="0">
                <a:solidFill>
                  <a:srgbClr val="333333"/>
                </a:solidFill>
                <a:latin typeface="Fira Sans"/>
                <a:ea typeface="Fira Sans"/>
                <a:cs typeface="Fira Sans"/>
                <a:sym typeface="Fira Sans"/>
              </a:rPr>
              <a:t>Aggressive communication does not stop with words; it can also be a nonverbal communication such as facial expressions, tone of voice, and body language. Here are a few examples of aggressive communication:</a:t>
            </a:r>
            <a:endParaRPr/>
          </a:p>
          <a:p>
            <a:pPr marL="0" lvl="0" indent="0" algn="l" rtl="0">
              <a:lnSpc>
                <a:spcPct val="100000"/>
              </a:lnSpc>
              <a:spcBef>
                <a:spcPts val="0"/>
              </a:spcBef>
              <a:spcAft>
                <a:spcPts val="0"/>
              </a:spcAft>
              <a:buClr>
                <a:srgbClr val="333333"/>
              </a:buClr>
              <a:buSzPts val="1200"/>
              <a:buFont typeface="Calibri"/>
              <a:buAutoNum type="arabicPeriod"/>
            </a:pPr>
            <a:r>
              <a:rPr lang="en-US" b="0" i="0">
                <a:solidFill>
                  <a:srgbClr val="333333"/>
                </a:solidFill>
                <a:latin typeface="Fira Sans"/>
                <a:ea typeface="Fira Sans"/>
                <a:cs typeface="Fira Sans"/>
                <a:sym typeface="Fira Sans"/>
              </a:rPr>
              <a:t>Criticism of others</a:t>
            </a:r>
            <a:endParaRPr/>
          </a:p>
          <a:p>
            <a:pPr marL="0" lvl="0" indent="0" algn="l" rtl="0">
              <a:lnSpc>
                <a:spcPct val="100000"/>
              </a:lnSpc>
              <a:spcBef>
                <a:spcPts val="0"/>
              </a:spcBef>
              <a:spcAft>
                <a:spcPts val="0"/>
              </a:spcAft>
              <a:buClr>
                <a:srgbClr val="333333"/>
              </a:buClr>
              <a:buSzPts val="1200"/>
              <a:buFont typeface="Calibri"/>
              <a:buAutoNum type="arabicPeriod"/>
            </a:pPr>
            <a:r>
              <a:rPr lang="en-US" b="0" i="0">
                <a:solidFill>
                  <a:srgbClr val="333333"/>
                </a:solidFill>
                <a:latin typeface="Fira Sans"/>
                <a:ea typeface="Fira Sans"/>
                <a:cs typeface="Fira Sans"/>
                <a:sym typeface="Fira Sans"/>
              </a:rPr>
              <a:t>Use of humiliation to control others</a:t>
            </a:r>
            <a:endParaRPr/>
          </a:p>
          <a:p>
            <a:pPr marL="0" lvl="0" indent="0" algn="l" rtl="0">
              <a:lnSpc>
                <a:spcPct val="100000"/>
              </a:lnSpc>
              <a:spcBef>
                <a:spcPts val="0"/>
              </a:spcBef>
              <a:spcAft>
                <a:spcPts val="0"/>
              </a:spcAft>
              <a:buClr>
                <a:srgbClr val="333333"/>
              </a:buClr>
              <a:buSzPts val="1200"/>
              <a:buFont typeface="Calibri"/>
              <a:buAutoNum type="arabicPeriod"/>
            </a:pPr>
            <a:r>
              <a:rPr lang="en-US" b="0" i="0">
                <a:solidFill>
                  <a:srgbClr val="333333"/>
                </a:solidFill>
                <a:latin typeface="Fira Sans"/>
                <a:ea typeface="Fira Sans"/>
                <a:cs typeface="Fira Sans"/>
                <a:sym typeface="Fira Sans"/>
              </a:rPr>
              <a:t>Attempts to dominate</a:t>
            </a:r>
            <a:endParaRPr/>
          </a:p>
          <a:p>
            <a:pPr marL="0" lvl="0" indent="0" algn="l" rtl="0">
              <a:lnSpc>
                <a:spcPct val="100000"/>
              </a:lnSpc>
              <a:spcBef>
                <a:spcPts val="0"/>
              </a:spcBef>
              <a:spcAft>
                <a:spcPts val="0"/>
              </a:spcAft>
              <a:buClr>
                <a:srgbClr val="333333"/>
              </a:buClr>
              <a:buSzPts val="1200"/>
              <a:buFont typeface="Calibri"/>
              <a:buAutoNum type="arabicPeriod"/>
            </a:pPr>
            <a:r>
              <a:rPr lang="en-US" b="0" i="0">
                <a:solidFill>
                  <a:srgbClr val="333333"/>
                </a:solidFill>
                <a:latin typeface="Fira Sans"/>
                <a:ea typeface="Fira Sans"/>
                <a:cs typeface="Fira Sans"/>
                <a:sym typeface="Fira Sans"/>
              </a:rPr>
              <a:t>Frequent interruptions</a:t>
            </a:r>
            <a:endParaRPr/>
          </a:p>
          <a:p>
            <a:pPr marL="0" lvl="0" indent="0" algn="l" rtl="0">
              <a:lnSpc>
                <a:spcPct val="100000"/>
              </a:lnSpc>
              <a:spcBef>
                <a:spcPts val="0"/>
              </a:spcBef>
              <a:spcAft>
                <a:spcPts val="0"/>
              </a:spcAft>
              <a:buClr>
                <a:srgbClr val="333333"/>
              </a:buClr>
              <a:buSzPts val="1200"/>
              <a:buFont typeface="Calibri"/>
              <a:buAutoNum type="arabicPeriod"/>
            </a:pPr>
            <a:r>
              <a:rPr lang="en-US" b="0" i="0">
                <a:solidFill>
                  <a:srgbClr val="333333"/>
                </a:solidFill>
                <a:latin typeface="Fira Sans"/>
                <a:ea typeface="Fira Sans"/>
                <a:cs typeface="Fira Sans"/>
                <a:sym typeface="Fira Sans"/>
              </a:rPr>
              <a:t>Easily irritated temper</a:t>
            </a:r>
            <a:endParaRPr b="0"/>
          </a:p>
        </p:txBody>
      </p:sp>
      <p:sp>
        <p:nvSpPr>
          <p:cNvPr id="266" name="Google Shape;26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Arial"/>
                <a:ea typeface="Arial"/>
                <a:cs typeface="Arial"/>
                <a:sym typeface="Arial"/>
              </a:rPr>
              <a:t>Say: </a:t>
            </a:r>
            <a:r>
              <a:rPr lang="en-US" b="0" i="0">
                <a:solidFill>
                  <a:srgbClr val="262626"/>
                </a:solidFill>
                <a:latin typeface="Arial"/>
                <a:ea typeface="Arial"/>
                <a:cs typeface="Arial"/>
                <a:sym typeface="Arial"/>
              </a:rPr>
              <a:t>You’ll be amazed at how much of an impact even a simple empathetic statement can make.</a:t>
            </a:r>
            <a:r>
              <a:rPr lang="en-US" b="1" i="0">
                <a:solidFill>
                  <a:srgbClr val="262626"/>
                </a:solidFill>
                <a:latin typeface="Arial"/>
                <a:ea typeface="Arial"/>
                <a:cs typeface="Arial"/>
                <a:sym typeface="Arial"/>
              </a:rPr>
              <a:t> </a:t>
            </a:r>
            <a:r>
              <a:rPr lang="en-US" b="0" i="0">
                <a:solidFill>
                  <a:srgbClr val="262626"/>
                </a:solidFill>
                <a:latin typeface="Arial"/>
                <a:ea typeface="Arial"/>
                <a:cs typeface="Arial"/>
                <a:sym typeface="Arial"/>
              </a:rPr>
              <a:t>Here are some of empathy statements to have handy at all times.</a:t>
            </a:r>
            <a:endParaRPr/>
          </a:p>
          <a:p>
            <a:pPr marL="0" lvl="0" indent="0" algn="l" rtl="0">
              <a:lnSpc>
                <a:spcPct val="100000"/>
              </a:lnSpc>
              <a:spcBef>
                <a:spcPts val="0"/>
              </a:spcBef>
              <a:spcAft>
                <a:spcPts val="0"/>
              </a:spcAft>
              <a:buSzPts val="1400"/>
              <a:buNone/>
            </a:pPr>
            <a:r>
              <a:rPr lang="en-US">
                <a:latin typeface="Arial"/>
                <a:ea typeface="Arial"/>
                <a:cs typeface="Arial"/>
                <a:sym typeface="Arial"/>
              </a:rPr>
              <a:t>You're making total sense.</a:t>
            </a:r>
            <a:endParaRPr/>
          </a:p>
          <a:p>
            <a:pPr marL="0" lvl="0" indent="0" algn="l" rtl="0">
              <a:lnSpc>
                <a:spcPct val="100000"/>
              </a:lnSpc>
              <a:spcBef>
                <a:spcPts val="0"/>
              </a:spcBef>
              <a:spcAft>
                <a:spcPts val="0"/>
              </a:spcAft>
              <a:buSzPts val="1400"/>
              <a:buNone/>
            </a:pPr>
            <a:r>
              <a:rPr lang="en-US">
                <a:latin typeface="Arial"/>
                <a:ea typeface="Arial"/>
                <a:cs typeface="Arial"/>
                <a:sym typeface="Arial"/>
              </a:rPr>
              <a:t>I understand how you feel.</a:t>
            </a:r>
            <a:endParaRPr/>
          </a:p>
          <a:p>
            <a:pPr marL="0" lvl="0" indent="0" algn="l" rtl="0">
              <a:lnSpc>
                <a:spcPct val="100000"/>
              </a:lnSpc>
              <a:spcBef>
                <a:spcPts val="0"/>
              </a:spcBef>
              <a:spcAft>
                <a:spcPts val="0"/>
              </a:spcAft>
              <a:buSzPts val="1400"/>
              <a:buNone/>
            </a:pPr>
            <a:r>
              <a:rPr lang="en-US">
                <a:latin typeface="Arial"/>
                <a:ea typeface="Arial"/>
                <a:cs typeface="Arial"/>
                <a:sym typeface="Arial"/>
              </a:rPr>
              <a:t>You must feel so hopeless.</a:t>
            </a:r>
            <a:endParaRPr/>
          </a:p>
          <a:p>
            <a:pPr marL="0" lvl="0" indent="0" algn="l" rtl="0">
              <a:lnSpc>
                <a:spcPct val="100000"/>
              </a:lnSpc>
              <a:spcBef>
                <a:spcPts val="0"/>
              </a:spcBef>
              <a:spcAft>
                <a:spcPts val="0"/>
              </a:spcAft>
              <a:buSzPts val="1400"/>
              <a:buNone/>
            </a:pPr>
            <a:r>
              <a:rPr lang="en-US">
                <a:latin typeface="Arial"/>
                <a:ea typeface="Arial"/>
                <a:cs typeface="Arial"/>
                <a:sym typeface="Arial"/>
              </a:rPr>
              <a:t>I just feel such despair in you when you talk about this.</a:t>
            </a:r>
            <a:endParaRPr/>
          </a:p>
          <a:p>
            <a:pPr marL="0" lvl="0" indent="0" algn="l" rtl="0">
              <a:lnSpc>
                <a:spcPct val="100000"/>
              </a:lnSpc>
              <a:spcBef>
                <a:spcPts val="0"/>
              </a:spcBef>
              <a:spcAft>
                <a:spcPts val="0"/>
              </a:spcAft>
              <a:buSzPts val="1400"/>
              <a:buNone/>
            </a:pPr>
            <a:r>
              <a:rPr lang="en-US">
                <a:latin typeface="Arial"/>
                <a:ea typeface="Arial"/>
                <a:cs typeface="Arial"/>
                <a:sym typeface="Arial"/>
              </a:rPr>
              <a:t>You're in a tough spot here.</a:t>
            </a:r>
            <a:endParaRPr/>
          </a:p>
          <a:p>
            <a:pPr marL="0" lvl="0" indent="0" algn="l" rtl="0">
              <a:lnSpc>
                <a:spcPct val="100000"/>
              </a:lnSpc>
              <a:spcBef>
                <a:spcPts val="0"/>
              </a:spcBef>
              <a:spcAft>
                <a:spcPts val="0"/>
              </a:spcAft>
              <a:buSzPts val="1400"/>
              <a:buNone/>
            </a:pPr>
            <a:r>
              <a:rPr lang="en-US">
                <a:latin typeface="Arial"/>
                <a:ea typeface="Arial"/>
                <a:cs typeface="Arial"/>
                <a:sym typeface="Arial"/>
              </a:rPr>
              <a:t>I can feel the pain you feel.</a:t>
            </a:r>
            <a:endParaRPr/>
          </a:p>
          <a:p>
            <a:pPr marL="0" lvl="0" indent="0" algn="l" rtl="0">
              <a:lnSpc>
                <a:spcPct val="100000"/>
              </a:lnSpc>
              <a:spcBef>
                <a:spcPts val="0"/>
              </a:spcBef>
              <a:spcAft>
                <a:spcPts val="0"/>
              </a:spcAft>
              <a:buSzPts val="1400"/>
              <a:buNone/>
            </a:pPr>
            <a:r>
              <a:rPr lang="en-US">
                <a:latin typeface="Arial"/>
                <a:ea typeface="Arial"/>
                <a:cs typeface="Arial"/>
                <a:sym typeface="Arial"/>
              </a:rPr>
              <a:t>The world needs to stop when you're in this much pain.</a:t>
            </a:r>
            <a:endParaRPr/>
          </a:p>
          <a:p>
            <a:pPr marL="0" lvl="0" indent="0" algn="l" rtl="0">
              <a:lnSpc>
                <a:spcPct val="100000"/>
              </a:lnSpc>
              <a:spcBef>
                <a:spcPts val="0"/>
              </a:spcBef>
              <a:spcAft>
                <a:spcPts val="0"/>
              </a:spcAft>
              <a:buSzPts val="1400"/>
              <a:buNone/>
            </a:pPr>
            <a:r>
              <a:rPr lang="en-US">
                <a:latin typeface="Arial"/>
                <a:ea typeface="Arial"/>
                <a:cs typeface="Arial"/>
                <a:sym typeface="Arial"/>
              </a:rPr>
              <a:t>I wish you didn't have to go through that.</a:t>
            </a:r>
            <a:endParaRPr/>
          </a:p>
          <a:p>
            <a:pPr marL="0" lvl="0" indent="0" algn="l" rtl="0">
              <a:lnSpc>
                <a:spcPct val="100000"/>
              </a:lnSpc>
              <a:spcBef>
                <a:spcPts val="0"/>
              </a:spcBef>
              <a:spcAft>
                <a:spcPts val="0"/>
              </a:spcAft>
              <a:buSzPts val="1400"/>
              <a:buNone/>
            </a:pPr>
            <a:endParaRPr b="1">
              <a:latin typeface="Arial"/>
              <a:ea typeface="Arial"/>
              <a:cs typeface="Arial"/>
              <a:sym typeface="Arial"/>
            </a:endParaRPr>
          </a:p>
        </p:txBody>
      </p:sp>
      <p:sp>
        <p:nvSpPr>
          <p:cNvPr id="279" name="Google Shape;27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Say:  </a:t>
            </a:r>
            <a:r>
              <a:rPr lang="en-US" b="0" i="0">
                <a:solidFill>
                  <a:srgbClr val="4A4A4A"/>
                </a:solidFill>
                <a:latin typeface="Jost"/>
                <a:ea typeface="Jost"/>
                <a:cs typeface="Jost"/>
                <a:sym typeface="Jost"/>
              </a:rPr>
              <a:t>If you encounter a passive speaker,  consider using these techniques to effectively communicate with them:</a:t>
            </a:r>
            <a:endParaRPr b="1"/>
          </a:p>
          <a:p>
            <a:pPr marL="0" lvl="0" indent="0" algn="l" rtl="0">
              <a:lnSpc>
                <a:spcPct val="100000"/>
              </a:lnSpc>
              <a:spcBef>
                <a:spcPts val="0"/>
              </a:spcBef>
              <a:spcAft>
                <a:spcPts val="0"/>
              </a:spcAft>
              <a:buClr>
                <a:srgbClr val="4A4A4A"/>
              </a:buClr>
              <a:buSzPts val="1200"/>
              <a:buFont typeface="Calibri"/>
              <a:buAutoNum type="arabicPeriod"/>
            </a:pPr>
            <a:r>
              <a:rPr lang="en-US" b="0" i="0" u="none">
                <a:solidFill>
                  <a:srgbClr val="4A4A4A"/>
                </a:solidFill>
                <a:latin typeface="Jost"/>
                <a:ea typeface="Jost"/>
                <a:cs typeface="Jost"/>
                <a:sym typeface="Jost"/>
              </a:rPr>
              <a:t>Try To Initiate A One-On-One Interaction To Build Rapport. Passive Speakers Are More Comfortable With Personal Interactions Than Group Discussions. </a:t>
            </a:r>
            <a:endParaRPr/>
          </a:p>
          <a:p>
            <a:pPr marL="0" lvl="0" indent="0" algn="l" rtl="0">
              <a:lnSpc>
                <a:spcPct val="100000"/>
              </a:lnSpc>
              <a:spcBef>
                <a:spcPts val="0"/>
              </a:spcBef>
              <a:spcAft>
                <a:spcPts val="0"/>
              </a:spcAft>
              <a:buClr>
                <a:srgbClr val="4A4A4A"/>
              </a:buClr>
              <a:buSzPts val="1200"/>
              <a:buFont typeface="Calibri"/>
              <a:buAutoNum type="arabicPeriod"/>
            </a:pPr>
            <a:r>
              <a:rPr lang="en-US" b="0" i="0" u="none">
                <a:solidFill>
                  <a:srgbClr val="4A4A4A"/>
                </a:solidFill>
                <a:latin typeface="Jost"/>
                <a:ea typeface="Jost"/>
                <a:cs typeface="Jost"/>
                <a:sym typeface="Jost"/>
              </a:rPr>
              <a:t>Give Them Enough Time To Think Through Their Response When You Ask Them A Question.</a:t>
            </a:r>
            <a:endParaRPr/>
          </a:p>
          <a:p>
            <a:pPr marL="0" lvl="0" indent="0" algn="l" rtl="0">
              <a:lnSpc>
                <a:spcPct val="100000"/>
              </a:lnSpc>
              <a:spcBef>
                <a:spcPts val="0"/>
              </a:spcBef>
              <a:spcAft>
                <a:spcPts val="0"/>
              </a:spcAft>
              <a:buClr>
                <a:srgbClr val="4A4A4A"/>
              </a:buClr>
              <a:buSzPts val="1200"/>
              <a:buFont typeface="Calibri"/>
              <a:buAutoNum type="arabicPeriod"/>
            </a:pPr>
            <a:r>
              <a:rPr lang="en-US" b="0" i="0" u="none">
                <a:solidFill>
                  <a:srgbClr val="4A4A4A"/>
                </a:solidFill>
                <a:latin typeface="Jost"/>
                <a:ea typeface="Jost"/>
                <a:cs typeface="Jost"/>
                <a:sym typeface="Jost"/>
              </a:rPr>
              <a:t>Avoid Asking Yes/No Questions; Instead, Pose Open-Ended Questions That Encourage Them To Provide An In-Depth Response.</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i="0" u="sng">
                <a:solidFill>
                  <a:srgbClr val="4A4A4A"/>
                </a:solidFill>
                <a:latin typeface="Jost"/>
                <a:ea typeface="Jost"/>
                <a:cs typeface="Jost"/>
                <a:sym typeface="Jost"/>
              </a:rPr>
              <a:t>Conclusion</a:t>
            </a:r>
            <a:endParaRPr/>
          </a:p>
          <a:p>
            <a:pPr marL="0" lvl="0" indent="0" algn="l" rtl="0">
              <a:lnSpc>
                <a:spcPct val="100000"/>
              </a:lnSpc>
              <a:spcBef>
                <a:spcPts val="0"/>
              </a:spcBef>
              <a:spcAft>
                <a:spcPts val="0"/>
              </a:spcAft>
              <a:buSzPts val="1400"/>
              <a:buNone/>
            </a:pPr>
            <a:r>
              <a:rPr lang="en-US" b="0" i="0">
                <a:solidFill>
                  <a:srgbClr val="4A4A4A"/>
                </a:solidFill>
                <a:latin typeface="Jost"/>
                <a:ea typeface="Jost"/>
                <a:cs typeface="Jost"/>
                <a:sym typeface="Jost"/>
              </a:rPr>
              <a:t>Passive communication doesn’t make you a bad person or a failure. However, it can hold you back and limit your opportunities—making it difficult for you to achieve your goals and objectives. Harappa Education’s </a:t>
            </a:r>
            <a:r>
              <a:rPr lang="en-US" b="0" i="0" u="none" strike="noStrike">
                <a:solidFill>
                  <a:srgbClr val="575354"/>
                </a:solidFill>
                <a:latin typeface="Jost"/>
                <a:ea typeface="Jost"/>
                <a:cs typeface="Jost"/>
                <a:sym typeface="Jost"/>
              </a:rPr>
              <a:t>Speaking Effectively</a:t>
            </a:r>
            <a:r>
              <a:rPr lang="en-US" b="0" i="0" u="none" strike="noStrike">
                <a:solidFill>
                  <a:srgbClr val="4A4A4A"/>
                </a:solidFill>
                <a:latin typeface="Jost"/>
                <a:ea typeface="Jost"/>
                <a:cs typeface="Jost"/>
                <a:sym typeface="Jost"/>
              </a:rPr>
              <a:t> </a:t>
            </a:r>
            <a:r>
              <a:rPr lang="en-US" b="0" i="0">
                <a:solidFill>
                  <a:srgbClr val="4A4A4A"/>
                </a:solidFill>
                <a:latin typeface="Jost"/>
                <a:ea typeface="Jost"/>
                <a:cs typeface="Jost"/>
                <a:sym typeface="Jost"/>
              </a:rPr>
              <a:t>course will teach you how to speak confidently. The PAM (Purpose, Audience and Message) Framework will help you identify and employ the different components of fruitful communication. The Non-Verbal Cues framework will teach you how to use your facial expression and body language to support your words. Be the speaker who stands out and leaves a lasting impression on people!</a:t>
            </a:r>
            <a:endParaRPr/>
          </a:p>
          <a:p>
            <a:pPr marL="0" lvl="0" indent="0" algn="l" rtl="0">
              <a:lnSpc>
                <a:spcPct val="100000"/>
              </a:lnSpc>
              <a:spcBef>
                <a:spcPts val="0"/>
              </a:spcBef>
              <a:spcAft>
                <a:spcPts val="0"/>
              </a:spcAft>
              <a:buSzPts val="1400"/>
              <a:buNone/>
            </a:pPr>
            <a:endParaRPr b="1"/>
          </a:p>
        </p:txBody>
      </p:sp>
      <p:sp>
        <p:nvSpPr>
          <p:cNvPr id="287" name="Google Shape;28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Say: </a:t>
            </a:r>
            <a:r>
              <a:rPr lang="en-US" b="0"/>
              <a:t>So what is LADR?</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1"/>
              <a:t>L for Listening actively: </a:t>
            </a:r>
            <a:endParaRPr/>
          </a:p>
          <a:p>
            <a:pPr marL="0" lvl="0" indent="0" algn="l" rtl="0">
              <a:lnSpc>
                <a:spcPct val="100000"/>
              </a:lnSpc>
              <a:spcBef>
                <a:spcPts val="0"/>
              </a:spcBef>
              <a:spcAft>
                <a:spcPts val="0"/>
              </a:spcAft>
              <a:buClr>
                <a:schemeClr val="dk1"/>
              </a:buClr>
              <a:buSzPts val="1200"/>
              <a:buFont typeface="Calibri"/>
              <a:buNone/>
            </a:pPr>
            <a:endParaRPr b="0" i="0">
              <a:solidFill>
                <a:srgbClr val="000000"/>
              </a:solidFill>
            </a:endParaRPr>
          </a:p>
          <a:p>
            <a:pPr marL="0" lvl="0" indent="0" algn="l" rtl="0">
              <a:lnSpc>
                <a:spcPct val="100000"/>
              </a:lnSpc>
              <a:spcBef>
                <a:spcPts val="0"/>
              </a:spcBef>
              <a:spcAft>
                <a:spcPts val="0"/>
              </a:spcAft>
              <a:buSzPts val="1400"/>
              <a:buNone/>
            </a:pPr>
            <a:r>
              <a:rPr lang="en-US" b="1"/>
              <a:t>A for Ask Questions: </a:t>
            </a:r>
            <a:endParaRPr/>
          </a:p>
          <a:p>
            <a:pPr marL="0" lvl="0" indent="0" algn="l" rtl="0">
              <a:lnSpc>
                <a:spcPct val="100000"/>
              </a:lnSpc>
              <a:spcBef>
                <a:spcPts val="0"/>
              </a:spcBef>
              <a:spcAft>
                <a:spcPts val="0"/>
              </a:spcAft>
              <a:buSzPts val="1400"/>
              <a:buNone/>
            </a:pPr>
            <a:endParaRPr b="1" i="0"/>
          </a:p>
          <a:p>
            <a:pPr marL="0" marR="0" lvl="0" indent="0" algn="l" rtl="0">
              <a:lnSpc>
                <a:spcPct val="100000"/>
              </a:lnSpc>
              <a:spcBef>
                <a:spcPts val="0"/>
              </a:spcBef>
              <a:spcAft>
                <a:spcPts val="0"/>
              </a:spcAft>
              <a:buClr>
                <a:schemeClr val="dk1"/>
              </a:buClr>
              <a:buSzPts val="1200"/>
              <a:buFont typeface="Calibri"/>
              <a:buNone/>
            </a:pPr>
            <a:r>
              <a:rPr lang="en-US" b="1"/>
              <a:t>D for Doubts Clarify:</a:t>
            </a:r>
            <a:endParaRPr/>
          </a:p>
          <a:p>
            <a:pPr marL="0" marR="0" lvl="0" indent="0" algn="l" rtl="0">
              <a:lnSpc>
                <a:spcPct val="100000"/>
              </a:lnSpc>
              <a:spcBef>
                <a:spcPts val="0"/>
              </a:spcBef>
              <a:spcAft>
                <a:spcPts val="0"/>
              </a:spcAft>
              <a:buClr>
                <a:schemeClr val="dk1"/>
              </a:buClr>
              <a:buSzPts val="1200"/>
              <a:buFont typeface="Calibri"/>
              <a:buNone/>
            </a:pPr>
            <a:endParaRPr b="1"/>
          </a:p>
          <a:p>
            <a:pPr marL="0" lvl="0" indent="0" algn="l" rtl="0">
              <a:lnSpc>
                <a:spcPct val="100000"/>
              </a:lnSpc>
              <a:spcBef>
                <a:spcPts val="0"/>
              </a:spcBef>
              <a:spcAft>
                <a:spcPts val="0"/>
              </a:spcAft>
              <a:buClr>
                <a:srgbClr val="2A2A2A"/>
              </a:buClr>
              <a:buSzPts val="1200"/>
              <a:buFont typeface="Arial"/>
              <a:buNone/>
            </a:pPr>
            <a:r>
              <a:rPr lang="en-US" b="1" i="0">
                <a:solidFill>
                  <a:srgbClr val="2A2A2A"/>
                </a:solidFill>
              </a:rPr>
              <a:t>R for Reconfirm before proceeding:</a:t>
            </a:r>
            <a:endParaRPr/>
          </a:p>
          <a:p>
            <a:pPr marL="0" lvl="0" indent="0" algn="l" rtl="0">
              <a:lnSpc>
                <a:spcPct val="100000"/>
              </a:lnSpc>
              <a:spcBef>
                <a:spcPts val="0"/>
              </a:spcBef>
              <a:spcAft>
                <a:spcPts val="0"/>
              </a:spcAft>
              <a:buSzPts val="1400"/>
              <a:buNone/>
            </a:pPr>
            <a:endParaRPr b="1"/>
          </a:p>
        </p:txBody>
      </p:sp>
      <p:sp>
        <p:nvSpPr>
          <p:cNvPr id="295" name="Google Shape;29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a:solidFill>
                  <a:srgbClr val="374151"/>
                </a:solidFill>
                <a:latin typeface="Arial"/>
                <a:ea typeface="Arial"/>
                <a:cs typeface="Arial"/>
                <a:sym typeface="Arial"/>
              </a:rPr>
              <a:t>A goal is a specific and measurable objective or target that an individual or organization aims to achieve within a set period of time. Goals can be short-term or long-term and can be related to various aspects of life such as personal, professional, academic, or health-related goals.</a:t>
            </a:r>
            <a:endParaRPr/>
          </a:p>
          <a:p>
            <a:pPr marL="0" lvl="0" indent="0" algn="l" rtl="0">
              <a:lnSpc>
                <a:spcPct val="100000"/>
              </a:lnSpc>
              <a:spcBef>
                <a:spcPts val="0"/>
              </a:spcBef>
              <a:spcAft>
                <a:spcPts val="0"/>
              </a:spcAft>
              <a:buSzPts val="1400"/>
              <a:buNone/>
            </a:pPr>
            <a:endParaRPr b="0" i="0">
              <a:solidFill>
                <a:srgbClr val="374151"/>
              </a:solidFill>
              <a:latin typeface="Arial"/>
              <a:ea typeface="Arial"/>
              <a:cs typeface="Arial"/>
              <a:sym typeface="Arial"/>
            </a:endParaRPr>
          </a:p>
          <a:p>
            <a:pPr marL="0" lvl="0" indent="0" algn="l" rtl="0">
              <a:lnSpc>
                <a:spcPct val="100000"/>
              </a:lnSpc>
              <a:spcBef>
                <a:spcPts val="0"/>
              </a:spcBef>
              <a:spcAft>
                <a:spcPts val="0"/>
              </a:spcAft>
              <a:buSzPts val="1400"/>
              <a:buNone/>
            </a:pPr>
            <a:r>
              <a:rPr lang="en-US" b="0" i="0">
                <a:solidFill>
                  <a:srgbClr val="374151"/>
                </a:solidFill>
                <a:latin typeface="Arial"/>
                <a:ea typeface="Arial"/>
                <a:cs typeface="Arial"/>
                <a:sym typeface="Arial"/>
              </a:rPr>
              <a:t>Goals can help individuals to break down larger objectives into smaller, more manageable tasks and track progress towards their desired outcome.</a:t>
            </a:r>
            <a:endParaRPr/>
          </a:p>
        </p:txBody>
      </p:sp>
      <p:sp>
        <p:nvSpPr>
          <p:cNvPr id="309" name="Google Shape;30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agenda of todays workshop is as follows</a:t>
            </a:r>
            <a:endParaRPr/>
          </a:p>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Clr>
                <a:schemeClr val="dk1"/>
              </a:buClr>
              <a:buSzPts val="1200"/>
              <a:buFont typeface="Arial"/>
              <a:buChar char="•"/>
            </a:pPr>
            <a:r>
              <a:rPr lang="en-US" sz="1200"/>
              <a:t>Understanding Personality Development</a:t>
            </a:r>
            <a:endParaRPr/>
          </a:p>
          <a:p>
            <a:pPr marL="171450" lvl="0" indent="-171450" algn="l" rtl="0">
              <a:lnSpc>
                <a:spcPct val="100000"/>
              </a:lnSpc>
              <a:spcBef>
                <a:spcPts val="0"/>
              </a:spcBef>
              <a:spcAft>
                <a:spcPts val="0"/>
              </a:spcAft>
              <a:buClr>
                <a:schemeClr val="dk1"/>
              </a:buClr>
              <a:buSzPts val="1200"/>
              <a:buFont typeface="Arial"/>
              <a:buChar char="•"/>
            </a:pPr>
            <a:r>
              <a:rPr lang="en-US" sz="1200"/>
              <a:t>Building an attitude of Ownership at workplace</a:t>
            </a:r>
            <a:endParaRPr/>
          </a:p>
          <a:p>
            <a:pPr marL="171450" lvl="0" indent="-171450" algn="l" rtl="0">
              <a:lnSpc>
                <a:spcPct val="100000"/>
              </a:lnSpc>
              <a:spcBef>
                <a:spcPts val="0"/>
              </a:spcBef>
              <a:spcAft>
                <a:spcPts val="0"/>
              </a:spcAft>
              <a:buClr>
                <a:schemeClr val="dk1"/>
              </a:buClr>
              <a:buSzPts val="1200"/>
              <a:buFont typeface="Arial"/>
              <a:buChar char="•"/>
            </a:pPr>
            <a:r>
              <a:rPr lang="en-US" sz="1200"/>
              <a:t>Impactful communication</a:t>
            </a:r>
            <a:endParaRPr/>
          </a:p>
          <a:p>
            <a:pPr marL="171450" lvl="0" indent="-171450" algn="l" rtl="0">
              <a:lnSpc>
                <a:spcPct val="100000"/>
              </a:lnSpc>
              <a:spcBef>
                <a:spcPts val="0"/>
              </a:spcBef>
              <a:spcAft>
                <a:spcPts val="0"/>
              </a:spcAft>
              <a:buClr>
                <a:schemeClr val="dk1"/>
              </a:buClr>
              <a:buSzPts val="1200"/>
              <a:buFont typeface="Arial"/>
              <a:buChar char="•"/>
            </a:pPr>
            <a:r>
              <a:rPr lang="en-US" sz="1200"/>
              <a:t>Building Fool Proof Communication</a:t>
            </a:r>
            <a:endParaRPr/>
          </a:p>
          <a:p>
            <a:pPr marL="171450" lvl="0" indent="-171450" algn="l" rtl="0">
              <a:lnSpc>
                <a:spcPct val="100000"/>
              </a:lnSpc>
              <a:spcBef>
                <a:spcPts val="0"/>
              </a:spcBef>
              <a:spcAft>
                <a:spcPts val="0"/>
              </a:spcAft>
              <a:buClr>
                <a:schemeClr val="dk1"/>
              </a:buClr>
              <a:buSzPts val="1200"/>
              <a:buFont typeface="Arial"/>
              <a:buChar char="•"/>
            </a:pPr>
            <a:r>
              <a:rPr lang="en-US" sz="1200"/>
              <a:t>Goal Setting</a:t>
            </a:r>
            <a:endParaRPr/>
          </a:p>
          <a:p>
            <a:pPr marL="171450" lvl="0" indent="-171450" algn="l" rtl="0">
              <a:lnSpc>
                <a:spcPct val="100000"/>
              </a:lnSpc>
              <a:spcBef>
                <a:spcPts val="0"/>
              </a:spcBef>
              <a:spcAft>
                <a:spcPts val="0"/>
              </a:spcAft>
              <a:buClr>
                <a:schemeClr val="dk1"/>
              </a:buClr>
              <a:buSzPts val="1200"/>
              <a:buFont typeface="Arial"/>
              <a:buChar char="•"/>
            </a:pPr>
            <a:r>
              <a:rPr lang="en-US" sz="1200"/>
              <a:t>Being a Team player</a:t>
            </a:r>
            <a:endParaRPr/>
          </a:p>
        </p:txBody>
      </p:sp>
      <p:sp>
        <p:nvSpPr>
          <p:cNvPr id="362" name="Google Shape;36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a:solidFill>
                  <a:srgbClr val="374151"/>
                </a:solidFill>
                <a:latin typeface="Arial"/>
                <a:ea typeface="Arial"/>
                <a:cs typeface="Arial"/>
                <a:sym typeface="Arial"/>
              </a:rPr>
              <a:t>Interpersonal effectiveness refers to the ability to communicate and interact with others in a way that is respectful, assertive, and responsive to the needs of both oneself and others. It involves the skills of effective listening, expressing oneself clearly and assertively, understanding and respecting others' perspectives, negotiating conflicts, and managing emotions in relationships.</a:t>
            </a:r>
            <a:endParaRPr/>
          </a:p>
        </p:txBody>
      </p:sp>
      <p:sp>
        <p:nvSpPr>
          <p:cNvPr id="318" name="Google Shape;31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agenda of todays workshop is as follows</a:t>
            </a:r>
            <a:endParaRPr/>
          </a:p>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Clr>
                <a:schemeClr val="dk1"/>
              </a:buClr>
              <a:buSzPts val="1200"/>
              <a:buFont typeface="Arial"/>
              <a:buChar char="•"/>
            </a:pPr>
            <a:r>
              <a:rPr lang="en-US" sz="1200"/>
              <a:t>Managing Stakeholders</a:t>
            </a:r>
            <a:endParaRPr/>
          </a:p>
          <a:p>
            <a:pPr marL="171450" lvl="0" indent="-171450" algn="l" rtl="0">
              <a:lnSpc>
                <a:spcPct val="100000"/>
              </a:lnSpc>
              <a:spcBef>
                <a:spcPts val="0"/>
              </a:spcBef>
              <a:spcAft>
                <a:spcPts val="0"/>
              </a:spcAft>
              <a:buClr>
                <a:schemeClr val="dk1"/>
              </a:buClr>
              <a:buSzPts val="1200"/>
              <a:buFont typeface="Arial"/>
              <a:buChar char="•"/>
            </a:pPr>
            <a:r>
              <a:rPr lang="en-US" sz="1200"/>
              <a:t>Managing Time &amp; Prioristising</a:t>
            </a:r>
            <a:endParaRPr/>
          </a:p>
          <a:p>
            <a:pPr marL="171450" lvl="0" indent="-171450" algn="l" rtl="0">
              <a:lnSpc>
                <a:spcPct val="100000"/>
              </a:lnSpc>
              <a:spcBef>
                <a:spcPts val="0"/>
              </a:spcBef>
              <a:spcAft>
                <a:spcPts val="0"/>
              </a:spcAft>
              <a:buClr>
                <a:schemeClr val="dk1"/>
              </a:buClr>
              <a:buSzPts val="1200"/>
              <a:buFont typeface="Arial"/>
              <a:buChar char="•"/>
            </a:pPr>
            <a:r>
              <a:rPr lang="en-US" sz="1200"/>
              <a:t>First Impression is the Last Impression-Part-1</a:t>
            </a:r>
            <a:endParaRPr/>
          </a:p>
          <a:p>
            <a:pPr marL="171450" lvl="0" indent="-171450" algn="l" rtl="0">
              <a:lnSpc>
                <a:spcPct val="100000"/>
              </a:lnSpc>
              <a:spcBef>
                <a:spcPts val="0"/>
              </a:spcBef>
              <a:spcAft>
                <a:spcPts val="0"/>
              </a:spcAft>
              <a:buClr>
                <a:schemeClr val="dk1"/>
              </a:buClr>
              <a:buSzPts val="1200"/>
              <a:buFont typeface="Arial"/>
              <a:buChar char="•"/>
            </a:pPr>
            <a:r>
              <a:rPr lang="en-US" sz="1200"/>
              <a:t>First Impression is the Last Impression-Part-2</a:t>
            </a:r>
            <a:endParaRPr/>
          </a:p>
          <a:p>
            <a:pPr marL="171450" lvl="0" indent="-171450" algn="l" rtl="0">
              <a:lnSpc>
                <a:spcPct val="100000"/>
              </a:lnSpc>
              <a:spcBef>
                <a:spcPts val="0"/>
              </a:spcBef>
              <a:spcAft>
                <a:spcPts val="0"/>
              </a:spcAft>
              <a:buClr>
                <a:schemeClr val="dk1"/>
              </a:buClr>
              <a:buSzPts val="1200"/>
              <a:buFont typeface="Arial"/>
              <a:buChar char="•"/>
            </a:pPr>
            <a:r>
              <a:rPr lang="en-US" sz="1200"/>
              <a:t>Email Etiquettes</a:t>
            </a:r>
            <a:endParaRPr/>
          </a:p>
          <a:p>
            <a:pPr marL="171450" lvl="0" indent="-171450" algn="l" rtl="0">
              <a:lnSpc>
                <a:spcPct val="100000"/>
              </a:lnSpc>
              <a:spcBef>
                <a:spcPts val="0"/>
              </a:spcBef>
              <a:spcAft>
                <a:spcPts val="0"/>
              </a:spcAft>
              <a:buClr>
                <a:schemeClr val="dk1"/>
              </a:buClr>
              <a:buSzPts val="1200"/>
              <a:buFont typeface="Arial"/>
              <a:buChar char="•"/>
            </a:pPr>
            <a:r>
              <a:rPr lang="en-US" sz="1200"/>
              <a:t>Recap</a:t>
            </a:r>
            <a:endParaRPr/>
          </a:p>
        </p:txBody>
      </p:sp>
      <p:sp>
        <p:nvSpPr>
          <p:cNvPr id="110" name="Google Shape;11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a:solidFill>
                  <a:srgbClr val="374151"/>
                </a:solidFill>
                <a:latin typeface="Arial"/>
                <a:ea typeface="Arial"/>
                <a:cs typeface="Arial"/>
                <a:sym typeface="Arial"/>
              </a:rPr>
              <a:t>Personality refers to a unique set of traits, behaviors, attitudes, and characteristics that collectively define an individual's distinctive pattern of thinking, feeling, and behaving. It encompasses a person's typical ways of responding to various situations, interacting with others, and expressing themselves. Personality is an integral aspect of an individual's identity and influences how they perceive the world, make decisions, and engage with their environment.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0" i="0">
                <a:solidFill>
                  <a:srgbClr val="000000"/>
                </a:solidFill>
                <a:latin typeface="Arial"/>
                <a:ea typeface="Arial"/>
                <a:cs typeface="Arial"/>
                <a:sym typeface="Arial"/>
              </a:rPr>
              <a:t>Personality development refers to the process of enhancing and refining various aspects of an individual's personality, behavior, attitudes, and characteristics. It involves both self-awareness and intentional efforts to improve oneself in order to achieve personal growth, success, and a better quality of life. Personality development encompasses a wide range of factors that collectively contribute to an individual's overall demeanor, interactions with others, and effectiveness in various life domains.</a:t>
            </a:r>
            <a:br>
              <a:rPr lang="en-US" b="0" i="0">
                <a:solidFill>
                  <a:srgbClr val="000000"/>
                </a:solidFill>
                <a:latin typeface="Arial"/>
                <a:ea typeface="Arial"/>
                <a:cs typeface="Arial"/>
                <a:sym typeface="Arial"/>
              </a:rPr>
            </a:br>
            <a:endParaRPr/>
          </a:p>
        </p:txBody>
      </p:sp>
      <p:sp>
        <p:nvSpPr>
          <p:cNvPr id="142" name="Google Shape;14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AutoNum type="arabicPeriod"/>
            </a:pPr>
            <a:r>
              <a:rPr lang="en-US" b="1" i="0">
                <a:latin typeface="Arial"/>
                <a:ea typeface="Arial"/>
                <a:cs typeface="Arial"/>
                <a:sym typeface="Arial"/>
              </a:rPr>
              <a:t> Personality is Fixed and Unchangeable</a:t>
            </a:r>
            <a:r>
              <a:rPr lang="en-US" b="0" i="0">
                <a:latin typeface="Arial"/>
                <a:ea typeface="Arial"/>
                <a:cs typeface="Arial"/>
                <a:sym typeface="Arial"/>
              </a:rPr>
              <a:t>: </a:t>
            </a:r>
            <a:endParaRPr/>
          </a:p>
          <a:p>
            <a:pPr marL="0" lvl="0" indent="0" algn="l" rtl="0">
              <a:lnSpc>
                <a:spcPct val="100000"/>
              </a:lnSpc>
              <a:spcBef>
                <a:spcPts val="0"/>
              </a:spcBef>
              <a:spcAft>
                <a:spcPts val="0"/>
              </a:spcAft>
              <a:buClr>
                <a:schemeClr val="dk1"/>
              </a:buClr>
              <a:buSzPts val="1200"/>
              <a:buFont typeface="Calibri"/>
              <a:buNone/>
            </a:pPr>
            <a:r>
              <a:rPr lang="en-US" b="0" i="0">
                <a:latin typeface="Arial"/>
                <a:ea typeface="Arial"/>
                <a:cs typeface="Arial"/>
                <a:sym typeface="Arial"/>
              </a:rPr>
              <a:t>Myth: Some people believe that personality traits are fixed and unchangeable, determined solely by genetics and early life experiences.</a:t>
            </a:r>
            <a:endParaRPr/>
          </a:p>
          <a:p>
            <a:pPr marL="0" lvl="0" indent="0" algn="l" rtl="0">
              <a:lnSpc>
                <a:spcPct val="100000"/>
              </a:lnSpc>
              <a:spcBef>
                <a:spcPts val="0"/>
              </a:spcBef>
              <a:spcAft>
                <a:spcPts val="0"/>
              </a:spcAft>
              <a:buClr>
                <a:schemeClr val="dk1"/>
              </a:buClr>
              <a:buSzPts val="1200"/>
              <a:buFont typeface="Calibri"/>
              <a:buNone/>
            </a:pPr>
            <a:r>
              <a:rPr lang="en-US" b="0" i="0">
                <a:latin typeface="Arial"/>
                <a:ea typeface="Arial"/>
                <a:cs typeface="Arial"/>
                <a:sym typeface="Arial"/>
              </a:rPr>
              <a:t>Reality: While personality traits do exhibit stability, they can also change and adapt over time due to personal growth, experiences, and intentional efforts towards self-improvement.</a:t>
            </a:r>
            <a:endParaRPr/>
          </a:p>
          <a:p>
            <a:pPr marL="0" lvl="0" indent="0" algn="l" rtl="0">
              <a:lnSpc>
                <a:spcPct val="100000"/>
              </a:lnSpc>
              <a:spcBef>
                <a:spcPts val="0"/>
              </a:spcBef>
              <a:spcAft>
                <a:spcPts val="0"/>
              </a:spcAft>
              <a:buClr>
                <a:schemeClr val="dk1"/>
              </a:buClr>
              <a:buSzPts val="1200"/>
              <a:buFont typeface="Calibri"/>
              <a:buNone/>
            </a:pPr>
            <a:endParaRPr b="0" i="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r>
              <a:rPr lang="en-US" b="1" i="0">
                <a:latin typeface="Arial"/>
                <a:ea typeface="Arial"/>
                <a:cs typeface="Arial"/>
                <a:sym typeface="Arial"/>
              </a:rPr>
              <a:t>2. Personality Development is Only for Young People</a:t>
            </a:r>
            <a:r>
              <a:rPr lang="en-US" b="0" i="0">
                <a:latin typeface="Arial"/>
                <a:ea typeface="Arial"/>
                <a:cs typeface="Arial"/>
                <a:sym typeface="Arial"/>
              </a:rPr>
              <a:t>: </a:t>
            </a:r>
            <a:endParaRPr/>
          </a:p>
          <a:p>
            <a:pPr marL="0" lvl="0" indent="0" algn="l" rtl="0">
              <a:lnSpc>
                <a:spcPct val="100000"/>
              </a:lnSpc>
              <a:spcBef>
                <a:spcPts val="0"/>
              </a:spcBef>
              <a:spcAft>
                <a:spcPts val="0"/>
              </a:spcAft>
              <a:buClr>
                <a:schemeClr val="dk1"/>
              </a:buClr>
              <a:buSzPts val="1200"/>
              <a:buFont typeface="Calibri"/>
              <a:buNone/>
            </a:pPr>
            <a:r>
              <a:rPr lang="en-US" b="0" i="0">
                <a:latin typeface="Arial"/>
                <a:ea typeface="Arial"/>
                <a:cs typeface="Arial"/>
                <a:sym typeface="Arial"/>
              </a:rPr>
              <a:t>Myth: It's often assumed that personality development is primarily relevant for young individuals and that personality traits become more rigid as people age.</a:t>
            </a:r>
            <a:endParaRPr/>
          </a:p>
          <a:p>
            <a:pPr marL="0" lvl="0" indent="0" algn="l" rtl="0">
              <a:lnSpc>
                <a:spcPct val="100000"/>
              </a:lnSpc>
              <a:spcBef>
                <a:spcPts val="0"/>
              </a:spcBef>
              <a:spcAft>
                <a:spcPts val="0"/>
              </a:spcAft>
              <a:buClr>
                <a:schemeClr val="dk1"/>
              </a:buClr>
              <a:buSzPts val="1200"/>
              <a:buFont typeface="Calibri"/>
              <a:buNone/>
            </a:pPr>
            <a:r>
              <a:rPr lang="en-US" b="0" i="0">
                <a:latin typeface="Arial"/>
                <a:ea typeface="Arial"/>
                <a:cs typeface="Arial"/>
                <a:sym typeface="Arial"/>
              </a:rPr>
              <a:t>Reality: Personality development is a lifelong process. Individuals of all ages can continue to enhance their traits, behaviors, and attitudes, leading to personal growth and improved quality of life.</a:t>
            </a:r>
            <a:endParaRPr/>
          </a:p>
          <a:p>
            <a:pPr marL="0" lvl="0" indent="0" algn="l" rtl="0">
              <a:lnSpc>
                <a:spcPct val="100000"/>
              </a:lnSpc>
              <a:spcBef>
                <a:spcPts val="0"/>
              </a:spcBef>
              <a:spcAft>
                <a:spcPts val="0"/>
              </a:spcAft>
              <a:buClr>
                <a:schemeClr val="dk1"/>
              </a:buClr>
              <a:buSzPts val="1200"/>
              <a:buFont typeface="Calibri"/>
              <a:buNone/>
            </a:pPr>
            <a:endParaRPr b="0" i="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r>
              <a:rPr lang="en-US" b="1" i="0">
                <a:latin typeface="Arial"/>
                <a:ea typeface="Arial"/>
                <a:cs typeface="Arial"/>
                <a:sym typeface="Arial"/>
              </a:rPr>
              <a:t>3. Personality Development Means Changing Who You Are Completely</a:t>
            </a:r>
            <a:r>
              <a:rPr lang="en-US" b="0" i="0">
                <a:latin typeface="Arial"/>
                <a:ea typeface="Arial"/>
                <a:cs typeface="Arial"/>
                <a:sym typeface="Arial"/>
              </a:rPr>
              <a:t>: </a:t>
            </a:r>
            <a:endParaRPr/>
          </a:p>
          <a:p>
            <a:pPr marL="0" lvl="0" indent="0" algn="l" rtl="0">
              <a:lnSpc>
                <a:spcPct val="100000"/>
              </a:lnSpc>
              <a:spcBef>
                <a:spcPts val="0"/>
              </a:spcBef>
              <a:spcAft>
                <a:spcPts val="0"/>
              </a:spcAft>
              <a:buClr>
                <a:schemeClr val="dk1"/>
              </a:buClr>
              <a:buSzPts val="1200"/>
              <a:buFont typeface="Calibri"/>
              <a:buNone/>
            </a:pPr>
            <a:r>
              <a:rPr lang="en-US" b="0" i="0">
                <a:latin typeface="Arial"/>
                <a:ea typeface="Arial"/>
                <a:cs typeface="Arial"/>
                <a:sym typeface="Arial"/>
              </a:rPr>
              <a:t>Myth: Some believe that personality development involves completely transforming one's core identity and characteristics.</a:t>
            </a:r>
            <a:endParaRPr/>
          </a:p>
          <a:p>
            <a:pPr marL="0" lvl="0" indent="0" algn="l" rtl="0">
              <a:lnSpc>
                <a:spcPct val="100000"/>
              </a:lnSpc>
              <a:spcBef>
                <a:spcPts val="0"/>
              </a:spcBef>
              <a:spcAft>
                <a:spcPts val="0"/>
              </a:spcAft>
              <a:buClr>
                <a:schemeClr val="dk1"/>
              </a:buClr>
              <a:buSzPts val="1200"/>
              <a:buFont typeface="Calibri"/>
              <a:buNone/>
            </a:pPr>
            <a:r>
              <a:rPr lang="en-US" b="0" i="0">
                <a:latin typeface="Arial"/>
                <a:ea typeface="Arial"/>
                <a:cs typeface="Arial"/>
                <a:sym typeface="Arial"/>
              </a:rPr>
              <a:t>Reality: Personality development is about enhancing existing traits, refining behaviors, and becoming the best version of oneself. It doesn't necessarily require a complete overhaul of who you are.</a:t>
            </a:r>
            <a:endParaRPr/>
          </a:p>
          <a:p>
            <a:pPr marL="0" lvl="0" indent="0" algn="l" rtl="0">
              <a:lnSpc>
                <a:spcPct val="100000"/>
              </a:lnSpc>
              <a:spcBef>
                <a:spcPts val="0"/>
              </a:spcBef>
              <a:spcAft>
                <a:spcPts val="0"/>
              </a:spcAft>
              <a:buClr>
                <a:schemeClr val="dk1"/>
              </a:buClr>
              <a:buSzPts val="1200"/>
              <a:buFont typeface="Calibri"/>
              <a:buNone/>
            </a:pPr>
            <a:endParaRPr b="1" i="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r>
              <a:rPr lang="en-US" b="1" i="0">
                <a:latin typeface="Arial"/>
                <a:ea typeface="Arial"/>
                <a:cs typeface="Arial"/>
                <a:sym typeface="Arial"/>
              </a:rPr>
              <a:t>4. Personality Development is Only About External Presentation</a:t>
            </a:r>
            <a:r>
              <a:rPr lang="en-US" b="0" i="0">
                <a:latin typeface="Arial"/>
                <a:ea typeface="Arial"/>
                <a:cs typeface="Arial"/>
                <a:sym typeface="Arial"/>
              </a:rPr>
              <a:t>: </a:t>
            </a:r>
            <a:endParaRPr/>
          </a:p>
          <a:p>
            <a:pPr marL="0" lvl="0" indent="0" algn="l" rtl="0">
              <a:lnSpc>
                <a:spcPct val="100000"/>
              </a:lnSpc>
              <a:spcBef>
                <a:spcPts val="0"/>
              </a:spcBef>
              <a:spcAft>
                <a:spcPts val="0"/>
              </a:spcAft>
              <a:buClr>
                <a:schemeClr val="dk1"/>
              </a:buClr>
              <a:buSzPts val="1200"/>
              <a:buFont typeface="Calibri"/>
              <a:buNone/>
            </a:pPr>
            <a:r>
              <a:rPr lang="en-US" b="0" i="0">
                <a:latin typeface="Arial"/>
                <a:ea typeface="Arial"/>
                <a:cs typeface="Arial"/>
                <a:sym typeface="Arial"/>
              </a:rPr>
              <a:t>Myth: There's a misconception that personality development is solely about improving external appearances and social skills.</a:t>
            </a:r>
            <a:endParaRPr/>
          </a:p>
          <a:p>
            <a:pPr marL="0" lvl="0" indent="0" algn="l" rtl="0">
              <a:lnSpc>
                <a:spcPct val="100000"/>
              </a:lnSpc>
              <a:spcBef>
                <a:spcPts val="0"/>
              </a:spcBef>
              <a:spcAft>
                <a:spcPts val="0"/>
              </a:spcAft>
              <a:buClr>
                <a:schemeClr val="dk1"/>
              </a:buClr>
              <a:buSzPts val="1200"/>
              <a:buFont typeface="Calibri"/>
              <a:buNone/>
            </a:pPr>
            <a:r>
              <a:rPr lang="en-US" b="0" i="0">
                <a:latin typeface="Arial"/>
                <a:ea typeface="Arial"/>
                <a:cs typeface="Arial"/>
                <a:sym typeface="Arial"/>
              </a:rPr>
              <a:t>Reality: Personality development encompasses both internal and external aspects. While improving social skills is a part of it, it also involves self-awareness, emotional intelligence, and authentic self-expression.</a:t>
            </a:r>
            <a:endParaRPr/>
          </a:p>
          <a:p>
            <a:pPr marL="0" lvl="0" indent="0" algn="l" rtl="0">
              <a:lnSpc>
                <a:spcPct val="100000"/>
              </a:lnSpc>
              <a:spcBef>
                <a:spcPts val="0"/>
              </a:spcBef>
              <a:spcAft>
                <a:spcPts val="0"/>
              </a:spcAft>
              <a:buClr>
                <a:schemeClr val="dk1"/>
              </a:buClr>
              <a:buSzPts val="1200"/>
              <a:buFont typeface="Calibri"/>
              <a:buNone/>
            </a:pPr>
            <a:endParaRPr b="0" i="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r>
              <a:rPr lang="en-US" b="1" i="0">
                <a:latin typeface="Arial"/>
                <a:ea typeface="Arial"/>
                <a:cs typeface="Arial"/>
                <a:sym typeface="Arial"/>
              </a:rPr>
              <a:t>5. Personality Development is a Quick Fix</a:t>
            </a:r>
            <a:r>
              <a:rPr lang="en-US" b="0" i="0">
                <a:latin typeface="Arial"/>
                <a:ea typeface="Arial"/>
                <a:cs typeface="Arial"/>
                <a:sym typeface="Arial"/>
              </a:rPr>
              <a:t>:</a:t>
            </a:r>
            <a:endParaRPr/>
          </a:p>
          <a:p>
            <a:pPr marL="0" lvl="0" indent="0" algn="l" rtl="0">
              <a:lnSpc>
                <a:spcPct val="100000"/>
              </a:lnSpc>
              <a:spcBef>
                <a:spcPts val="0"/>
              </a:spcBef>
              <a:spcAft>
                <a:spcPts val="0"/>
              </a:spcAft>
              <a:buClr>
                <a:schemeClr val="dk1"/>
              </a:buClr>
              <a:buSzPts val="1200"/>
              <a:buFont typeface="Calibri"/>
              <a:buNone/>
            </a:pPr>
            <a:r>
              <a:rPr lang="en-US" b="0" i="0">
                <a:latin typeface="Arial"/>
                <a:ea typeface="Arial"/>
                <a:cs typeface="Arial"/>
                <a:sym typeface="Arial"/>
              </a:rPr>
              <a:t>Myth: Some believe that personality development can lead to instant and dramatic changes in one's personality and life circumstances.</a:t>
            </a:r>
            <a:endParaRPr/>
          </a:p>
          <a:p>
            <a:pPr marL="0" lvl="0" indent="0" algn="l" rtl="0">
              <a:lnSpc>
                <a:spcPct val="100000"/>
              </a:lnSpc>
              <a:spcBef>
                <a:spcPts val="0"/>
              </a:spcBef>
              <a:spcAft>
                <a:spcPts val="0"/>
              </a:spcAft>
              <a:buClr>
                <a:schemeClr val="dk1"/>
              </a:buClr>
              <a:buSzPts val="1200"/>
              <a:buFont typeface="Calibri"/>
              <a:buNone/>
            </a:pPr>
            <a:r>
              <a:rPr lang="en-US" b="0" i="0">
                <a:latin typeface="Arial"/>
                <a:ea typeface="Arial"/>
                <a:cs typeface="Arial"/>
                <a:sym typeface="Arial"/>
              </a:rPr>
              <a:t>Reality: Personality development is a gradual and ongoing process that requires time, effort, and consistency. It involves building new habits, fostering self-awareness, and adapting to changes over time.</a:t>
            </a:r>
            <a:endParaRPr/>
          </a:p>
          <a:p>
            <a:pPr marL="0" lvl="0" indent="0" algn="l" rtl="0">
              <a:lnSpc>
                <a:spcPct val="100000"/>
              </a:lnSpc>
              <a:spcBef>
                <a:spcPts val="0"/>
              </a:spcBef>
              <a:spcAft>
                <a:spcPts val="0"/>
              </a:spcAft>
              <a:buClr>
                <a:schemeClr val="dk1"/>
              </a:buClr>
              <a:buSzPts val="1200"/>
              <a:buFont typeface="Calibri"/>
              <a:buNone/>
            </a:pPr>
            <a:endParaRPr b="0" i="0">
              <a:latin typeface="Arial"/>
              <a:ea typeface="Arial"/>
              <a:cs typeface="Arial"/>
              <a:sym typeface="Arial"/>
            </a:endParaRPr>
          </a:p>
          <a:p>
            <a:pPr marL="0" lvl="0" indent="0" algn="l" rtl="0">
              <a:lnSpc>
                <a:spcPct val="100000"/>
              </a:lnSpc>
              <a:spcBef>
                <a:spcPts val="0"/>
              </a:spcBef>
              <a:spcAft>
                <a:spcPts val="0"/>
              </a:spcAft>
              <a:buSzPts val="1400"/>
              <a:buNone/>
            </a:pPr>
            <a:r>
              <a:rPr lang="en-US" b="0" i="0">
                <a:latin typeface="Arial"/>
                <a:ea typeface="Arial"/>
                <a:cs typeface="Arial"/>
                <a:sym typeface="Arial"/>
              </a:rPr>
              <a:t>Dispelling these myths is crucial to understanding that personality development is a nuanced and continuous journey. It involves enhancing existing traits, adapting to new experiences, and becoming more self-aware, ultimately leading to personal growth and a more fulfilling life.</a:t>
            </a:r>
            <a:endParaRPr/>
          </a:p>
          <a:p>
            <a:pPr marL="0" lvl="0" indent="0" algn="l" rtl="0">
              <a:lnSpc>
                <a:spcPct val="100000"/>
              </a:lnSpc>
              <a:spcBef>
                <a:spcPts val="0"/>
              </a:spcBef>
              <a:spcAft>
                <a:spcPts val="0"/>
              </a:spcAft>
              <a:buSzPts val="1400"/>
              <a:buNone/>
            </a:pPr>
            <a:br>
              <a:rPr lang="en-US"/>
            </a:br>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151" name="Google Shape;15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74151"/>
              </a:buClr>
              <a:buSzPts val="1200"/>
              <a:buFont typeface="Calibri"/>
              <a:buAutoNum type="arabicPeriod"/>
            </a:pPr>
            <a:r>
              <a:rPr lang="en-US" b="1" i="0">
                <a:solidFill>
                  <a:srgbClr val="374151"/>
                </a:solidFill>
                <a:latin typeface="Arial"/>
                <a:ea typeface="Arial"/>
                <a:cs typeface="Arial"/>
                <a:sym typeface="Arial"/>
              </a:rPr>
              <a:t>Enhanced Self-Confidence</a:t>
            </a:r>
            <a:r>
              <a:rPr lang="en-US" b="0" i="0">
                <a:solidFill>
                  <a:srgbClr val="374151"/>
                </a:solidFill>
                <a:latin typeface="Arial"/>
                <a:ea typeface="Arial"/>
                <a:cs typeface="Arial"/>
                <a:sym typeface="Arial"/>
              </a:rPr>
              <a:t>: Personality development cultivates self-confidence, allowing individuals to tackle challenges with self-assuredness and a positive attitude.</a:t>
            </a:r>
            <a:endParaRPr/>
          </a:p>
          <a:p>
            <a:pPr marL="0" lvl="0" indent="0" algn="l" rtl="0">
              <a:lnSpc>
                <a:spcPct val="100000"/>
              </a:lnSpc>
              <a:spcBef>
                <a:spcPts val="0"/>
              </a:spcBef>
              <a:spcAft>
                <a:spcPts val="0"/>
              </a:spcAft>
              <a:buClr>
                <a:schemeClr val="dk1"/>
              </a:buClr>
              <a:buSzPts val="1200"/>
              <a:buFont typeface="Calibri"/>
              <a:buNone/>
            </a:pPr>
            <a:endParaRPr b="0" i="0">
              <a:solidFill>
                <a:srgbClr val="374151"/>
              </a:solidFill>
              <a:latin typeface="Arial"/>
              <a:ea typeface="Arial"/>
              <a:cs typeface="Arial"/>
              <a:sym typeface="Arial"/>
            </a:endParaRPr>
          </a:p>
          <a:p>
            <a:pPr marL="0" lvl="0" indent="0" algn="l" rtl="0">
              <a:lnSpc>
                <a:spcPct val="100000"/>
              </a:lnSpc>
              <a:spcBef>
                <a:spcPts val="0"/>
              </a:spcBef>
              <a:spcAft>
                <a:spcPts val="0"/>
              </a:spcAft>
              <a:buClr>
                <a:srgbClr val="374151"/>
              </a:buClr>
              <a:buSzPts val="1200"/>
              <a:buFont typeface="Calibri"/>
              <a:buAutoNum type="arabicPeriod"/>
            </a:pPr>
            <a:r>
              <a:rPr lang="en-US" b="1" i="0">
                <a:solidFill>
                  <a:srgbClr val="374151"/>
                </a:solidFill>
                <a:latin typeface="Arial"/>
                <a:ea typeface="Arial"/>
                <a:cs typeface="Arial"/>
                <a:sym typeface="Arial"/>
              </a:rPr>
              <a:t>Improved Relationships</a:t>
            </a:r>
            <a:r>
              <a:rPr lang="en-US" b="0" i="0">
                <a:solidFill>
                  <a:srgbClr val="374151"/>
                </a:solidFill>
                <a:latin typeface="Arial"/>
                <a:ea typeface="Arial"/>
                <a:cs typeface="Arial"/>
                <a:sym typeface="Arial"/>
              </a:rPr>
              <a:t>: Strengthened interpersonal and communication skills lead to better relationships with colleagues, friends, family, and peers.</a:t>
            </a:r>
            <a:endParaRPr/>
          </a:p>
          <a:p>
            <a:pPr marL="0" lvl="0" indent="0" algn="l" rtl="0">
              <a:lnSpc>
                <a:spcPct val="100000"/>
              </a:lnSpc>
              <a:spcBef>
                <a:spcPts val="0"/>
              </a:spcBef>
              <a:spcAft>
                <a:spcPts val="0"/>
              </a:spcAft>
              <a:buClr>
                <a:schemeClr val="dk1"/>
              </a:buClr>
              <a:buSzPts val="1200"/>
              <a:buFont typeface="Calibri"/>
              <a:buNone/>
            </a:pPr>
            <a:endParaRPr b="1" i="0">
              <a:solidFill>
                <a:srgbClr val="374151"/>
              </a:solidFill>
              <a:latin typeface="Arial"/>
              <a:ea typeface="Arial"/>
              <a:cs typeface="Arial"/>
              <a:sym typeface="Arial"/>
            </a:endParaRPr>
          </a:p>
          <a:p>
            <a:pPr marL="0" lvl="0" indent="0" algn="l" rtl="0">
              <a:lnSpc>
                <a:spcPct val="100000"/>
              </a:lnSpc>
              <a:spcBef>
                <a:spcPts val="0"/>
              </a:spcBef>
              <a:spcAft>
                <a:spcPts val="0"/>
              </a:spcAft>
              <a:buClr>
                <a:srgbClr val="374151"/>
              </a:buClr>
              <a:buSzPts val="1200"/>
              <a:buFont typeface="Calibri"/>
              <a:buAutoNum type="arabicPeriod"/>
            </a:pPr>
            <a:r>
              <a:rPr lang="en-US" b="1" i="0">
                <a:solidFill>
                  <a:srgbClr val="374151"/>
                </a:solidFill>
                <a:latin typeface="Arial"/>
                <a:ea typeface="Arial"/>
                <a:cs typeface="Arial"/>
                <a:sym typeface="Arial"/>
              </a:rPr>
              <a:t> Career Growth</a:t>
            </a:r>
            <a:r>
              <a:rPr lang="en-US" b="0" i="0">
                <a:solidFill>
                  <a:srgbClr val="374151"/>
                </a:solidFill>
                <a:latin typeface="Arial"/>
                <a:ea typeface="Arial"/>
                <a:cs typeface="Arial"/>
                <a:sym typeface="Arial"/>
              </a:rPr>
              <a:t>: Developing strong interpersonal and leadership skills can open doors to career advancement and opportunities for professional growth.</a:t>
            </a:r>
            <a:endParaRPr/>
          </a:p>
          <a:p>
            <a:pPr marL="0" lvl="0" indent="0" algn="l" rtl="0">
              <a:lnSpc>
                <a:spcPct val="100000"/>
              </a:lnSpc>
              <a:spcBef>
                <a:spcPts val="0"/>
              </a:spcBef>
              <a:spcAft>
                <a:spcPts val="0"/>
              </a:spcAft>
              <a:buClr>
                <a:schemeClr val="dk1"/>
              </a:buClr>
              <a:buSzPts val="1200"/>
              <a:buFont typeface="Calibri"/>
              <a:buNone/>
            </a:pPr>
            <a:endParaRPr b="1" i="0">
              <a:solidFill>
                <a:srgbClr val="374151"/>
              </a:solidFill>
              <a:latin typeface="Arial"/>
              <a:ea typeface="Arial"/>
              <a:cs typeface="Arial"/>
              <a:sym typeface="Arial"/>
            </a:endParaRPr>
          </a:p>
          <a:p>
            <a:pPr marL="0" lvl="0" indent="0" algn="l" rtl="0">
              <a:lnSpc>
                <a:spcPct val="100000"/>
              </a:lnSpc>
              <a:spcBef>
                <a:spcPts val="0"/>
              </a:spcBef>
              <a:spcAft>
                <a:spcPts val="0"/>
              </a:spcAft>
              <a:buClr>
                <a:srgbClr val="374151"/>
              </a:buClr>
              <a:buSzPts val="1200"/>
              <a:buFont typeface="Calibri"/>
              <a:buAutoNum type="arabicPeriod"/>
            </a:pPr>
            <a:r>
              <a:rPr lang="en-US" b="1" i="0">
                <a:solidFill>
                  <a:srgbClr val="374151"/>
                </a:solidFill>
                <a:latin typeface="Arial"/>
                <a:ea typeface="Arial"/>
                <a:cs typeface="Arial"/>
                <a:sym typeface="Arial"/>
              </a:rPr>
              <a:t>Effective Communication</a:t>
            </a:r>
            <a:r>
              <a:rPr lang="en-US" b="0" i="0">
                <a:solidFill>
                  <a:srgbClr val="374151"/>
                </a:solidFill>
                <a:latin typeface="Arial"/>
                <a:ea typeface="Arial"/>
                <a:cs typeface="Arial"/>
                <a:sym typeface="Arial"/>
              </a:rPr>
              <a:t>: Improved communication skills enable individuals to express themselves clearly, minimizing misunderstandings and enhancing their overall impact.</a:t>
            </a:r>
            <a:endParaRPr/>
          </a:p>
          <a:p>
            <a:pPr marL="0" lvl="0" indent="0" algn="l" rtl="0">
              <a:lnSpc>
                <a:spcPct val="100000"/>
              </a:lnSpc>
              <a:spcBef>
                <a:spcPts val="0"/>
              </a:spcBef>
              <a:spcAft>
                <a:spcPts val="0"/>
              </a:spcAft>
              <a:buClr>
                <a:schemeClr val="dk1"/>
              </a:buClr>
              <a:buSzPts val="1200"/>
              <a:buFont typeface="Calibri"/>
              <a:buNone/>
            </a:pPr>
            <a:endParaRPr b="1" i="0">
              <a:solidFill>
                <a:srgbClr val="374151"/>
              </a:solidFill>
              <a:latin typeface="Arial"/>
              <a:ea typeface="Arial"/>
              <a:cs typeface="Arial"/>
              <a:sym typeface="Arial"/>
            </a:endParaRPr>
          </a:p>
          <a:p>
            <a:pPr marL="0" lvl="0" indent="0" algn="l" rtl="0">
              <a:lnSpc>
                <a:spcPct val="100000"/>
              </a:lnSpc>
              <a:spcBef>
                <a:spcPts val="0"/>
              </a:spcBef>
              <a:spcAft>
                <a:spcPts val="0"/>
              </a:spcAft>
              <a:buClr>
                <a:srgbClr val="374151"/>
              </a:buClr>
              <a:buSzPts val="1200"/>
              <a:buFont typeface="Calibri"/>
              <a:buAutoNum type="arabicPeriod"/>
            </a:pPr>
            <a:r>
              <a:rPr lang="en-US" b="1" i="0">
                <a:solidFill>
                  <a:srgbClr val="374151"/>
                </a:solidFill>
                <a:latin typeface="Arial"/>
                <a:ea typeface="Arial"/>
                <a:cs typeface="Arial"/>
                <a:sym typeface="Arial"/>
              </a:rPr>
              <a:t>Work Life Balance &amp; Stress Management</a:t>
            </a:r>
            <a:r>
              <a:rPr lang="en-US" b="0" i="0">
                <a:solidFill>
                  <a:srgbClr val="374151"/>
                </a:solidFill>
                <a:latin typeface="Arial"/>
                <a:ea typeface="Arial"/>
                <a:cs typeface="Arial"/>
                <a:sym typeface="Arial"/>
              </a:rPr>
              <a:t>: Enhanced emotional intelligence and time management skills contribute to better stress management, leading to improved overall well-being.</a:t>
            </a:r>
            <a:endParaRPr/>
          </a:p>
          <a:p>
            <a:pPr marL="0" lvl="0" indent="0" algn="l" rtl="0">
              <a:lnSpc>
                <a:spcPct val="100000"/>
              </a:lnSpc>
              <a:spcBef>
                <a:spcPts val="0"/>
              </a:spcBef>
              <a:spcAft>
                <a:spcPts val="0"/>
              </a:spcAft>
              <a:buClr>
                <a:schemeClr val="dk1"/>
              </a:buClr>
              <a:buSzPts val="1200"/>
              <a:buFont typeface="Calibri"/>
              <a:buNone/>
            </a:pPr>
            <a:endParaRPr b="0" i="0">
              <a:solidFill>
                <a:srgbClr val="374151"/>
              </a:solidFill>
              <a:latin typeface="Arial"/>
              <a:ea typeface="Arial"/>
              <a:cs typeface="Arial"/>
              <a:sym typeface="Arial"/>
            </a:endParaRPr>
          </a:p>
          <a:p>
            <a:pPr marL="0" lvl="0" indent="0" algn="l" rtl="0">
              <a:lnSpc>
                <a:spcPct val="100000"/>
              </a:lnSpc>
              <a:spcBef>
                <a:spcPts val="0"/>
              </a:spcBef>
              <a:spcAft>
                <a:spcPts val="0"/>
              </a:spcAft>
              <a:buClr>
                <a:srgbClr val="374151"/>
              </a:buClr>
              <a:buSzPts val="1200"/>
              <a:buFont typeface="Calibri"/>
              <a:buAutoNum type="arabicPeriod"/>
            </a:pPr>
            <a:r>
              <a:rPr lang="en-US" b="1" i="0">
                <a:solidFill>
                  <a:srgbClr val="374151"/>
                </a:solidFill>
                <a:latin typeface="Arial"/>
                <a:ea typeface="Arial"/>
                <a:cs typeface="Arial"/>
                <a:sym typeface="Arial"/>
              </a:rPr>
              <a:t>Adaptability</a:t>
            </a:r>
            <a:r>
              <a:rPr lang="en-US" b="0" i="0">
                <a:solidFill>
                  <a:srgbClr val="374151"/>
                </a:solidFill>
                <a:latin typeface="Arial"/>
                <a:ea typeface="Arial"/>
                <a:cs typeface="Arial"/>
                <a:sym typeface="Arial"/>
              </a:rPr>
              <a:t>: Personality development fosters adaptability, allowing individuals to navigate changes and uncertainties with greater ease.</a:t>
            </a:r>
            <a:endParaRPr/>
          </a:p>
          <a:p>
            <a:pPr marL="0" lvl="0" indent="0" algn="l" rtl="0">
              <a:lnSpc>
                <a:spcPct val="100000"/>
              </a:lnSpc>
              <a:spcBef>
                <a:spcPts val="0"/>
              </a:spcBef>
              <a:spcAft>
                <a:spcPts val="0"/>
              </a:spcAft>
              <a:buClr>
                <a:schemeClr val="dk1"/>
              </a:buClr>
              <a:buSzPts val="1200"/>
              <a:buFont typeface="Calibri"/>
              <a:buNone/>
            </a:pPr>
            <a:endParaRPr b="1" i="0">
              <a:solidFill>
                <a:srgbClr val="374151"/>
              </a:solidFill>
              <a:latin typeface="Arial"/>
              <a:ea typeface="Arial"/>
              <a:cs typeface="Arial"/>
              <a:sym typeface="Arial"/>
            </a:endParaRPr>
          </a:p>
          <a:p>
            <a:pPr marL="0" lvl="0" indent="0" algn="l" rtl="0">
              <a:lnSpc>
                <a:spcPct val="100000"/>
              </a:lnSpc>
              <a:spcBef>
                <a:spcPts val="0"/>
              </a:spcBef>
              <a:spcAft>
                <a:spcPts val="0"/>
              </a:spcAft>
              <a:buClr>
                <a:srgbClr val="374151"/>
              </a:buClr>
              <a:buSzPts val="1200"/>
              <a:buFont typeface="Calibri"/>
              <a:buAutoNum type="arabicPeriod"/>
            </a:pPr>
            <a:r>
              <a:rPr lang="en-US" b="1" i="0">
                <a:solidFill>
                  <a:srgbClr val="374151"/>
                </a:solidFill>
                <a:latin typeface="Arial"/>
                <a:ea typeface="Arial"/>
                <a:cs typeface="Arial"/>
                <a:sym typeface="Arial"/>
              </a:rPr>
              <a:t>Better Decision-Making</a:t>
            </a:r>
            <a:r>
              <a:rPr lang="en-US" b="0" i="0">
                <a:solidFill>
                  <a:srgbClr val="374151"/>
                </a:solidFill>
                <a:latin typeface="Arial"/>
                <a:ea typeface="Arial"/>
                <a:cs typeface="Arial"/>
                <a:sym typeface="Arial"/>
              </a:rPr>
              <a:t>: Improved self-awareness and critical thinking skills lead to more informed and effective decision-making.</a:t>
            </a:r>
            <a:endParaRPr/>
          </a:p>
          <a:p>
            <a:pPr marL="0" lvl="0" indent="0" algn="l" rtl="0">
              <a:lnSpc>
                <a:spcPct val="100000"/>
              </a:lnSpc>
              <a:spcBef>
                <a:spcPts val="0"/>
              </a:spcBef>
              <a:spcAft>
                <a:spcPts val="0"/>
              </a:spcAft>
              <a:buClr>
                <a:schemeClr val="dk1"/>
              </a:buClr>
              <a:buSzPts val="1200"/>
              <a:buFont typeface="Calibri"/>
              <a:buNone/>
            </a:pPr>
            <a:endParaRPr b="0" i="0">
              <a:solidFill>
                <a:srgbClr val="374151"/>
              </a:solidFill>
              <a:latin typeface="Arial"/>
              <a:ea typeface="Arial"/>
              <a:cs typeface="Arial"/>
              <a:sym typeface="Arial"/>
            </a:endParaRPr>
          </a:p>
          <a:p>
            <a:pPr marL="0" lvl="0" indent="0" algn="l" rtl="0">
              <a:lnSpc>
                <a:spcPct val="100000"/>
              </a:lnSpc>
              <a:spcBef>
                <a:spcPts val="0"/>
              </a:spcBef>
              <a:spcAft>
                <a:spcPts val="0"/>
              </a:spcAft>
              <a:buClr>
                <a:srgbClr val="374151"/>
              </a:buClr>
              <a:buSzPts val="1200"/>
              <a:buFont typeface="Calibri"/>
              <a:buAutoNum type="arabicPeriod"/>
            </a:pPr>
            <a:r>
              <a:rPr lang="en-US" b="1" i="0">
                <a:solidFill>
                  <a:srgbClr val="374151"/>
                </a:solidFill>
                <a:latin typeface="Arial"/>
                <a:ea typeface="Arial"/>
                <a:cs typeface="Arial"/>
                <a:sym typeface="Arial"/>
              </a:rPr>
              <a:t>Positive Reputation</a:t>
            </a:r>
            <a:r>
              <a:rPr lang="en-US" b="0" i="0">
                <a:solidFill>
                  <a:srgbClr val="374151"/>
                </a:solidFill>
                <a:latin typeface="Arial"/>
                <a:ea typeface="Arial"/>
                <a:cs typeface="Arial"/>
                <a:sym typeface="Arial"/>
              </a:rPr>
              <a:t>: A well-developed personality earns respect and a positive reputation among peers and colleagues.</a:t>
            </a:r>
            <a:endParaRPr/>
          </a:p>
          <a:p>
            <a:pPr marL="0" lvl="0" indent="0" algn="l" rtl="0">
              <a:lnSpc>
                <a:spcPct val="100000"/>
              </a:lnSpc>
              <a:spcBef>
                <a:spcPts val="0"/>
              </a:spcBef>
              <a:spcAft>
                <a:spcPts val="0"/>
              </a:spcAft>
              <a:buSzPts val="1400"/>
              <a:buNone/>
            </a:pPr>
            <a:endParaRPr/>
          </a:p>
        </p:txBody>
      </p:sp>
      <p:sp>
        <p:nvSpPr>
          <p:cNvPr id="163" name="Google Shape;16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200"/>
              <a:buFont typeface="Calibri"/>
              <a:buNone/>
            </a:pPr>
            <a:r>
              <a:rPr lang="en-US" b="1" i="0">
                <a:solidFill>
                  <a:srgbClr val="000000"/>
                </a:solidFill>
                <a:latin typeface="Arial"/>
                <a:ea typeface="Arial"/>
                <a:cs typeface="Arial"/>
                <a:sym typeface="Arial"/>
              </a:rPr>
              <a:t>To achieve personal excellence any professional needs to sharpen (ASK) i.e Attitude, Skills &amp; Knowledge</a:t>
            </a:r>
            <a:endParaRPr/>
          </a:p>
          <a:p>
            <a:pPr marL="0" lvl="0" indent="0" algn="l" rtl="0">
              <a:lnSpc>
                <a:spcPct val="100000"/>
              </a:lnSpc>
              <a:spcBef>
                <a:spcPts val="0"/>
              </a:spcBef>
              <a:spcAft>
                <a:spcPts val="0"/>
              </a:spcAft>
              <a:buClr>
                <a:schemeClr val="dk1"/>
              </a:buClr>
              <a:buSzPts val="1200"/>
              <a:buFont typeface="Calibri"/>
              <a:buNone/>
            </a:pPr>
            <a:endParaRPr b="1" i="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000000"/>
              </a:buClr>
              <a:buSzPts val="1200"/>
              <a:buFont typeface="Calibri"/>
              <a:buAutoNum type="arabicPeriod"/>
            </a:pPr>
            <a:r>
              <a:rPr lang="en-US" b="1" i="0">
                <a:solidFill>
                  <a:srgbClr val="000000"/>
                </a:solidFill>
                <a:latin typeface="Arial"/>
                <a:ea typeface="Arial"/>
                <a:cs typeface="Arial"/>
                <a:sym typeface="Arial"/>
              </a:rPr>
              <a:t>Attitude: </a:t>
            </a:r>
            <a:r>
              <a:rPr lang="en-US" b="0" i="0">
                <a:solidFill>
                  <a:srgbClr val="000000"/>
                </a:solidFill>
                <a:latin typeface="Arial"/>
                <a:ea typeface="Arial"/>
                <a:cs typeface="Arial"/>
                <a:sym typeface="Arial"/>
              </a:rPr>
              <a:t>Attitude refers to a person's mindset or perspective. A positive attitude can help individuals overcome obstacles, maintain focus, and stay motivated in the face of challenges. Personal effectiveness requires a positive attitude that is characterized by resilience, self-confidence, and a growth mindset. Without a positive attitude, it can be difficult to achieve personal goals and objectives.</a:t>
            </a:r>
            <a:endParaRPr/>
          </a:p>
          <a:p>
            <a:pPr marL="0" lvl="0" indent="0" algn="l" rtl="0">
              <a:lnSpc>
                <a:spcPct val="100000"/>
              </a:lnSpc>
              <a:spcBef>
                <a:spcPts val="0"/>
              </a:spcBef>
              <a:spcAft>
                <a:spcPts val="0"/>
              </a:spcAft>
              <a:buClr>
                <a:schemeClr val="dk1"/>
              </a:buClr>
              <a:buSzPts val="1200"/>
              <a:buFont typeface="Calibri"/>
              <a:buNone/>
            </a:pPr>
            <a:endParaRPr b="0" i="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000000"/>
              </a:buClr>
              <a:buSzPts val="1200"/>
              <a:buFont typeface="Calibri"/>
              <a:buAutoNum type="arabicPeriod"/>
            </a:pPr>
            <a:r>
              <a:rPr lang="en-US" b="1" i="0">
                <a:solidFill>
                  <a:srgbClr val="000000"/>
                </a:solidFill>
                <a:latin typeface="Arial"/>
                <a:ea typeface="Arial"/>
                <a:cs typeface="Arial"/>
                <a:sym typeface="Arial"/>
              </a:rPr>
              <a:t>Skills: </a:t>
            </a:r>
            <a:r>
              <a:rPr lang="en-US" b="0" i="0">
                <a:solidFill>
                  <a:srgbClr val="000000"/>
                </a:solidFill>
                <a:latin typeface="Arial"/>
                <a:ea typeface="Arial"/>
                <a:cs typeface="Arial"/>
                <a:sym typeface="Arial"/>
              </a:rPr>
              <a:t>Skills are the abilities and competencies that individuals possess to perform specific tasks or activities. In order to be personally effective, individuals must possess a range of skills, including communication, problem-solving, time management, leadership, and teamwork. Developing these skills can help individuals to better manage their personal and professional lives and achieve their goals.</a:t>
            </a:r>
            <a:endParaRPr/>
          </a:p>
          <a:p>
            <a:pPr marL="0" lvl="0" indent="0" algn="l" rtl="0">
              <a:lnSpc>
                <a:spcPct val="100000"/>
              </a:lnSpc>
              <a:spcBef>
                <a:spcPts val="0"/>
              </a:spcBef>
              <a:spcAft>
                <a:spcPts val="0"/>
              </a:spcAft>
              <a:buClr>
                <a:schemeClr val="dk1"/>
              </a:buClr>
              <a:buSzPts val="1200"/>
              <a:buFont typeface="Calibri"/>
              <a:buNone/>
            </a:pPr>
            <a:endParaRPr b="0" i="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000000"/>
              </a:buClr>
              <a:buSzPts val="1200"/>
              <a:buFont typeface="Calibri"/>
              <a:buAutoNum type="arabicPeriod"/>
            </a:pPr>
            <a:r>
              <a:rPr lang="en-US" b="1" i="0">
                <a:solidFill>
                  <a:srgbClr val="000000"/>
                </a:solidFill>
                <a:latin typeface="Arial"/>
                <a:ea typeface="Arial"/>
                <a:cs typeface="Arial"/>
                <a:sym typeface="Arial"/>
              </a:rPr>
              <a:t>Knowledge: </a:t>
            </a:r>
            <a:r>
              <a:rPr lang="en-US" b="0" i="0">
                <a:solidFill>
                  <a:srgbClr val="000000"/>
                </a:solidFill>
                <a:latin typeface="Arial"/>
                <a:ea typeface="Arial"/>
                <a:cs typeface="Arial"/>
                <a:sym typeface="Arial"/>
              </a:rPr>
              <a:t>Knowledge refers to the understanding and awareness that individuals have of themselves, others, and the world around them. Personal effectiveness requires individuals to have a strong knowledge base in areas such as self-awareness, emotional intelligence, critical thinking, and decision-making. This knowledge can help individuals make informed choices, build strong relationships, and achieve personal and professional success.</a:t>
            </a:r>
            <a:endParaRPr/>
          </a:p>
          <a:p>
            <a:pPr marL="0" lvl="0" indent="0" algn="l" rtl="0">
              <a:lnSpc>
                <a:spcPct val="100000"/>
              </a:lnSpc>
              <a:spcBef>
                <a:spcPts val="0"/>
              </a:spcBef>
              <a:spcAft>
                <a:spcPts val="0"/>
              </a:spcAft>
              <a:buSzPts val="1400"/>
              <a:buNone/>
            </a:pPr>
            <a:r>
              <a:rPr lang="en-US" b="0" i="0">
                <a:solidFill>
                  <a:srgbClr val="000000"/>
                </a:solidFill>
                <a:latin typeface="Arial"/>
                <a:ea typeface="Arial"/>
                <a:cs typeface="Arial"/>
                <a:sym typeface="Arial"/>
              </a:rPr>
              <a:t>In summary, a combination of a positive attitude, strong skills, and relevant knowledge is essential for personal effectiveness. Individuals who possess these qualities are better equipped to overcome challenges, achieve their goals, and make a positive impact in their personal and professional lives.</a:t>
            </a:r>
            <a:endParaRPr/>
          </a:p>
          <a:p>
            <a:pPr marL="0" lvl="0" indent="0" algn="l" rtl="0">
              <a:lnSpc>
                <a:spcPct val="100000"/>
              </a:lnSpc>
              <a:spcBef>
                <a:spcPts val="0"/>
              </a:spcBef>
              <a:spcAft>
                <a:spcPts val="0"/>
              </a:spcAft>
              <a:buSzPts val="1400"/>
              <a:buNone/>
            </a:pPr>
            <a:br>
              <a:rPr lang="en-US" b="0" i="0">
                <a:solidFill>
                  <a:srgbClr val="000000"/>
                </a:solidFill>
                <a:latin typeface="Arial"/>
                <a:ea typeface="Arial"/>
                <a:cs typeface="Arial"/>
                <a:sym typeface="Arial"/>
              </a:rPr>
            </a:br>
            <a:endParaRPr/>
          </a:p>
        </p:txBody>
      </p:sp>
      <p:sp>
        <p:nvSpPr>
          <p:cNvPr id="180" name="Google Shape;18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a:solidFill>
                  <a:srgbClr val="2D2D2D"/>
                </a:solidFill>
                <a:latin typeface="Arial"/>
                <a:ea typeface="Arial"/>
                <a:cs typeface="Arial"/>
                <a:sym typeface="Arial"/>
              </a:rPr>
              <a:t>Ask: What is attitude?</a:t>
            </a:r>
            <a:endParaRPr/>
          </a:p>
          <a:p>
            <a:pPr marL="0" lvl="0" indent="0" algn="l" rtl="0">
              <a:lnSpc>
                <a:spcPct val="100000"/>
              </a:lnSpc>
              <a:spcBef>
                <a:spcPts val="0"/>
              </a:spcBef>
              <a:spcAft>
                <a:spcPts val="0"/>
              </a:spcAft>
              <a:buSzPts val="1400"/>
              <a:buNone/>
            </a:pPr>
            <a:r>
              <a:rPr lang="en-US" b="0" i="0">
                <a:solidFill>
                  <a:srgbClr val="2D2D2D"/>
                </a:solidFill>
                <a:latin typeface="Arial"/>
                <a:ea typeface="Arial"/>
                <a:cs typeface="Arial"/>
                <a:sym typeface="Arial"/>
              </a:rPr>
              <a:t>Elicit response.</a:t>
            </a:r>
            <a:br>
              <a:rPr lang="en-US" b="0" i="0">
                <a:solidFill>
                  <a:srgbClr val="2D2D2D"/>
                </a:solidFill>
                <a:latin typeface="Arial"/>
                <a:ea typeface="Arial"/>
                <a:cs typeface="Arial"/>
                <a:sym typeface="Arial"/>
              </a:rPr>
            </a:br>
            <a:endParaRPr b="0" i="0">
              <a:solidFill>
                <a:srgbClr val="2D2D2D"/>
              </a:solidFill>
              <a:latin typeface="Arial"/>
              <a:ea typeface="Arial"/>
              <a:cs typeface="Arial"/>
              <a:sym typeface="Arial"/>
            </a:endParaRPr>
          </a:p>
          <a:p>
            <a:pPr marL="0" lvl="0" indent="0" algn="l" rtl="0">
              <a:lnSpc>
                <a:spcPct val="100000"/>
              </a:lnSpc>
              <a:spcBef>
                <a:spcPts val="0"/>
              </a:spcBef>
              <a:spcAft>
                <a:spcPts val="0"/>
              </a:spcAft>
              <a:buSzPts val="1400"/>
              <a:buNone/>
            </a:pPr>
            <a:r>
              <a:rPr lang="en-US" b="0" i="0">
                <a:solidFill>
                  <a:srgbClr val="2D2D2D"/>
                </a:solidFill>
                <a:latin typeface="Arial"/>
                <a:ea typeface="Arial"/>
                <a:cs typeface="Arial"/>
                <a:sym typeface="Arial"/>
              </a:rPr>
              <a:t>Say: Attitude is the way a person thinks or feels about a specific person, place, action, or experience. Similar to the individual perspective, attitude encompasses the individual’s particular emotions and the way in which they act towards people and work. Attitude is a specific disposition that combines factors like beliefs, opinions, moods, and emotions. Sometimes, attitude is referred to as an outlook or mental state that affects the way people perceive the world around them and the way they experience life, work, relationships, and more.</a:t>
            </a:r>
            <a:endParaRPr/>
          </a:p>
          <a:p>
            <a:pPr marL="0" lvl="0" indent="0" algn="l" rtl="0">
              <a:lnSpc>
                <a:spcPct val="100000"/>
              </a:lnSpc>
              <a:spcBef>
                <a:spcPts val="0"/>
              </a:spcBef>
              <a:spcAft>
                <a:spcPts val="0"/>
              </a:spcAft>
              <a:buSzPts val="1400"/>
              <a:buNone/>
            </a:pPr>
            <a:endParaRPr b="0" i="0">
              <a:solidFill>
                <a:srgbClr val="2D2D2D"/>
              </a:solidFill>
              <a:latin typeface="Arial"/>
              <a:ea typeface="Arial"/>
              <a:cs typeface="Arial"/>
              <a:sym typeface="Arial"/>
            </a:endParaRPr>
          </a:p>
          <a:p>
            <a:pPr marL="0" lvl="0" indent="0" algn="l" rtl="0">
              <a:lnSpc>
                <a:spcPct val="100000"/>
              </a:lnSpc>
              <a:spcBef>
                <a:spcPts val="0"/>
              </a:spcBef>
              <a:spcAft>
                <a:spcPts val="0"/>
              </a:spcAft>
              <a:buSzPts val="1400"/>
              <a:buNone/>
            </a:pPr>
            <a:r>
              <a:rPr lang="en-US" b="0" i="0">
                <a:solidFill>
                  <a:srgbClr val="2D2D2D"/>
                </a:solidFill>
                <a:latin typeface="Arial"/>
                <a:ea typeface="Arial"/>
                <a:cs typeface="Arial"/>
                <a:sym typeface="Arial"/>
              </a:rPr>
              <a:t>Ask: Why is positive attitude so important for professional excellence?</a:t>
            </a:r>
            <a:endParaRPr/>
          </a:p>
          <a:p>
            <a:pPr marL="0" lvl="0" indent="0" algn="l" rtl="0">
              <a:lnSpc>
                <a:spcPct val="100000"/>
              </a:lnSpc>
              <a:spcBef>
                <a:spcPts val="0"/>
              </a:spcBef>
              <a:spcAft>
                <a:spcPts val="0"/>
              </a:spcAft>
              <a:buSzPts val="1400"/>
              <a:buNone/>
            </a:pPr>
            <a:endParaRPr b="0" i="0">
              <a:solidFill>
                <a:srgbClr val="2D2D2D"/>
              </a:solidFill>
              <a:latin typeface="Arial"/>
              <a:ea typeface="Arial"/>
              <a:cs typeface="Arial"/>
              <a:sym typeface="Arial"/>
            </a:endParaRPr>
          </a:p>
          <a:p>
            <a:pPr marL="0" lvl="0" indent="0" algn="l" rtl="0">
              <a:lnSpc>
                <a:spcPct val="100000"/>
              </a:lnSpc>
              <a:spcBef>
                <a:spcPts val="0"/>
              </a:spcBef>
              <a:spcAft>
                <a:spcPts val="0"/>
              </a:spcAft>
              <a:buSzPts val="1400"/>
              <a:buNone/>
            </a:pPr>
            <a:r>
              <a:rPr lang="en-US" b="1" i="0">
                <a:solidFill>
                  <a:srgbClr val="2D2D2D"/>
                </a:solidFill>
                <a:latin typeface="Arial"/>
                <a:ea typeface="Arial"/>
                <a:cs typeface="Arial"/>
                <a:sym typeface="Arial"/>
              </a:rPr>
              <a:t>Transition to the next slide.</a:t>
            </a:r>
            <a:endParaRPr/>
          </a:p>
        </p:txBody>
      </p:sp>
      <p:sp>
        <p:nvSpPr>
          <p:cNvPr id="192" name="Google Shape;19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9" name="Google Shape;19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solidFill>
                  <a:srgbClr val="2D2D2D"/>
                </a:solidFill>
                <a:latin typeface="Arial"/>
                <a:ea typeface="Arial"/>
                <a:cs typeface="Arial"/>
                <a:sym typeface="Arial"/>
              </a:rPr>
              <a:t>Our attitude is directly responsible for our behavior. More wholesome our attitude, the more empowered our conduct.</a:t>
            </a:r>
            <a:endParaRPr/>
          </a:p>
          <a:p>
            <a:pPr marL="0" lvl="0" indent="0" algn="l" rtl="0">
              <a:lnSpc>
                <a:spcPct val="100000"/>
              </a:lnSpc>
              <a:spcBef>
                <a:spcPts val="0"/>
              </a:spcBef>
              <a:spcAft>
                <a:spcPts val="0"/>
              </a:spcAft>
              <a:buSzPts val="1400"/>
              <a:buNone/>
            </a:pPr>
            <a:r>
              <a:rPr lang="en-US" b="0">
                <a:solidFill>
                  <a:srgbClr val="505050"/>
                </a:solidFill>
                <a:latin typeface="Arial"/>
                <a:ea typeface="Arial"/>
                <a:cs typeface="Arial"/>
                <a:sym typeface="Arial"/>
              </a:rPr>
              <a:t>With a positive attitude, you can improve your emotional well-being and self-image. It is a powerful tool for personal growth and professional excellence.</a:t>
            </a:r>
            <a:endParaRPr/>
          </a:p>
          <a:p>
            <a:pPr marL="0" lvl="0" indent="0" algn="l" rtl="0">
              <a:lnSpc>
                <a:spcPct val="100000"/>
              </a:lnSpc>
              <a:spcBef>
                <a:spcPts val="0"/>
              </a:spcBef>
              <a:spcAft>
                <a:spcPts val="0"/>
              </a:spcAft>
              <a:buSzPts val="1400"/>
              <a:buNone/>
            </a:pPr>
            <a:r>
              <a:rPr lang="en-US" b="0">
                <a:solidFill>
                  <a:srgbClr val="505050"/>
                </a:solidFill>
                <a:latin typeface="Arial"/>
                <a:ea typeface="Arial"/>
                <a:cs typeface="Arial"/>
                <a:sym typeface="Arial"/>
              </a:rPr>
              <a:t>The power of a positive attitude in the workplace has been proven to:</a:t>
            </a:r>
            <a:endParaRPr/>
          </a:p>
          <a:p>
            <a:pPr marL="171450" lvl="0" indent="-171450" algn="l" rtl="0">
              <a:lnSpc>
                <a:spcPct val="100000"/>
              </a:lnSpc>
              <a:spcBef>
                <a:spcPts val="0"/>
              </a:spcBef>
              <a:spcAft>
                <a:spcPts val="0"/>
              </a:spcAft>
              <a:buClr>
                <a:srgbClr val="505050"/>
              </a:buClr>
              <a:buSzPts val="1200"/>
              <a:buFont typeface="Arial"/>
              <a:buChar char="•"/>
            </a:pPr>
            <a:r>
              <a:rPr lang="en-US">
                <a:solidFill>
                  <a:srgbClr val="505050"/>
                </a:solidFill>
                <a:latin typeface="Arial"/>
                <a:ea typeface="Arial"/>
                <a:cs typeface="Arial"/>
                <a:sym typeface="Arial"/>
              </a:rPr>
              <a:t>B</a:t>
            </a:r>
            <a:r>
              <a:rPr lang="en-US" b="0">
                <a:solidFill>
                  <a:srgbClr val="505050"/>
                </a:solidFill>
                <a:latin typeface="Arial"/>
                <a:ea typeface="Arial"/>
                <a:cs typeface="Arial"/>
                <a:sym typeface="Arial"/>
              </a:rPr>
              <a:t>oost productivity</a:t>
            </a:r>
            <a:endParaRPr>
              <a:solidFill>
                <a:srgbClr val="505050"/>
              </a:solidFill>
              <a:latin typeface="Arial"/>
              <a:ea typeface="Arial"/>
              <a:cs typeface="Arial"/>
              <a:sym typeface="Arial"/>
            </a:endParaRPr>
          </a:p>
          <a:p>
            <a:pPr marL="171450" lvl="0" indent="-171450" algn="l" rtl="0">
              <a:lnSpc>
                <a:spcPct val="100000"/>
              </a:lnSpc>
              <a:spcBef>
                <a:spcPts val="0"/>
              </a:spcBef>
              <a:spcAft>
                <a:spcPts val="0"/>
              </a:spcAft>
              <a:buClr>
                <a:srgbClr val="505050"/>
              </a:buClr>
              <a:buSzPts val="1200"/>
              <a:buFont typeface="Arial"/>
              <a:buChar char="•"/>
            </a:pPr>
            <a:r>
              <a:rPr lang="en-US">
                <a:solidFill>
                  <a:srgbClr val="505050"/>
                </a:solidFill>
                <a:latin typeface="Arial"/>
                <a:ea typeface="Arial"/>
                <a:cs typeface="Arial"/>
                <a:sym typeface="Arial"/>
              </a:rPr>
              <a:t>R</a:t>
            </a:r>
            <a:r>
              <a:rPr lang="en-US" b="0">
                <a:solidFill>
                  <a:srgbClr val="505050"/>
                </a:solidFill>
                <a:latin typeface="Arial"/>
                <a:ea typeface="Arial"/>
                <a:cs typeface="Arial"/>
                <a:sym typeface="Arial"/>
              </a:rPr>
              <a:t>educe stress</a:t>
            </a:r>
            <a:endParaRPr>
              <a:solidFill>
                <a:srgbClr val="505050"/>
              </a:solidFill>
              <a:latin typeface="Arial"/>
              <a:ea typeface="Arial"/>
              <a:cs typeface="Arial"/>
              <a:sym typeface="Arial"/>
            </a:endParaRPr>
          </a:p>
          <a:p>
            <a:pPr marL="171450" lvl="0" indent="-171450" algn="l" rtl="0">
              <a:lnSpc>
                <a:spcPct val="100000"/>
              </a:lnSpc>
              <a:spcBef>
                <a:spcPts val="0"/>
              </a:spcBef>
              <a:spcAft>
                <a:spcPts val="0"/>
              </a:spcAft>
              <a:buClr>
                <a:srgbClr val="505050"/>
              </a:buClr>
              <a:buSzPts val="1200"/>
              <a:buFont typeface="Arial"/>
              <a:buChar char="•"/>
            </a:pPr>
            <a:r>
              <a:rPr lang="en-US">
                <a:solidFill>
                  <a:srgbClr val="505050"/>
                </a:solidFill>
                <a:latin typeface="Arial"/>
                <a:ea typeface="Arial"/>
                <a:cs typeface="Arial"/>
                <a:sym typeface="Arial"/>
              </a:rPr>
              <a:t>S</a:t>
            </a:r>
            <a:r>
              <a:rPr lang="en-US" b="0">
                <a:solidFill>
                  <a:srgbClr val="505050"/>
                </a:solidFill>
                <a:latin typeface="Arial"/>
                <a:ea typeface="Arial"/>
                <a:cs typeface="Arial"/>
                <a:sym typeface="Arial"/>
              </a:rPr>
              <a:t>upport learning</a:t>
            </a:r>
            <a:endParaRPr>
              <a:solidFill>
                <a:srgbClr val="505050"/>
              </a:solidFill>
              <a:latin typeface="Arial"/>
              <a:ea typeface="Arial"/>
              <a:cs typeface="Arial"/>
              <a:sym typeface="Arial"/>
            </a:endParaRPr>
          </a:p>
          <a:p>
            <a:pPr marL="171450" lvl="0" indent="-171450" algn="l" rtl="0">
              <a:lnSpc>
                <a:spcPct val="100000"/>
              </a:lnSpc>
              <a:spcBef>
                <a:spcPts val="0"/>
              </a:spcBef>
              <a:spcAft>
                <a:spcPts val="0"/>
              </a:spcAft>
              <a:buClr>
                <a:srgbClr val="505050"/>
              </a:buClr>
              <a:buSzPts val="1200"/>
              <a:buFont typeface="Arial"/>
              <a:buChar char="•"/>
            </a:pPr>
            <a:r>
              <a:rPr lang="en-US">
                <a:solidFill>
                  <a:srgbClr val="505050"/>
                </a:solidFill>
                <a:latin typeface="Arial"/>
                <a:ea typeface="Arial"/>
                <a:cs typeface="Arial"/>
                <a:sym typeface="Arial"/>
              </a:rPr>
              <a:t>I</a:t>
            </a:r>
            <a:r>
              <a:rPr lang="en-US" b="0">
                <a:solidFill>
                  <a:srgbClr val="505050"/>
                </a:solidFill>
                <a:latin typeface="Arial"/>
                <a:ea typeface="Arial"/>
                <a:cs typeface="Arial"/>
                <a:sym typeface="Arial"/>
              </a:rPr>
              <a:t>mprove problem-solving</a:t>
            </a:r>
            <a:endParaRPr>
              <a:solidFill>
                <a:srgbClr val="505050"/>
              </a:solidFill>
              <a:latin typeface="Arial"/>
              <a:ea typeface="Arial"/>
              <a:cs typeface="Arial"/>
              <a:sym typeface="Arial"/>
            </a:endParaRPr>
          </a:p>
          <a:p>
            <a:pPr marL="171450" lvl="0" indent="-171450" algn="l" rtl="0">
              <a:lnSpc>
                <a:spcPct val="100000"/>
              </a:lnSpc>
              <a:spcBef>
                <a:spcPts val="0"/>
              </a:spcBef>
              <a:spcAft>
                <a:spcPts val="0"/>
              </a:spcAft>
              <a:buClr>
                <a:srgbClr val="505050"/>
              </a:buClr>
              <a:buSzPts val="1200"/>
              <a:buFont typeface="Arial"/>
              <a:buChar char="•"/>
            </a:pPr>
            <a:r>
              <a:rPr lang="en-US">
                <a:solidFill>
                  <a:srgbClr val="505050"/>
                </a:solidFill>
                <a:latin typeface="Arial"/>
                <a:ea typeface="Arial"/>
                <a:cs typeface="Arial"/>
                <a:sym typeface="Arial"/>
              </a:rPr>
              <a:t>Increase confidence </a:t>
            </a:r>
            <a:endParaRPr/>
          </a:p>
          <a:p>
            <a:pPr marL="171450" lvl="0" indent="-171450" algn="l" rtl="0">
              <a:lnSpc>
                <a:spcPct val="100000"/>
              </a:lnSpc>
              <a:spcBef>
                <a:spcPts val="0"/>
              </a:spcBef>
              <a:spcAft>
                <a:spcPts val="0"/>
              </a:spcAft>
              <a:buClr>
                <a:srgbClr val="505050"/>
              </a:buClr>
              <a:buSzPts val="1200"/>
              <a:buFont typeface="Arial"/>
              <a:buChar char="•"/>
            </a:pPr>
            <a:r>
              <a:rPr lang="en-US">
                <a:solidFill>
                  <a:srgbClr val="505050"/>
                </a:solidFill>
                <a:latin typeface="Arial"/>
                <a:ea typeface="Arial"/>
                <a:cs typeface="Arial"/>
                <a:sym typeface="Arial"/>
              </a:rPr>
              <a:t>Increase resiliency</a:t>
            </a:r>
            <a:endParaRPr/>
          </a:p>
          <a:p>
            <a:pPr marL="171450" lvl="0" indent="-171450" algn="l" rtl="0">
              <a:lnSpc>
                <a:spcPct val="100000"/>
              </a:lnSpc>
              <a:spcBef>
                <a:spcPts val="0"/>
              </a:spcBef>
              <a:spcAft>
                <a:spcPts val="0"/>
              </a:spcAft>
              <a:buClr>
                <a:srgbClr val="505050"/>
              </a:buClr>
              <a:buSzPts val="1200"/>
              <a:buFont typeface="Arial"/>
              <a:buChar char="•"/>
            </a:pPr>
            <a:r>
              <a:rPr lang="en-US">
                <a:solidFill>
                  <a:srgbClr val="505050"/>
                </a:solidFill>
                <a:latin typeface="Arial"/>
                <a:ea typeface="Arial"/>
                <a:cs typeface="Arial"/>
                <a:sym typeface="Arial"/>
              </a:rPr>
              <a:t>Help manage conflict</a:t>
            </a:r>
            <a:endParaRPr b="0">
              <a:solidFill>
                <a:srgbClr val="505050"/>
              </a:solidFill>
              <a:latin typeface="Arial"/>
              <a:ea typeface="Arial"/>
              <a:cs typeface="Arial"/>
              <a:sym typeface="Arial"/>
            </a:endParaRPr>
          </a:p>
          <a:p>
            <a:pPr marL="171450" lvl="0" indent="-95250" algn="l" rtl="0">
              <a:lnSpc>
                <a:spcPct val="100000"/>
              </a:lnSpc>
              <a:spcBef>
                <a:spcPts val="0"/>
              </a:spcBef>
              <a:spcAft>
                <a:spcPts val="0"/>
              </a:spcAft>
              <a:buClr>
                <a:schemeClr val="dk1"/>
              </a:buClr>
              <a:buSzPts val="1200"/>
              <a:buFont typeface="Arial"/>
              <a:buNone/>
            </a:pPr>
            <a:endParaRPr b="0">
              <a:solidFill>
                <a:srgbClr val="505050"/>
              </a:solidFill>
              <a:latin typeface="Arial"/>
              <a:ea typeface="Arial"/>
              <a:cs typeface="Arial"/>
              <a:sym typeface="Arial"/>
            </a:endParaRPr>
          </a:p>
          <a:p>
            <a:pPr marL="0" lvl="0" indent="0" algn="l" rtl="0">
              <a:lnSpc>
                <a:spcPct val="100000"/>
              </a:lnSpc>
              <a:spcBef>
                <a:spcPts val="0"/>
              </a:spcBef>
              <a:spcAft>
                <a:spcPts val="0"/>
              </a:spcAft>
              <a:buClr>
                <a:srgbClr val="505050"/>
              </a:buClr>
              <a:buSzPts val="1200"/>
              <a:buFont typeface="Arial"/>
              <a:buNone/>
            </a:pPr>
            <a:r>
              <a:rPr lang="en-US" b="0">
                <a:solidFill>
                  <a:srgbClr val="505050"/>
                </a:solidFill>
                <a:latin typeface="Arial"/>
                <a:ea typeface="Arial"/>
                <a:cs typeface="Arial"/>
                <a:sym typeface="Arial"/>
              </a:rPr>
              <a:t>A positive attitude could also be regarded as one that is oriented toward finding what is best about a given situation or environment and then building on that.</a:t>
            </a:r>
            <a:r>
              <a:rPr lang="en-US" b="1">
                <a:solidFill>
                  <a:srgbClr val="FFFFFF"/>
                </a:solidFill>
                <a:latin typeface="Arial"/>
                <a:ea typeface="Arial"/>
                <a:cs typeface="Arial"/>
                <a:sym typeface="Arial"/>
              </a:rPr>
              <a:t> </a:t>
            </a:r>
            <a:endParaRPr/>
          </a:p>
          <a:p>
            <a:pPr marL="0" lvl="0" indent="0" algn="l" rtl="0">
              <a:lnSpc>
                <a:spcPct val="100000"/>
              </a:lnSpc>
              <a:spcBef>
                <a:spcPts val="0"/>
              </a:spcBef>
              <a:spcAft>
                <a:spcPts val="0"/>
              </a:spcAft>
              <a:buClr>
                <a:srgbClr val="FFFFFF"/>
              </a:buClr>
              <a:buSzPts val="1200"/>
              <a:buFont typeface="Arial"/>
              <a:buNone/>
            </a:pPr>
            <a:r>
              <a:rPr lang="en-US" b="0">
                <a:solidFill>
                  <a:srgbClr val="FFFFFF"/>
                </a:solidFill>
                <a:latin typeface="Arial"/>
                <a:ea typeface="Arial"/>
                <a:cs typeface="Arial"/>
                <a:sym typeface="Arial"/>
              </a:rPr>
              <a:t>While many factors are responsible to propel a wholesome professional attitude, we will be discussing four key ones today:</a:t>
            </a:r>
            <a:endParaRPr/>
          </a:p>
          <a:p>
            <a:pPr marL="228600" lvl="0" indent="-228600" algn="l" rtl="0">
              <a:lnSpc>
                <a:spcPct val="100000"/>
              </a:lnSpc>
              <a:spcBef>
                <a:spcPts val="0"/>
              </a:spcBef>
              <a:spcAft>
                <a:spcPts val="0"/>
              </a:spcAft>
              <a:buClr>
                <a:srgbClr val="FFFFFF"/>
              </a:buClr>
              <a:buSzPts val="1200"/>
              <a:buFont typeface="Arial"/>
              <a:buAutoNum type="arabicPeriod"/>
            </a:pPr>
            <a:r>
              <a:rPr lang="en-US" b="0">
                <a:solidFill>
                  <a:srgbClr val="FFFFFF"/>
                </a:solidFill>
                <a:latin typeface="Arial"/>
                <a:ea typeface="Arial"/>
                <a:cs typeface="Arial"/>
                <a:sym typeface="Arial"/>
              </a:rPr>
              <a:t>Taking ownership and accountability at work</a:t>
            </a:r>
            <a:endParaRPr/>
          </a:p>
          <a:p>
            <a:pPr marL="228600" lvl="0" indent="-228600" algn="l" rtl="0">
              <a:lnSpc>
                <a:spcPct val="100000"/>
              </a:lnSpc>
              <a:spcBef>
                <a:spcPts val="0"/>
              </a:spcBef>
              <a:spcAft>
                <a:spcPts val="0"/>
              </a:spcAft>
              <a:buClr>
                <a:srgbClr val="FFFFFF"/>
              </a:buClr>
              <a:buSzPts val="1200"/>
              <a:buFont typeface="Arial"/>
              <a:buAutoNum type="arabicPeriod"/>
            </a:pPr>
            <a:r>
              <a:rPr lang="en-US" b="0">
                <a:solidFill>
                  <a:srgbClr val="FFFFFF"/>
                </a:solidFill>
                <a:latin typeface="Arial"/>
                <a:ea typeface="Arial"/>
                <a:cs typeface="Arial"/>
                <a:sym typeface="Arial"/>
              </a:rPr>
              <a:t>Having a solution-centric approach</a:t>
            </a:r>
            <a:endParaRPr/>
          </a:p>
          <a:p>
            <a:pPr marL="228600" lvl="0" indent="-228600" algn="l" rtl="0">
              <a:lnSpc>
                <a:spcPct val="100000"/>
              </a:lnSpc>
              <a:spcBef>
                <a:spcPts val="0"/>
              </a:spcBef>
              <a:spcAft>
                <a:spcPts val="0"/>
              </a:spcAft>
              <a:buClr>
                <a:srgbClr val="FFFFFF"/>
              </a:buClr>
              <a:buSzPts val="1200"/>
              <a:buFont typeface="Arial"/>
              <a:buAutoNum type="arabicPeriod"/>
            </a:pPr>
            <a:r>
              <a:rPr lang="en-US" b="0">
                <a:solidFill>
                  <a:srgbClr val="FFFFFF"/>
                </a:solidFill>
                <a:latin typeface="Arial"/>
                <a:ea typeface="Arial"/>
                <a:cs typeface="Arial"/>
                <a:sym typeface="Arial"/>
              </a:rPr>
              <a:t>Avoiding blame game</a:t>
            </a:r>
            <a:endParaRPr/>
          </a:p>
          <a:p>
            <a:pPr marL="228600" lvl="0" indent="-228600" algn="l" rtl="0">
              <a:lnSpc>
                <a:spcPct val="100000"/>
              </a:lnSpc>
              <a:spcBef>
                <a:spcPts val="0"/>
              </a:spcBef>
              <a:spcAft>
                <a:spcPts val="0"/>
              </a:spcAft>
              <a:buClr>
                <a:srgbClr val="FFFFFF"/>
              </a:buClr>
              <a:buSzPts val="1200"/>
              <a:buFont typeface="Arial"/>
              <a:buAutoNum type="arabicPeriod"/>
            </a:pPr>
            <a:r>
              <a:rPr lang="en-US" b="0">
                <a:solidFill>
                  <a:srgbClr val="FFFFFF"/>
                </a:solidFill>
                <a:latin typeface="Arial"/>
                <a:ea typeface="Arial"/>
                <a:cs typeface="Arial"/>
                <a:sym typeface="Arial"/>
              </a:rPr>
              <a:t>Operating from one’s circle of control.</a:t>
            </a:r>
            <a:endParaRPr/>
          </a:p>
          <a:p>
            <a:pPr marL="228600" lvl="0" indent="-152400" algn="l" rtl="0">
              <a:lnSpc>
                <a:spcPct val="100000"/>
              </a:lnSpc>
              <a:spcBef>
                <a:spcPts val="0"/>
              </a:spcBef>
              <a:spcAft>
                <a:spcPts val="0"/>
              </a:spcAft>
              <a:buClr>
                <a:schemeClr val="dk1"/>
              </a:buClr>
              <a:buSzPts val="1200"/>
              <a:buFont typeface="Arial"/>
              <a:buNone/>
            </a:pPr>
            <a:endParaRPr b="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2D2D2D"/>
              </a:buClr>
              <a:buSzPts val="1200"/>
              <a:buFont typeface="Arial"/>
              <a:buNone/>
            </a:pPr>
            <a:r>
              <a:rPr lang="en-US" b="1" i="0">
                <a:solidFill>
                  <a:srgbClr val="2D2D2D"/>
                </a:solidFill>
                <a:latin typeface="Arial"/>
                <a:ea typeface="Arial"/>
                <a:cs typeface="Arial"/>
                <a:sym typeface="Arial"/>
              </a:rPr>
              <a:t>Transition to the next slide.</a:t>
            </a:r>
            <a:endParaRPr/>
          </a:p>
        </p:txBody>
      </p:sp>
      <p:sp>
        <p:nvSpPr>
          <p:cNvPr id="200" name="Google Shape;20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9</a:t>
            </a:fld>
            <a:endParaRPr sz="120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 name="Google Shape;25;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2"/>
          <p:cNvSpPr txBox="1"/>
          <p:nvPr/>
        </p:nvSpPr>
        <p:spPr>
          <a:xfrm>
            <a:off x="457200" y="6553200"/>
            <a:ext cx="533400" cy="4873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5" name="Google Shape;75;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2"/>
          <p:cNvSpPr>
            <a:spLocks noGrp="1"/>
          </p:cNvSpPr>
          <p:nvPr>
            <p:ph type="pic" idx="2"/>
          </p:nvPr>
        </p:nvSpPr>
        <p:spPr>
          <a:xfrm>
            <a:off x="5183188" y="987425"/>
            <a:ext cx="6172200" cy="4873625"/>
          </a:xfrm>
          <a:prstGeom prst="rect">
            <a:avLst/>
          </a:prstGeom>
          <a:noFill/>
          <a:ln>
            <a:noFill/>
          </a:ln>
        </p:spPr>
      </p:sp>
      <p:sp>
        <p:nvSpPr>
          <p:cNvPr id="82" name="Google Shape;82;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3" name="Google Shape;83;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1">
  <p:cSld name="Title and Content-1">
    <p:spTree>
      <p:nvGrpSpPr>
        <p:cNvPr id="1" name="Shape 35"/>
        <p:cNvGrpSpPr/>
        <p:nvPr/>
      </p:nvGrpSpPr>
      <p:grpSpPr>
        <a:xfrm>
          <a:off x="0" y="0"/>
          <a:ext cx="0" cy="0"/>
          <a:chOff x="0" y="0"/>
          <a:chExt cx="0" cy="0"/>
        </a:xfrm>
      </p:grpSpPr>
      <p:sp>
        <p:nvSpPr>
          <p:cNvPr id="36" name="Google Shape;36;p4"/>
          <p:cNvSpPr txBox="1">
            <a:spLocks noGrp="1"/>
          </p:cNvSpPr>
          <p:nvPr>
            <p:ph type="title"/>
          </p:nvPr>
        </p:nvSpPr>
        <p:spPr>
          <a:xfrm>
            <a:off x="629560" y="249723"/>
            <a:ext cx="10932879" cy="577969"/>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body" idx="1"/>
          </p:nvPr>
        </p:nvSpPr>
        <p:spPr>
          <a:xfrm>
            <a:off x="629560" y="1036242"/>
            <a:ext cx="10932879" cy="5555299"/>
          </a:xfrm>
          <a:prstGeom prst="rect">
            <a:avLst/>
          </a:prstGeom>
          <a:noFill/>
          <a:ln>
            <a:noFill/>
          </a:ln>
        </p:spPr>
        <p:txBody>
          <a:bodyPr spcFirstLastPara="1" wrap="square" lIns="0" tIns="45700" rIns="91425" bIns="45700" anchor="t" anchorCtr="0">
            <a:normAutofit/>
          </a:bodyPr>
          <a:lstStyle>
            <a:lvl1pPr marL="457200" lvl="0" indent="-381000" algn="l">
              <a:lnSpc>
                <a:spcPct val="90000"/>
              </a:lnSpc>
              <a:spcBef>
                <a:spcPts val="1000"/>
              </a:spcBef>
              <a:spcAft>
                <a:spcPts val="0"/>
              </a:spcAft>
              <a:buClr>
                <a:schemeClr val="dk1"/>
              </a:buClr>
              <a:buSzPts val="2400"/>
              <a:buFont typeface="Arial"/>
              <a:buChar char="•"/>
              <a:defRPr sz="2400">
                <a:solidFill>
                  <a:schemeClr val="dk1"/>
                </a:solidFill>
                <a:latin typeface="Arial"/>
                <a:ea typeface="Arial"/>
                <a:cs typeface="Arial"/>
                <a:sym typeface="Arial"/>
              </a:defRPr>
            </a:lvl1pPr>
            <a:lvl2pPr marL="914400" lvl="1" indent="-368300" algn="l">
              <a:lnSpc>
                <a:spcPct val="90000"/>
              </a:lnSpc>
              <a:spcBef>
                <a:spcPts val="500"/>
              </a:spcBef>
              <a:spcAft>
                <a:spcPts val="0"/>
              </a:spcAft>
              <a:buClr>
                <a:schemeClr val="dk1"/>
              </a:buClr>
              <a:buSzPts val="2200"/>
              <a:buFont typeface="Arial"/>
              <a:buChar char="•"/>
              <a:defRPr sz="2200">
                <a:solidFill>
                  <a:schemeClr val="dk1"/>
                </a:solidFill>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Font typeface="Arial"/>
              <a:buChar char="•"/>
              <a:defRPr sz="2000">
                <a:solidFill>
                  <a:schemeClr val="dk1"/>
                </a:solidFill>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Font typeface="Arial"/>
              <a:buChar char="•"/>
              <a:defRPr sz="1800">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2">
  <p:cSld name="Title and Content-2">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629560" y="249723"/>
            <a:ext cx="10932879" cy="577969"/>
          </a:xfrm>
          <a:prstGeom prst="rect">
            <a:avLst/>
          </a:prstGeom>
          <a:noFill/>
          <a:ln>
            <a:noFill/>
          </a:ln>
        </p:spPr>
        <p:txBody>
          <a:bodyPr spcFirstLastPara="1" wrap="square" lIns="0" tIns="45700" rIns="90000"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body" idx="1"/>
          </p:nvPr>
        </p:nvSpPr>
        <p:spPr>
          <a:xfrm>
            <a:off x="0" y="1036242"/>
            <a:ext cx="12192000" cy="5572035"/>
          </a:xfrm>
          <a:prstGeom prst="rect">
            <a:avLst/>
          </a:prstGeom>
          <a:noFill/>
          <a:ln>
            <a:noFill/>
          </a:ln>
        </p:spPr>
        <p:txBody>
          <a:bodyPr spcFirstLastPara="1" wrap="square" lIns="180000"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81000" algn="l">
              <a:lnSpc>
                <a:spcPct val="90000"/>
              </a:lnSpc>
              <a:spcBef>
                <a:spcPts val="500"/>
              </a:spcBef>
              <a:spcAft>
                <a:spcPts val="0"/>
              </a:spcAft>
              <a:buClr>
                <a:schemeClr val="dk1"/>
              </a:buClr>
              <a:buSzPts val="2400"/>
              <a:buFont typeface="Arial"/>
              <a:buChar char="•"/>
              <a:defRPr sz="2400"/>
            </a:lvl2pPr>
            <a:lvl3pPr marL="1371600" lvl="2" indent="-368300" algn="l">
              <a:lnSpc>
                <a:spcPct val="90000"/>
              </a:lnSpc>
              <a:spcBef>
                <a:spcPts val="500"/>
              </a:spcBef>
              <a:spcAft>
                <a:spcPts val="0"/>
              </a:spcAft>
              <a:buClr>
                <a:schemeClr val="dk1"/>
              </a:buClr>
              <a:buSzPts val="2200"/>
              <a:buFont typeface="Arial"/>
              <a:buChar char="•"/>
              <a:defRPr sz="2200"/>
            </a:lvl3pPr>
            <a:lvl4pPr marL="1828800" lvl="3" indent="-355600" algn="l">
              <a:lnSpc>
                <a:spcPct val="90000"/>
              </a:lnSpc>
              <a:spcBef>
                <a:spcPts val="500"/>
              </a:spcBef>
              <a:spcAft>
                <a:spcPts val="0"/>
              </a:spcAft>
              <a:buClr>
                <a:schemeClr val="dk1"/>
              </a:buClr>
              <a:buSzPts val="2000"/>
              <a:buFont typeface="Arial"/>
              <a:buChar char="•"/>
              <a:defRPr sz="2000"/>
            </a:lvl4pPr>
            <a:lvl5pPr marL="2286000" lvl="4" indent="-342900" algn="l">
              <a:lnSpc>
                <a:spcPct val="90000"/>
              </a:lnSpc>
              <a:spcBef>
                <a:spcPts val="500"/>
              </a:spcBef>
              <a:spcAft>
                <a:spcPts val="0"/>
              </a:spcAft>
              <a:buClr>
                <a:schemeClr val="dk1"/>
              </a:buClr>
              <a:buSzPts val="1800"/>
              <a:buFont typeface="Arial"/>
              <a:buChar char="•"/>
              <a:defRPr/>
            </a:lvl5pPr>
            <a:lvl6pPr marL="2743200" lvl="5" indent="-330200" algn="l">
              <a:lnSpc>
                <a:spcPct val="90000"/>
              </a:lnSpc>
              <a:spcBef>
                <a:spcPts val="500"/>
              </a:spcBef>
              <a:spcAft>
                <a:spcPts val="0"/>
              </a:spcAft>
              <a:buClr>
                <a:schemeClr val="dk1"/>
              </a:buClr>
              <a:buSzPts val="1600"/>
              <a:buFont typeface="Arial"/>
              <a:buChar char="•"/>
              <a:defRPr sz="1600"/>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8" name="Google Shape;4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
          <p:cNvSpPr/>
          <p:nvPr/>
        </p:nvSpPr>
        <p:spPr>
          <a:xfrm>
            <a:off x="9413240" y="6644640"/>
            <a:ext cx="2778760" cy="213360"/>
          </a:xfrm>
          <a:prstGeom prst="rect">
            <a:avLst/>
          </a:prstGeom>
          <a:solidFill>
            <a:srgbClr val="0154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 name="Google Shape;16;p1"/>
          <p:cNvSpPr/>
          <p:nvPr/>
        </p:nvSpPr>
        <p:spPr>
          <a:xfrm>
            <a:off x="0" y="6644640"/>
            <a:ext cx="9413240" cy="213360"/>
          </a:xfrm>
          <a:prstGeom prst="rect">
            <a:avLst/>
          </a:prstGeom>
          <a:solidFill>
            <a:srgbClr val="42C3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1"/>
          <p:cNvSpPr txBox="1"/>
          <p:nvPr/>
        </p:nvSpPr>
        <p:spPr>
          <a:xfrm flipH="1">
            <a:off x="5478743" y="6593085"/>
            <a:ext cx="224536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 Company Name</a:t>
            </a:r>
            <a:endParaRPr sz="1400" b="0" i="0" u="none" strike="noStrike" cap="none">
              <a:solidFill>
                <a:srgbClr val="000000"/>
              </a:solidFill>
              <a:latin typeface="Arial"/>
              <a:ea typeface="Arial"/>
              <a:cs typeface="Arial"/>
              <a:sym typeface="Arial"/>
            </a:endParaRPr>
          </a:p>
        </p:txBody>
      </p:sp>
      <p:sp>
        <p:nvSpPr>
          <p:cNvPr id="18" name="Google Shape;18;p1"/>
          <p:cNvSpPr txBox="1"/>
          <p:nvPr/>
        </p:nvSpPr>
        <p:spPr>
          <a:xfrm flipH="1">
            <a:off x="10005347" y="6597431"/>
            <a:ext cx="224536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 Trainer Name</a:t>
            </a:r>
            <a:endParaRPr sz="1400" b="0" i="0" u="none" strike="noStrike" cap="none">
              <a:solidFill>
                <a:srgbClr val="000000"/>
              </a:solidFill>
              <a:latin typeface="Arial"/>
              <a:ea typeface="Arial"/>
              <a:cs typeface="Arial"/>
              <a:sym typeface="Arial"/>
            </a:endParaRPr>
          </a:p>
        </p:txBody>
      </p:sp>
      <p:sp>
        <p:nvSpPr>
          <p:cNvPr id="19" name="Google Shape;19;p1"/>
          <p:cNvSpPr txBox="1"/>
          <p:nvPr/>
        </p:nvSpPr>
        <p:spPr>
          <a:xfrm flipH="1">
            <a:off x="992157" y="6585412"/>
            <a:ext cx="3432918" cy="315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 </a:t>
            </a:r>
            <a:r>
              <a:rPr lang="en-US" sz="1400" b="0" i="0" u="none" strike="noStrike" cap="none">
                <a:solidFill>
                  <a:srgbClr val="222222"/>
                </a:solidFill>
                <a:latin typeface="Arial"/>
                <a:ea typeface="Arial"/>
                <a:cs typeface="Arial"/>
                <a:sym typeface="Arial"/>
              </a:rPr>
              <a:t>Personality Development Workshop-2 Days</a:t>
            </a:r>
            <a:endParaRPr sz="1400" b="0" i="0" u="none" strike="noStrike" cap="none">
              <a:solidFill>
                <a:schemeClr val="dk1"/>
              </a:solidFill>
              <a:latin typeface="Arial"/>
              <a:ea typeface="Arial"/>
              <a:cs typeface="Arial"/>
              <a:sym typeface="Arial"/>
            </a:endParaRPr>
          </a:p>
        </p:txBody>
      </p:sp>
      <p:pic>
        <p:nvPicPr>
          <p:cNvPr id="20" name="Google Shape;20;p1"/>
          <p:cNvPicPr preferRelativeResize="0"/>
          <p:nvPr/>
        </p:nvPicPr>
        <p:blipFill rotWithShape="1">
          <a:blip r:embed="rId15">
            <a:alphaModFix/>
          </a:blip>
          <a:srcRect/>
          <a:stretch/>
        </p:blipFill>
        <p:spPr>
          <a:xfrm>
            <a:off x="12073" y="30073"/>
            <a:ext cx="721623" cy="832076"/>
          </a:xfrm>
          <a:prstGeom prst="rect">
            <a:avLst/>
          </a:prstGeom>
          <a:noFill/>
          <a:ln>
            <a:noFill/>
          </a:ln>
        </p:spPr>
      </p:pic>
      <p:pic>
        <p:nvPicPr>
          <p:cNvPr id="21" name="Google Shape;21;p1"/>
          <p:cNvPicPr preferRelativeResize="0"/>
          <p:nvPr/>
        </p:nvPicPr>
        <p:blipFill rotWithShape="1">
          <a:blip r:embed="rId16">
            <a:alphaModFix/>
          </a:blip>
          <a:srcRect/>
          <a:stretch/>
        </p:blipFill>
        <p:spPr>
          <a:xfrm>
            <a:off x="11524565" y="0"/>
            <a:ext cx="692186" cy="60963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jpg"/><Relationship Id="rId7"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g"/><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a:spLocks noGrp="1"/>
          </p:cNvSpPr>
          <p:nvPr>
            <p:ph type="ctrTitle"/>
          </p:nvPr>
        </p:nvSpPr>
        <p:spPr>
          <a:xfrm>
            <a:off x="1122980" y="5653825"/>
            <a:ext cx="10398460" cy="73988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000"/>
              <a:buFont typeface="Arial"/>
              <a:buNone/>
            </a:pPr>
            <a:r>
              <a:rPr lang="en-US" sz="4000" b="1"/>
              <a:t>Personality Development Workshop- 2 Days</a:t>
            </a:r>
            <a:endParaRPr/>
          </a:p>
        </p:txBody>
      </p:sp>
      <p:pic>
        <p:nvPicPr>
          <p:cNvPr id="104" name="Google Shape;104;p15" descr="The happy man and woman stand on the background of the office center"/>
          <p:cNvPicPr preferRelativeResize="0"/>
          <p:nvPr/>
        </p:nvPicPr>
        <p:blipFill rotWithShape="1">
          <a:blip r:embed="rId3">
            <a:alphaModFix/>
          </a:blip>
          <a:srcRect/>
          <a:stretch/>
        </p:blipFill>
        <p:spPr>
          <a:xfrm>
            <a:off x="0" y="-1"/>
            <a:ext cx="12192000" cy="5067763"/>
          </a:xfrm>
          <a:prstGeom prst="rect">
            <a:avLst/>
          </a:prstGeom>
          <a:noFill/>
          <a:ln>
            <a:noFill/>
          </a:ln>
        </p:spPr>
      </p:pic>
      <p:pic>
        <p:nvPicPr>
          <p:cNvPr id="105" name="Google Shape;105;p15"/>
          <p:cNvPicPr preferRelativeResize="0"/>
          <p:nvPr/>
        </p:nvPicPr>
        <p:blipFill rotWithShape="1">
          <a:blip r:embed="rId4">
            <a:alphaModFix/>
          </a:blip>
          <a:srcRect/>
          <a:stretch/>
        </p:blipFill>
        <p:spPr>
          <a:xfrm>
            <a:off x="0" y="5227354"/>
            <a:ext cx="1122980" cy="1301108"/>
          </a:xfrm>
          <a:prstGeom prst="rect">
            <a:avLst/>
          </a:prstGeom>
          <a:noFill/>
          <a:ln>
            <a:noFill/>
          </a:ln>
        </p:spPr>
      </p:pic>
      <p:pic>
        <p:nvPicPr>
          <p:cNvPr id="106" name="Google Shape;106;p15"/>
          <p:cNvPicPr preferRelativeResize="0"/>
          <p:nvPr/>
        </p:nvPicPr>
        <p:blipFill rotWithShape="1">
          <a:blip r:embed="rId5">
            <a:alphaModFix/>
          </a:blip>
          <a:srcRect/>
          <a:stretch/>
        </p:blipFill>
        <p:spPr>
          <a:xfrm>
            <a:off x="11175347" y="5325578"/>
            <a:ext cx="911878" cy="8031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3"/>
          <p:cNvSpPr txBox="1">
            <a:spLocks noGrp="1"/>
          </p:cNvSpPr>
          <p:nvPr>
            <p:ph type="title"/>
          </p:nvPr>
        </p:nvSpPr>
        <p:spPr>
          <a:xfrm>
            <a:off x="2095500" y="217695"/>
            <a:ext cx="8001000" cy="74640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4E96"/>
              </a:buClr>
              <a:buSzPts val="4000"/>
              <a:buFont typeface="Arial"/>
              <a:buNone/>
            </a:pPr>
            <a:r>
              <a:rPr lang="en-US" sz="4000" b="1">
                <a:solidFill>
                  <a:srgbClr val="004E96"/>
                </a:solidFill>
              </a:rPr>
              <a:t> To take </a:t>
            </a:r>
            <a:r>
              <a:rPr lang="en-US" sz="4000" b="1"/>
              <a:t>Ownership Operate from </a:t>
            </a:r>
            <a:endParaRPr sz="4000" b="1"/>
          </a:p>
        </p:txBody>
      </p:sp>
      <p:pic>
        <p:nvPicPr>
          <p:cNvPr id="211" name="Google Shape;211;p23"/>
          <p:cNvPicPr preferRelativeResize="0"/>
          <p:nvPr/>
        </p:nvPicPr>
        <p:blipFill rotWithShape="1">
          <a:blip r:embed="rId3">
            <a:alphaModFix/>
          </a:blip>
          <a:srcRect t="5765" b="87"/>
          <a:stretch/>
        </p:blipFill>
        <p:spPr>
          <a:xfrm>
            <a:off x="0" y="1022556"/>
            <a:ext cx="12192000" cy="5617749"/>
          </a:xfrm>
          <a:prstGeom prst="rect">
            <a:avLst/>
          </a:prstGeom>
          <a:noFill/>
          <a:ln>
            <a:noFill/>
          </a:ln>
        </p:spPr>
      </p:pic>
      <p:sp>
        <p:nvSpPr>
          <p:cNvPr id="212" name="Google Shape;212;p23"/>
          <p:cNvSpPr/>
          <p:nvPr/>
        </p:nvSpPr>
        <p:spPr>
          <a:xfrm>
            <a:off x="3057831" y="2812027"/>
            <a:ext cx="5486399" cy="2723536"/>
          </a:xfrm>
          <a:prstGeom prst="rect">
            <a:avLst/>
          </a:prstGeom>
        </p:spPr>
        <p:txBody>
          <a:bodyPr>
            <a:prstTxWarp prst="textPlain">
              <a:avLst/>
            </a:prstTxWarp>
          </a:bodyPr>
          <a:lstStyle/>
          <a:p>
            <a:pPr lvl="0" algn="ctr"/>
            <a:r>
              <a:rPr b="0" i="0">
                <a:ln>
                  <a:noFill/>
                </a:ln>
                <a:solidFill>
                  <a:srgbClr val="2E75B5"/>
                </a:solidFill>
                <a:latin typeface="Arial"/>
              </a:rPr>
              <a:t>Circle of Control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fade">
                                      <p:cBhvr>
                                        <p:cTn id="7" dur="10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4"/>
          <p:cNvSpPr/>
          <p:nvPr/>
        </p:nvSpPr>
        <p:spPr>
          <a:xfrm>
            <a:off x="0" y="0"/>
            <a:ext cx="12188825" cy="6858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9" name="Google Shape;219;p24"/>
          <p:cNvSpPr txBox="1">
            <a:spLocks noGrp="1"/>
          </p:cNvSpPr>
          <p:nvPr>
            <p:ph type="title"/>
          </p:nvPr>
        </p:nvSpPr>
        <p:spPr>
          <a:xfrm>
            <a:off x="589935" y="280400"/>
            <a:ext cx="9381884" cy="6096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000"/>
              <a:buFont typeface="Arial"/>
              <a:buNone/>
            </a:pPr>
            <a:r>
              <a:rPr lang="en-US" sz="4000" b="1"/>
              <a:t>Having a </a:t>
            </a:r>
            <a:r>
              <a:rPr lang="en-US" sz="4000" b="1">
                <a:solidFill>
                  <a:srgbClr val="004E96"/>
                </a:solidFill>
              </a:rPr>
              <a:t>Solution-Centric</a:t>
            </a:r>
            <a:r>
              <a:rPr lang="en-US" sz="4000" b="1"/>
              <a:t> Approach</a:t>
            </a:r>
            <a:endParaRPr/>
          </a:p>
        </p:txBody>
      </p:sp>
      <p:sp>
        <p:nvSpPr>
          <p:cNvPr id="220" name="Google Shape;220;p24"/>
          <p:cNvSpPr txBox="1">
            <a:spLocks noGrp="1"/>
          </p:cNvSpPr>
          <p:nvPr>
            <p:ph type="body" idx="1"/>
          </p:nvPr>
        </p:nvSpPr>
        <p:spPr>
          <a:xfrm>
            <a:off x="-3176" y="1333500"/>
            <a:ext cx="6869266" cy="4559300"/>
          </a:xfrm>
          <a:prstGeom prst="rect">
            <a:avLst/>
          </a:prstGeom>
          <a:noFill/>
          <a:ln>
            <a:noFill/>
          </a:ln>
        </p:spPr>
        <p:txBody>
          <a:bodyPr spcFirstLastPara="1" wrap="square" lIns="91425" tIns="180000" rIns="91425" bIns="45700" anchor="ctr" anchorCtr="0">
            <a:normAutofit/>
          </a:bodyPr>
          <a:lstStyle/>
          <a:p>
            <a:pPr marL="685800" lvl="1" indent="-228600" algn="just" rtl="0">
              <a:lnSpc>
                <a:spcPct val="110000"/>
              </a:lnSpc>
              <a:spcBef>
                <a:spcPts val="0"/>
              </a:spcBef>
              <a:spcAft>
                <a:spcPts val="0"/>
              </a:spcAft>
              <a:buClr>
                <a:srgbClr val="7F6000"/>
              </a:buClr>
              <a:buSzPts val="2200"/>
              <a:buChar char="•"/>
            </a:pPr>
            <a:r>
              <a:rPr lang="en-US" sz="2200">
                <a:solidFill>
                  <a:srgbClr val="7F6000"/>
                </a:solidFill>
              </a:rPr>
              <a:t>Solution-oriented people always find a way.</a:t>
            </a:r>
            <a:endParaRPr/>
          </a:p>
          <a:p>
            <a:pPr marL="685800" lvl="1" indent="-88900" algn="just" rtl="0">
              <a:lnSpc>
                <a:spcPct val="150000"/>
              </a:lnSpc>
              <a:spcBef>
                <a:spcPts val="1700"/>
              </a:spcBef>
              <a:spcAft>
                <a:spcPts val="0"/>
              </a:spcAft>
              <a:buClr>
                <a:schemeClr val="dk1"/>
              </a:buClr>
              <a:buSzPts val="2200"/>
              <a:buNone/>
            </a:pPr>
            <a:endParaRPr sz="2200">
              <a:solidFill>
                <a:srgbClr val="7F6000"/>
              </a:solidFill>
            </a:endParaRPr>
          </a:p>
          <a:p>
            <a:pPr marL="685800" lvl="1" indent="-228600" algn="just" rtl="0">
              <a:lnSpc>
                <a:spcPct val="110000"/>
              </a:lnSpc>
              <a:spcBef>
                <a:spcPts val="1700"/>
              </a:spcBef>
              <a:spcAft>
                <a:spcPts val="0"/>
              </a:spcAft>
              <a:buClr>
                <a:srgbClr val="7F6000"/>
              </a:buClr>
              <a:buSzPts val="2200"/>
              <a:buChar char="•"/>
            </a:pPr>
            <a:r>
              <a:rPr lang="en-US" sz="2200">
                <a:solidFill>
                  <a:srgbClr val="7F6000"/>
                </a:solidFill>
              </a:rPr>
              <a:t>Solution-oriented people use critical thinking.</a:t>
            </a:r>
            <a:endParaRPr/>
          </a:p>
          <a:p>
            <a:pPr marL="685800" lvl="1" indent="-88900" algn="just" rtl="0">
              <a:lnSpc>
                <a:spcPct val="100000"/>
              </a:lnSpc>
              <a:spcBef>
                <a:spcPts val="1700"/>
              </a:spcBef>
              <a:spcAft>
                <a:spcPts val="0"/>
              </a:spcAft>
              <a:buClr>
                <a:schemeClr val="dk1"/>
              </a:buClr>
              <a:buSzPts val="2200"/>
              <a:buNone/>
            </a:pPr>
            <a:endParaRPr sz="2200">
              <a:solidFill>
                <a:srgbClr val="7F6000"/>
              </a:solidFill>
            </a:endParaRPr>
          </a:p>
          <a:p>
            <a:pPr marL="685800" lvl="1" indent="-228600" algn="just" rtl="0">
              <a:lnSpc>
                <a:spcPct val="110000"/>
              </a:lnSpc>
              <a:spcBef>
                <a:spcPts val="1700"/>
              </a:spcBef>
              <a:spcAft>
                <a:spcPts val="0"/>
              </a:spcAft>
              <a:buClr>
                <a:srgbClr val="7F6000"/>
              </a:buClr>
              <a:buSzPts val="2200"/>
              <a:buChar char="•"/>
            </a:pPr>
            <a:r>
              <a:rPr lang="en-US" sz="2200">
                <a:solidFill>
                  <a:srgbClr val="7F6000"/>
                </a:solidFill>
              </a:rPr>
              <a:t>Solution-oriented people answer the ‘why’ question</a:t>
            </a:r>
            <a:r>
              <a:rPr lang="en-US">
                <a:solidFill>
                  <a:srgbClr val="866E3A"/>
                </a:solidFill>
              </a:rPr>
              <a:t>.</a:t>
            </a:r>
            <a:endParaRPr/>
          </a:p>
        </p:txBody>
      </p:sp>
      <p:pic>
        <p:nvPicPr>
          <p:cNvPr id="221" name="Google Shape;221;p24"/>
          <p:cNvPicPr preferRelativeResize="0"/>
          <p:nvPr/>
        </p:nvPicPr>
        <p:blipFill rotWithShape="1">
          <a:blip r:embed="rId3">
            <a:alphaModFix/>
          </a:blip>
          <a:srcRect/>
          <a:stretch/>
        </p:blipFill>
        <p:spPr>
          <a:xfrm>
            <a:off x="7076653" y="1148898"/>
            <a:ext cx="4901609" cy="4560203"/>
          </a:xfrm>
          <a:prstGeom prst="rect">
            <a:avLst/>
          </a:prstGeom>
          <a:noFill/>
          <a:ln>
            <a:noFill/>
          </a:ln>
          <a:effectLst>
            <a:outerShdw blurRad="63500" sx="102000" sy="102000" algn="ctr"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5"/>
          <p:cNvSpPr/>
          <p:nvPr/>
        </p:nvSpPr>
        <p:spPr>
          <a:xfrm>
            <a:off x="0" y="0"/>
            <a:ext cx="12188825" cy="6858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8" name="Google Shape;228;p25"/>
          <p:cNvSpPr txBox="1">
            <a:spLocks noGrp="1"/>
          </p:cNvSpPr>
          <p:nvPr>
            <p:ph type="title"/>
          </p:nvPr>
        </p:nvSpPr>
        <p:spPr>
          <a:xfrm>
            <a:off x="747252" y="274436"/>
            <a:ext cx="9646428" cy="6096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000"/>
              <a:buFont typeface="Arial"/>
              <a:buNone/>
            </a:pPr>
            <a:r>
              <a:rPr lang="en-US" sz="4000" b="1"/>
              <a:t>Avoid </a:t>
            </a:r>
            <a:r>
              <a:rPr lang="en-US" sz="4000" b="1">
                <a:solidFill>
                  <a:srgbClr val="004E96"/>
                </a:solidFill>
              </a:rPr>
              <a:t>Blame Game</a:t>
            </a:r>
            <a:endParaRPr/>
          </a:p>
        </p:txBody>
      </p:sp>
      <p:sp>
        <p:nvSpPr>
          <p:cNvPr id="229" name="Google Shape;229;p25"/>
          <p:cNvSpPr txBox="1">
            <a:spLocks noGrp="1"/>
          </p:cNvSpPr>
          <p:nvPr>
            <p:ph type="body" idx="1"/>
          </p:nvPr>
        </p:nvSpPr>
        <p:spPr>
          <a:xfrm>
            <a:off x="-3176" y="1014571"/>
            <a:ext cx="6813552" cy="4989989"/>
          </a:xfrm>
          <a:prstGeom prst="rect">
            <a:avLst/>
          </a:prstGeom>
          <a:noFill/>
          <a:ln>
            <a:noFill/>
          </a:ln>
        </p:spPr>
        <p:txBody>
          <a:bodyPr spcFirstLastPara="1" wrap="square" lIns="91425" tIns="180000" rIns="91425" bIns="45700" anchor="ctr" anchorCtr="0">
            <a:normAutofit/>
          </a:bodyPr>
          <a:lstStyle/>
          <a:p>
            <a:pPr marL="893763" lvl="1" indent="-271463" algn="just" rtl="0">
              <a:lnSpc>
                <a:spcPct val="150000"/>
              </a:lnSpc>
              <a:spcBef>
                <a:spcPts val="0"/>
              </a:spcBef>
              <a:spcAft>
                <a:spcPts val="0"/>
              </a:spcAft>
              <a:buClr>
                <a:schemeClr val="dk1"/>
              </a:buClr>
              <a:buSzPts val="2400"/>
              <a:buChar char="•"/>
            </a:pPr>
            <a:r>
              <a:rPr lang="en-US" b="1"/>
              <a:t>Why is it played?</a:t>
            </a:r>
            <a:endParaRPr/>
          </a:p>
          <a:p>
            <a:pPr marL="1165225" lvl="1" indent="-271463" algn="just" rtl="0">
              <a:lnSpc>
                <a:spcPct val="100000"/>
              </a:lnSpc>
              <a:spcBef>
                <a:spcPts val="1700"/>
              </a:spcBef>
              <a:spcAft>
                <a:spcPts val="0"/>
              </a:spcAft>
              <a:buClr>
                <a:schemeClr val="dk1"/>
              </a:buClr>
              <a:buSzPts val="2000"/>
              <a:buChar char="•"/>
            </a:pPr>
            <a:r>
              <a:rPr lang="en-US" sz="2000"/>
              <a:t>Avoid Responsibility</a:t>
            </a:r>
            <a:endParaRPr/>
          </a:p>
          <a:p>
            <a:pPr marL="1165225" lvl="1" indent="-271463" algn="just" rtl="0">
              <a:lnSpc>
                <a:spcPct val="100000"/>
              </a:lnSpc>
              <a:spcBef>
                <a:spcPts val="1700"/>
              </a:spcBef>
              <a:spcAft>
                <a:spcPts val="0"/>
              </a:spcAft>
              <a:buClr>
                <a:schemeClr val="dk1"/>
              </a:buClr>
              <a:buSzPts val="2000"/>
              <a:buChar char="•"/>
            </a:pPr>
            <a:r>
              <a:rPr lang="en-US" sz="2000"/>
              <a:t>Protect Reputation</a:t>
            </a:r>
            <a:endParaRPr/>
          </a:p>
          <a:p>
            <a:pPr marL="990600" lvl="1" indent="0" algn="just" rtl="0">
              <a:lnSpc>
                <a:spcPct val="100000"/>
              </a:lnSpc>
              <a:spcBef>
                <a:spcPts val="1700"/>
              </a:spcBef>
              <a:spcAft>
                <a:spcPts val="0"/>
              </a:spcAft>
              <a:buClr>
                <a:schemeClr val="dk1"/>
              </a:buClr>
              <a:buSzPts val="2000"/>
              <a:buNone/>
            </a:pPr>
            <a:endParaRPr sz="2000"/>
          </a:p>
          <a:p>
            <a:pPr marL="893763" lvl="1" indent="-271463" algn="just" rtl="0">
              <a:lnSpc>
                <a:spcPct val="150000"/>
              </a:lnSpc>
              <a:spcBef>
                <a:spcPts val="1700"/>
              </a:spcBef>
              <a:spcAft>
                <a:spcPts val="0"/>
              </a:spcAft>
              <a:buClr>
                <a:schemeClr val="dk1"/>
              </a:buClr>
              <a:buSzPts val="2400"/>
              <a:buChar char="•"/>
            </a:pPr>
            <a:r>
              <a:rPr lang="en-US" b="1"/>
              <a:t>Signs of the Blame Game</a:t>
            </a:r>
            <a:endParaRPr/>
          </a:p>
          <a:p>
            <a:pPr marL="1165225" lvl="1" indent="-271463" algn="just" rtl="0">
              <a:lnSpc>
                <a:spcPct val="100000"/>
              </a:lnSpc>
              <a:spcBef>
                <a:spcPts val="1700"/>
              </a:spcBef>
              <a:spcAft>
                <a:spcPts val="0"/>
              </a:spcAft>
              <a:buClr>
                <a:schemeClr val="dk1"/>
              </a:buClr>
              <a:buSzPts val="2000"/>
              <a:buChar char="•"/>
            </a:pPr>
            <a:r>
              <a:rPr lang="en-US" sz="2000"/>
              <a:t>Finger Pointing</a:t>
            </a:r>
            <a:endParaRPr/>
          </a:p>
          <a:p>
            <a:pPr marL="1165225" lvl="1" indent="-271463" algn="just" rtl="0">
              <a:lnSpc>
                <a:spcPct val="100000"/>
              </a:lnSpc>
              <a:spcBef>
                <a:spcPts val="1700"/>
              </a:spcBef>
              <a:spcAft>
                <a:spcPts val="0"/>
              </a:spcAft>
              <a:buClr>
                <a:schemeClr val="dk1"/>
              </a:buClr>
              <a:buSzPts val="2000"/>
              <a:buChar char="•"/>
            </a:pPr>
            <a:r>
              <a:rPr lang="en-US" sz="2000"/>
              <a:t>Denial</a:t>
            </a:r>
            <a:endParaRPr/>
          </a:p>
          <a:p>
            <a:pPr marL="685800" lvl="1" indent="-76200" algn="just" rtl="0">
              <a:lnSpc>
                <a:spcPct val="150000"/>
              </a:lnSpc>
              <a:spcBef>
                <a:spcPts val="1700"/>
              </a:spcBef>
              <a:spcAft>
                <a:spcPts val="0"/>
              </a:spcAft>
              <a:buClr>
                <a:schemeClr val="dk1"/>
              </a:buClr>
              <a:buSzPts val="2400"/>
              <a:buNone/>
            </a:pPr>
            <a:endParaRPr/>
          </a:p>
        </p:txBody>
      </p:sp>
      <p:pic>
        <p:nvPicPr>
          <p:cNvPr id="230" name="Google Shape;230;p25"/>
          <p:cNvPicPr preferRelativeResize="0"/>
          <p:nvPr/>
        </p:nvPicPr>
        <p:blipFill rotWithShape="1">
          <a:blip r:embed="rId3">
            <a:alphaModFix/>
          </a:blip>
          <a:srcRect l="7112" r="4348"/>
          <a:stretch/>
        </p:blipFill>
        <p:spPr>
          <a:xfrm>
            <a:off x="5368413" y="853440"/>
            <a:ext cx="6725263" cy="49790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9">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6"/>
          <p:cNvSpPr txBox="1">
            <a:spLocks noGrp="1"/>
          </p:cNvSpPr>
          <p:nvPr>
            <p:ph type="title"/>
          </p:nvPr>
        </p:nvSpPr>
        <p:spPr>
          <a:xfrm>
            <a:off x="838200" y="365125"/>
            <a:ext cx="10515600" cy="64633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sz="4400" b="1"/>
              <a:t>Aggressive Communication </a:t>
            </a:r>
            <a:endParaRPr>
              <a:latin typeface="Arial"/>
              <a:ea typeface="Arial"/>
              <a:cs typeface="Arial"/>
              <a:sym typeface="Arial"/>
            </a:endParaRPr>
          </a:p>
        </p:txBody>
      </p:sp>
      <p:pic>
        <p:nvPicPr>
          <p:cNvPr id="237" name="Google Shape;237;p26" descr="Photo young latin business woman against a white wall isolated screaming very angry and aggressive."/>
          <p:cNvPicPr preferRelativeResize="0"/>
          <p:nvPr/>
        </p:nvPicPr>
        <p:blipFill rotWithShape="1">
          <a:blip r:embed="rId3">
            <a:alphaModFix/>
          </a:blip>
          <a:srcRect l="18903" r="25080"/>
          <a:stretch/>
        </p:blipFill>
        <p:spPr>
          <a:xfrm>
            <a:off x="7531101" y="1072026"/>
            <a:ext cx="4660899" cy="5555862"/>
          </a:xfrm>
          <a:prstGeom prst="rect">
            <a:avLst/>
          </a:prstGeom>
          <a:noFill/>
          <a:ln>
            <a:noFill/>
          </a:ln>
        </p:spPr>
      </p:pic>
      <p:sp>
        <p:nvSpPr>
          <p:cNvPr id="238" name="Google Shape;238;p26"/>
          <p:cNvSpPr txBox="1"/>
          <p:nvPr/>
        </p:nvSpPr>
        <p:spPr>
          <a:xfrm>
            <a:off x="346075" y="1430635"/>
            <a:ext cx="6127750"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374151"/>
                </a:solidFill>
                <a:latin typeface="Arial"/>
                <a:ea typeface="Arial"/>
                <a:cs typeface="Arial"/>
                <a:sym typeface="Arial"/>
              </a:rPr>
              <a:t>Involves being forceful, confrontational, and often disregards the feelings or needs of the other party. It can come off as rude, demanding, and hostile.</a:t>
            </a:r>
            <a:endParaRPr sz="1800" b="0" i="0" u="none" strike="noStrike" cap="none">
              <a:solidFill>
                <a:schemeClr val="dk1"/>
              </a:solidFill>
              <a:latin typeface="Arial"/>
              <a:ea typeface="Arial"/>
              <a:cs typeface="Arial"/>
              <a:sym typeface="Arial"/>
            </a:endParaRPr>
          </a:p>
        </p:txBody>
      </p:sp>
      <p:sp>
        <p:nvSpPr>
          <p:cNvPr id="239" name="Google Shape;239;p26"/>
          <p:cNvSpPr txBox="1"/>
          <p:nvPr/>
        </p:nvSpPr>
        <p:spPr>
          <a:xfrm>
            <a:off x="463463" y="2926627"/>
            <a:ext cx="621290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Example 1: Disregarding Others' Opinions</a:t>
            </a:r>
            <a:r>
              <a:rPr lang="en-US" sz="1800" b="0" i="0" u="none" strike="noStrike" cap="none">
                <a:solidFill>
                  <a:srgbClr val="374151"/>
                </a:solidFill>
                <a:latin typeface="Arial"/>
                <a:ea typeface="Arial"/>
                <a:cs typeface="Arial"/>
                <a:sym typeface="Arial"/>
              </a:rPr>
              <a:t> "Your ideas are always ridiculous. I can't believe you even bother to contribute."</a:t>
            </a:r>
            <a:endParaRPr sz="1800" b="0" i="0" u="none" strike="noStrike" cap="none">
              <a:solidFill>
                <a:schemeClr val="dk1"/>
              </a:solidFill>
              <a:latin typeface="Arial"/>
              <a:ea typeface="Arial"/>
              <a:cs typeface="Arial"/>
              <a:sym typeface="Arial"/>
            </a:endParaRPr>
          </a:p>
        </p:txBody>
      </p:sp>
      <p:sp>
        <p:nvSpPr>
          <p:cNvPr id="240" name="Google Shape;240;p26"/>
          <p:cNvSpPr txBox="1"/>
          <p:nvPr/>
        </p:nvSpPr>
        <p:spPr>
          <a:xfrm>
            <a:off x="463463" y="4298939"/>
            <a:ext cx="621290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Example 2: Insulting or Blaming</a:t>
            </a:r>
            <a:r>
              <a:rPr lang="en-US" sz="1800" b="0" i="0" u="none" strike="noStrike" cap="none">
                <a:solidFill>
                  <a:srgbClr val="374151"/>
                </a:solidFill>
                <a:latin typeface="Arial"/>
                <a:ea typeface="Arial"/>
                <a:cs typeface="Arial"/>
                <a:sym typeface="Arial"/>
              </a:rPr>
              <a:t> "You're so incompetent; nothing you do is ever right."</a:t>
            </a:r>
            <a:endParaRPr sz="1800" b="0" i="0" u="none" strike="noStrike" cap="none">
              <a:solidFill>
                <a:schemeClr val="dk1"/>
              </a:solidFill>
              <a:latin typeface="Arial"/>
              <a:ea typeface="Arial"/>
              <a:cs typeface="Arial"/>
              <a:sym typeface="Arial"/>
            </a:endParaRPr>
          </a:p>
        </p:txBody>
      </p:sp>
      <p:sp>
        <p:nvSpPr>
          <p:cNvPr id="241" name="Google Shape;241;p26"/>
          <p:cNvSpPr txBox="1"/>
          <p:nvPr/>
        </p:nvSpPr>
        <p:spPr>
          <a:xfrm>
            <a:off x="514785" y="5344149"/>
            <a:ext cx="621290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Example 3: Interrupting and Dominating the Conversation</a:t>
            </a:r>
            <a:r>
              <a:rPr lang="en-US" sz="1800" b="0" i="0" u="none" strike="noStrike" cap="none">
                <a:solidFill>
                  <a:srgbClr val="374151"/>
                </a:solidFill>
                <a:latin typeface="Arial"/>
                <a:ea typeface="Arial"/>
                <a:cs typeface="Arial"/>
                <a:sym typeface="Arial"/>
              </a:rPr>
              <a:t> "Let me finish! You clearly have no clue what you're talking about."</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7"/>
          <p:cNvSpPr txBox="1">
            <a:spLocks noGrp="1"/>
          </p:cNvSpPr>
          <p:nvPr>
            <p:ph type="title"/>
          </p:nvPr>
        </p:nvSpPr>
        <p:spPr>
          <a:xfrm>
            <a:off x="838200" y="248248"/>
            <a:ext cx="10515600" cy="66615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4E96"/>
              </a:buClr>
              <a:buSzPts val="4000"/>
              <a:buFont typeface="Arial"/>
              <a:buNone/>
            </a:pPr>
            <a:r>
              <a:rPr lang="en-US" sz="4000" b="1">
                <a:solidFill>
                  <a:srgbClr val="004E96"/>
                </a:solidFill>
              </a:rPr>
              <a:t>Types</a:t>
            </a:r>
            <a:r>
              <a:rPr lang="en-US" sz="4000" b="1"/>
              <a:t> of Communication</a:t>
            </a:r>
            <a:endParaRPr/>
          </a:p>
        </p:txBody>
      </p:sp>
      <p:grpSp>
        <p:nvGrpSpPr>
          <p:cNvPr id="248" name="Google Shape;248;p27"/>
          <p:cNvGrpSpPr/>
          <p:nvPr/>
        </p:nvGrpSpPr>
        <p:grpSpPr>
          <a:xfrm>
            <a:off x="1230530" y="1493679"/>
            <a:ext cx="9896591" cy="4371017"/>
            <a:chOff x="4704" y="341679"/>
            <a:chExt cx="9896591" cy="4371017"/>
          </a:xfrm>
        </p:grpSpPr>
        <p:sp>
          <p:nvSpPr>
            <p:cNvPr id="249" name="Google Shape;249;p27"/>
            <p:cNvSpPr/>
            <p:nvPr/>
          </p:nvSpPr>
          <p:spPr>
            <a:xfrm>
              <a:off x="3684178" y="341679"/>
              <a:ext cx="2537643" cy="1336600"/>
            </a:xfrm>
            <a:prstGeom prst="roundRect">
              <a:avLst>
                <a:gd name="adj" fmla="val 10000"/>
              </a:avLst>
            </a:prstGeom>
            <a:solidFill>
              <a:srgbClr val="42B2ED"/>
            </a:solidFill>
            <a:ln w="28575" cap="flat"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27"/>
            <p:cNvSpPr txBox="1"/>
            <p:nvPr/>
          </p:nvSpPr>
          <p:spPr>
            <a:xfrm>
              <a:off x="3723326" y="380827"/>
              <a:ext cx="2459347" cy="1258304"/>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dk1"/>
                </a:buClr>
                <a:buSzPts val="2600"/>
                <a:buFont typeface="Arial"/>
                <a:buNone/>
              </a:pPr>
              <a:r>
                <a:rPr lang="en-US" sz="2600" b="1" i="0" u="none" strike="noStrike" cap="none">
                  <a:solidFill>
                    <a:schemeClr val="dk1"/>
                  </a:solidFill>
                  <a:latin typeface="Arial"/>
                  <a:ea typeface="Arial"/>
                  <a:cs typeface="Arial"/>
                  <a:sym typeface="Arial"/>
                </a:rPr>
                <a:t>Communication</a:t>
              </a:r>
              <a:endParaRPr sz="1400" b="0" i="0" u="none" strike="noStrike" cap="none">
                <a:solidFill>
                  <a:srgbClr val="000000"/>
                </a:solidFill>
                <a:latin typeface="Arial"/>
                <a:ea typeface="Arial"/>
                <a:cs typeface="Arial"/>
                <a:sym typeface="Arial"/>
              </a:endParaRPr>
            </a:p>
          </p:txBody>
        </p:sp>
        <p:sp>
          <p:nvSpPr>
            <p:cNvPr id="251" name="Google Shape;251;p27"/>
            <p:cNvSpPr/>
            <p:nvPr/>
          </p:nvSpPr>
          <p:spPr>
            <a:xfrm>
              <a:off x="1016226" y="1678280"/>
              <a:ext cx="3936773" cy="1772893"/>
            </a:xfrm>
            <a:custGeom>
              <a:avLst/>
              <a:gdLst/>
              <a:ahLst/>
              <a:cxnLst/>
              <a:rect l="l" t="t" r="r" b="b"/>
              <a:pathLst>
                <a:path w="120000" h="120000" extrusionOk="0">
                  <a:moveTo>
                    <a:pt x="120000" y="0"/>
                  </a:moveTo>
                  <a:lnTo>
                    <a:pt x="120000" y="60000"/>
                  </a:lnTo>
                  <a:lnTo>
                    <a:pt x="0" y="60000"/>
                  </a:lnTo>
                  <a:lnTo>
                    <a:pt x="0" y="120000"/>
                  </a:lnTo>
                </a:path>
              </a:pathLst>
            </a:custGeom>
            <a:noFill/>
            <a:ln w="28575" cap="flat" cmpd="sng">
              <a:solidFill>
                <a:srgbClr val="00B0F0"/>
              </a:solidFill>
              <a:prstDash val="solid"/>
              <a:miter lim="800000"/>
              <a:headEnd type="none" w="sm" len="sm"/>
              <a:tailEnd type="none" w="sm" len="sm"/>
            </a:ln>
          </p:spPr>
        </p:sp>
        <p:sp>
          <p:nvSpPr>
            <p:cNvPr id="252" name="Google Shape;252;p27"/>
            <p:cNvSpPr/>
            <p:nvPr/>
          </p:nvSpPr>
          <p:spPr>
            <a:xfrm>
              <a:off x="4704" y="3451173"/>
              <a:ext cx="2023045" cy="1261523"/>
            </a:xfrm>
            <a:prstGeom prst="roundRect">
              <a:avLst>
                <a:gd name="adj" fmla="val 10000"/>
              </a:avLst>
            </a:prstGeom>
            <a:solidFill>
              <a:srgbClr val="00B050"/>
            </a:solid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27"/>
            <p:cNvSpPr txBox="1"/>
            <p:nvPr/>
          </p:nvSpPr>
          <p:spPr>
            <a:xfrm>
              <a:off x="41653" y="3488122"/>
              <a:ext cx="1949147" cy="1187625"/>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dk1"/>
                </a:buClr>
                <a:buSzPts val="2200"/>
                <a:buFont typeface="Arial"/>
                <a:buNone/>
              </a:pPr>
              <a:r>
                <a:rPr lang="en-US" sz="2200" b="1" i="0" u="none" strike="noStrike" cap="none">
                  <a:solidFill>
                    <a:schemeClr val="dk1"/>
                  </a:solidFill>
                  <a:latin typeface="Arial"/>
                  <a:ea typeface="Arial"/>
                  <a:cs typeface="Arial"/>
                  <a:sym typeface="Arial"/>
                </a:rPr>
                <a:t>Assertive</a:t>
              </a:r>
              <a:endParaRPr sz="2200" b="0" i="0" u="none" strike="noStrike" cap="none">
                <a:solidFill>
                  <a:schemeClr val="dk1"/>
                </a:solidFill>
                <a:latin typeface="Arial"/>
                <a:ea typeface="Arial"/>
                <a:cs typeface="Arial"/>
                <a:sym typeface="Arial"/>
              </a:endParaRPr>
            </a:p>
          </p:txBody>
        </p:sp>
        <p:sp>
          <p:nvSpPr>
            <p:cNvPr id="254" name="Google Shape;254;p27"/>
            <p:cNvSpPr/>
            <p:nvPr/>
          </p:nvSpPr>
          <p:spPr>
            <a:xfrm>
              <a:off x="3640742" y="1678280"/>
              <a:ext cx="1312257" cy="1772893"/>
            </a:xfrm>
            <a:custGeom>
              <a:avLst/>
              <a:gdLst/>
              <a:ahLst/>
              <a:cxnLst/>
              <a:rect l="l" t="t" r="r" b="b"/>
              <a:pathLst>
                <a:path w="120000" h="120000" extrusionOk="0">
                  <a:moveTo>
                    <a:pt x="120000" y="0"/>
                  </a:moveTo>
                  <a:lnTo>
                    <a:pt x="120000" y="60000"/>
                  </a:lnTo>
                  <a:lnTo>
                    <a:pt x="0" y="60000"/>
                  </a:lnTo>
                  <a:lnTo>
                    <a:pt x="0" y="120000"/>
                  </a:lnTo>
                </a:path>
              </a:pathLst>
            </a:custGeom>
            <a:noFill/>
            <a:ln w="28575" cap="flat" cmpd="sng">
              <a:solidFill>
                <a:srgbClr val="00B0F0"/>
              </a:solidFill>
              <a:prstDash val="solid"/>
              <a:miter lim="800000"/>
              <a:headEnd type="none" w="sm" len="sm"/>
              <a:tailEnd type="none" w="sm" len="sm"/>
            </a:ln>
          </p:spPr>
        </p:sp>
        <p:sp>
          <p:nvSpPr>
            <p:cNvPr id="255" name="Google Shape;255;p27"/>
            <p:cNvSpPr/>
            <p:nvPr/>
          </p:nvSpPr>
          <p:spPr>
            <a:xfrm>
              <a:off x="2629219" y="3451173"/>
              <a:ext cx="2023045" cy="1261523"/>
            </a:xfrm>
            <a:prstGeom prst="roundRect">
              <a:avLst>
                <a:gd name="adj" fmla="val 10000"/>
              </a:avLst>
            </a:prstGeom>
            <a:solidFill>
              <a:srgbClr val="C00000"/>
            </a:solid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27"/>
            <p:cNvSpPr txBox="1"/>
            <p:nvPr/>
          </p:nvSpPr>
          <p:spPr>
            <a:xfrm>
              <a:off x="2666168" y="3488122"/>
              <a:ext cx="1949147" cy="1187625"/>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dk1"/>
                </a:buClr>
                <a:buSzPts val="2200"/>
                <a:buFont typeface="Arial"/>
                <a:buNone/>
              </a:pPr>
              <a:r>
                <a:rPr lang="en-US" sz="2200" b="1" i="0" u="none" strike="noStrike" cap="none">
                  <a:solidFill>
                    <a:schemeClr val="dk1"/>
                  </a:solidFill>
                  <a:latin typeface="Arial"/>
                  <a:ea typeface="Arial"/>
                  <a:cs typeface="Arial"/>
                  <a:sym typeface="Arial"/>
                </a:rPr>
                <a:t>Aggressive</a:t>
              </a:r>
              <a:endParaRPr sz="2200" b="0" i="0" u="none" strike="noStrike" cap="none">
                <a:solidFill>
                  <a:schemeClr val="dk1"/>
                </a:solidFill>
                <a:latin typeface="Arial"/>
                <a:ea typeface="Arial"/>
                <a:cs typeface="Arial"/>
                <a:sym typeface="Arial"/>
              </a:endParaRPr>
            </a:p>
          </p:txBody>
        </p:sp>
        <p:sp>
          <p:nvSpPr>
            <p:cNvPr id="257" name="Google Shape;257;p27"/>
            <p:cNvSpPr/>
            <p:nvPr/>
          </p:nvSpPr>
          <p:spPr>
            <a:xfrm>
              <a:off x="4953000" y="1678280"/>
              <a:ext cx="1312257" cy="1772893"/>
            </a:xfrm>
            <a:custGeom>
              <a:avLst/>
              <a:gdLst/>
              <a:ahLst/>
              <a:cxnLst/>
              <a:rect l="l" t="t" r="r" b="b"/>
              <a:pathLst>
                <a:path w="120000" h="120000" extrusionOk="0">
                  <a:moveTo>
                    <a:pt x="0" y="0"/>
                  </a:moveTo>
                  <a:lnTo>
                    <a:pt x="0" y="60000"/>
                  </a:lnTo>
                  <a:lnTo>
                    <a:pt x="120000" y="60000"/>
                  </a:lnTo>
                  <a:lnTo>
                    <a:pt x="120000" y="120000"/>
                  </a:lnTo>
                </a:path>
              </a:pathLst>
            </a:custGeom>
            <a:noFill/>
            <a:ln w="28575" cap="flat" cmpd="sng">
              <a:solidFill>
                <a:srgbClr val="00B0F0"/>
              </a:solidFill>
              <a:prstDash val="solid"/>
              <a:miter lim="800000"/>
              <a:headEnd type="none" w="sm" len="sm"/>
              <a:tailEnd type="none" w="sm" len="sm"/>
            </a:ln>
          </p:spPr>
        </p:sp>
        <p:sp>
          <p:nvSpPr>
            <p:cNvPr id="258" name="Google Shape;258;p27"/>
            <p:cNvSpPr/>
            <p:nvPr/>
          </p:nvSpPr>
          <p:spPr>
            <a:xfrm>
              <a:off x="5253735" y="3451173"/>
              <a:ext cx="2023045" cy="1261523"/>
            </a:xfrm>
            <a:prstGeom prst="roundRect">
              <a:avLst>
                <a:gd name="adj" fmla="val 10000"/>
              </a:avLst>
            </a:prstGeom>
            <a:solidFill>
              <a:srgbClr val="FBC530"/>
            </a:solidFill>
            <a:ln w="952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27"/>
            <p:cNvSpPr txBox="1"/>
            <p:nvPr/>
          </p:nvSpPr>
          <p:spPr>
            <a:xfrm>
              <a:off x="5290684" y="3488122"/>
              <a:ext cx="1949147" cy="1187625"/>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dk1"/>
                </a:buClr>
                <a:buSzPts val="2200"/>
                <a:buFont typeface="Arial"/>
                <a:buNone/>
              </a:pPr>
              <a:r>
                <a:rPr lang="en-US" sz="2200" b="1" i="0" u="none" strike="noStrike" cap="none">
                  <a:solidFill>
                    <a:schemeClr val="dk1"/>
                  </a:solidFill>
                  <a:latin typeface="Arial"/>
                  <a:ea typeface="Arial"/>
                  <a:cs typeface="Arial"/>
                  <a:sym typeface="Arial"/>
                </a:rPr>
                <a:t>Passive </a:t>
              </a:r>
              <a:endParaRPr sz="1400" b="0" i="0" u="none" strike="noStrike" cap="none">
                <a:solidFill>
                  <a:srgbClr val="000000"/>
                </a:solidFill>
                <a:latin typeface="Arial"/>
                <a:ea typeface="Arial"/>
                <a:cs typeface="Arial"/>
                <a:sym typeface="Arial"/>
              </a:endParaRPr>
            </a:p>
          </p:txBody>
        </p:sp>
        <p:sp>
          <p:nvSpPr>
            <p:cNvPr id="260" name="Google Shape;260;p27"/>
            <p:cNvSpPr/>
            <p:nvPr/>
          </p:nvSpPr>
          <p:spPr>
            <a:xfrm>
              <a:off x="4953000" y="1678280"/>
              <a:ext cx="3936773" cy="1772893"/>
            </a:xfrm>
            <a:custGeom>
              <a:avLst/>
              <a:gdLst/>
              <a:ahLst/>
              <a:cxnLst/>
              <a:rect l="l" t="t" r="r" b="b"/>
              <a:pathLst>
                <a:path w="120000" h="120000" extrusionOk="0">
                  <a:moveTo>
                    <a:pt x="0" y="0"/>
                  </a:moveTo>
                  <a:lnTo>
                    <a:pt x="0" y="60000"/>
                  </a:lnTo>
                  <a:lnTo>
                    <a:pt x="120000" y="60000"/>
                  </a:lnTo>
                  <a:lnTo>
                    <a:pt x="120000" y="120000"/>
                  </a:lnTo>
                </a:path>
              </a:pathLst>
            </a:custGeom>
            <a:noFill/>
            <a:ln w="28575" cap="flat" cmpd="sng">
              <a:solidFill>
                <a:srgbClr val="00B0F0"/>
              </a:solidFill>
              <a:prstDash val="solid"/>
              <a:miter lim="800000"/>
              <a:headEnd type="none" w="sm" len="sm"/>
              <a:tailEnd type="none" w="sm" len="sm"/>
            </a:ln>
          </p:spPr>
        </p:sp>
        <p:sp>
          <p:nvSpPr>
            <p:cNvPr id="261" name="Google Shape;261;p27"/>
            <p:cNvSpPr/>
            <p:nvPr/>
          </p:nvSpPr>
          <p:spPr>
            <a:xfrm>
              <a:off x="7878250" y="3451173"/>
              <a:ext cx="2023045" cy="1261523"/>
            </a:xfrm>
            <a:prstGeom prst="roundRect">
              <a:avLst>
                <a:gd name="adj" fmla="val 10000"/>
              </a:avLst>
            </a:prstGeom>
            <a:solidFill>
              <a:srgbClr val="8BFFBF"/>
            </a:solidFill>
            <a:ln w="9525" cap="flat" cmpd="sng">
              <a:solidFill>
                <a:srgbClr val="8BFFB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27"/>
            <p:cNvSpPr txBox="1"/>
            <p:nvPr/>
          </p:nvSpPr>
          <p:spPr>
            <a:xfrm>
              <a:off x="7915199" y="3488122"/>
              <a:ext cx="1949147" cy="1187625"/>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dk1"/>
                </a:buClr>
                <a:buSzPts val="2200"/>
                <a:buFont typeface="Arial"/>
                <a:buNone/>
              </a:pPr>
              <a:r>
                <a:rPr lang="en-US" sz="2200" b="1" i="0" u="none" strike="noStrike" cap="none">
                  <a:solidFill>
                    <a:schemeClr val="dk1"/>
                  </a:solidFill>
                  <a:latin typeface="Arial"/>
                  <a:ea typeface="Arial"/>
                  <a:cs typeface="Arial"/>
                  <a:sym typeface="Arial"/>
                </a:rPr>
                <a:t>Empathetic</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8"/>
          <p:cNvSpPr txBox="1">
            <a:spLocks noGrp="1"/>
          </p:cNvSpPr>
          <p:nvPr>
            <p:ph type="title"/>
          </p:nvPr>
        </p:nvSpPr>
        <p:spPr>
          <a:xfrm>
            <a:off x="838200" y="268357"/>
            <a:ext cx="10515600" cy="72555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Arial"/>
              <a:buNone/>
            </a:pPr>
            <a:r>
              <a:rPr lang="en-US" sz="4000" b="1"/>
              <a:t>Aggressive Communication </a:t>
            </a:r>
            <a:endParaRPr/>
          </a:p>
        </p:txBody>
      </p:sp>
      <p:sp>
        <p:nvSpPr>
          <p:cNvPr id="269" name="Google Shape;269;p28"/>
          <p:cNvSpPr/>
          <p:nvPr/>
        </p:nvSpPr>
        <p:spPr>
          <a:xfrm>
            <a:off x="844362" y="2001287"/>
            <a:ext cx="2444055" cy="1466433"/>
          </a:xfrm>
          <a:custGeom>
            <a:avLst/>
            <a:gdLst/>
            <a:ahLst/>
            <a:cxnLst/>
            <a:rect l="l" t="t" r="r" b="b"/>
            <a:pathLst>
              <a:path w="2444055" h="1466433" extrusionOk="0">
                <a:moveTo>
                  <a:pt x="0" y="0"/>
                </a:moveTo>
                <a:lnTo>
                  <a:pt x="2444055" y="0"/>
                </a:lnTo>
                <a:lnTo>
                  <a:pt x="2444055" y="1466433"/>
                </a:lnTo>
                <a:lnTo>
                  <a:pt x="0" y="1466433"/>
                </a:lnTo>
                <a:lnTo>
                  <a:pt x="0" y="0"/>
                </a:lnTo>
                <a:close/>
              </a:path>
            </a:pathLst>
          </a:custGeom>
          <a:gradFill>
            <a:gsLst>
              <a:gs pos="0">
                <a:srgbClr val="AFCAE9"/>
              </a:gs>
              <a:gs pos="50000">
                <a:srgbClr val="A0C1E4"/>
              </a:gs>
              <a:gs pos="100000">
                <a:srgbClr val="8FB8E4"/>
              </a:gs>
            </a:gsLst>
            <a:lin ang="5400000" scaled="0"/>
          </a:grad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Shouting</a:t>
            </a:r>
            <a:endParaRPr sz="1400" b="0" i="0" u="none" strike="noStrike" cap="none">
              <a:solidFill>
                <a:srgbClr val="000000"/>
              </a:solidFill>
              <a:latin typeface="Arial"/>
              <a:ea typeface="Arial"/>
              <a:cs typeface="Arial"/>
              <a:sym typeface="Arial"/>
            </a:endParaRPr>
          </a:p>
        </p:txBody>
      </p:sp>
      <p:sp>
        <p:nvSpPr>
          <p:cNvPr id="270" name="Google Shape;270;p28"/>
          <p:cNvSpPr/>
          <p:nvPr/>
        </p:nvSpPr>
        <p:spPr>
          <a:xfrm>
            <a:off x="3532823" y="2001287"/>
            <a:ext cx="2444055" cy="1466433"/>
          </a:xfrm>
          <a:custGeom>
            <a:avLst/>
            <a:gdLst/>
            <a:ahLst/>
            <a:cxnLst/>
            <a:rect l="l" t="t" r="r" b="b"/>
            <a:pathLst>
              <a:path w="2444055" h="1466433" extrusionOk="0">
                <a:moveTo>
                  <a:pt x="0" y="0"/>
                </a:moveTo>
                <a:lnTo>
                  <a:pt x="2444055" y="0"/>
                </a:lnTo>
                <a:lnTo>
                  <a:pt x="2444055" y="1466433"/>
                </a:lnTo>
                <a:lnTo>
                  <a:pt x="0" y="1466433"/>
                </a:lnTo>
                <a:lnTo>
                  <a:pt x="0" y="0"/>
                </a:lnTo>
                <a:close/>
              </a:path>
            </a:pathLst>
          </a:custGeom>
          <a:gradFill>
            <a:gsLst>
              <a:gs pos="0">
                <a:srgbClr val="ACDAE5"/>
              </a:gs>
              <a:gs pos="50000">
                <a:srgbClr val="9ED3DF"/>
              </a:gs>
              <a:gs pos="100000">
                <a:srgbClr val="8DCFDE"/>
              </a:gs>
            </a:gsLst>
            <a:lin ang="5400000" scaled="0"/>
          </a:grad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Yelling</a:t>
            </a:r>
            <a:endParaRPr sz="1400" b="0" i="0" u="none" strike="noStrike" cap="none">
              <a:solidFill>
                <a:srgbClr val="000000"/>
              </a:solidFill>
              <a:latin typeface="Arial"/>
              <a:ea typeface="Arial"/>
              <a:cs typeface="Arial"/>
              <a:sym typeface="Arial"/>
            </a:endParaRPr>
          </a:p>
        </p:txBody>
      </p:sp>
      <p:sp>
        <p:nvSpPr>
          <p:cNvPr id="271" name="Google Shape;271;p28"/>
          <p:cNvSpPr/>
          <p:nvPr/>
        </p:nvSpPr>
        <p:spPr>
          <a:xfrm>
            <a:off x="6221284" y="2001287"/>
            <a:ext cx="2444055" cy="1466433"/>
          </a:xfrm>
          <a:custGeom>
            <a:avLst/>
            <a:gdLst/>
            <a:ahLst/>
            <a:cxnLst/>
            <a:rect l="l" t="t" r="r" b="b"/>
            <a:pathLst>
              <a:path w="2444055" h="1466433" extrusionOk="0">
                <a:moveTo>
                  <a:pt x="0" y="0"/>
                </a:moveTo>
                <a:lnTo>
                  <a:pt x="2444055" y="0"/>
                </a:lnTo>
                <a:lnTo>
                  <a:pt x="2444055" y="1466433"/>
                </a:lnTo>
                <a:lnTo>
                  <a:pt x="0" y="1466433"/>
                </a:lnTo>
                <a:lnTo>
                  <a:pt x="0" y="0"/>
                </a:lnTo>
                <a:close/>
              </a:path>
            </a:pathLst>
          </a:custGeom>
          <a:gradFill>
            <a:gsLst>
              <a:gs pos="0">
                <a:srgbClr val="AAE1D7"/>
              </a:gs>
              <a:gs pos="50000">
                <a:srgbClr val="9CDCD0"/>
              </a:gs>
              <a:gs pos="100000">
                <a:srgbClr val="8ADBCC"/>
              </a:gs>
            </a:gsLst>
            <a:lin ang="5400000" scaled="0"/>
          </a:grad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Demanding</a:t>
            </a:r>
            <a:endParaRPr sz="1400" b="0" i="0" u="none" strike="noStrike" cap="none">
              <a:solidFill>
                <a:srgbClr val="000000"/>
              </a:solidFill>
              <a:latin typeface="Arial"/>
              <a:ea typeface="Arial"/>
              <a:cs typeface="Arial"/>
              <a:sym typeface="Arial"/>
            </a:endParaRPr>
          </a:p>
        </p:txBody>
      </p:sp>
      <p:sp>
        <p:nvSpPr>
          <p:cNvPr id="272" name="Google Shape;272;p28"/>
          <p:cNvSpPr/>
          <p:nvPr/>
        </p:nvSpPr>
        <p:spPr>
          <a:xfrm>
            <a:off x="8909745" y="2001287"/>
            <a:ext cx="2444055" cy="1466433"/>
          </a:xfrm>
          <a:custGeom>
            <a:avLst/>
            <a:gdLst/>
            <a:ahLst/>
            <a:cxnLst/>
            <a:rect l="l" t="t" r="r" b="b"/>
            <a:pathLst>
              <a:path w="2444055" h="1466433" extrusionOk="0">
                <a:moveTo>
                  <a:pt x="0" y="0"/>
                </a:moveTo>
                <a:lnTo>
                  <a:pt x="2444055" y="0"/>
                </a:lnTo>
                <a:lnTo>
                  <a:pt x="2444055" y="1466433"/>
                </a:lnTo>
                <a:lnTo>
                  <a:pt x="0" y="1466433"/>
                </a:lnTo>
                <a:lnTo>
                  <a:pt x="0" y="0"/>
                </a:lnTo>
                <a:close/>
              </a:path>
            </a:pathLst>
          </a:custGeom>
          <a:gradFill>
            <a:gsLst>
              <a:gs pos="0">
                <a:srgbClr val="A9DEC2"/>
              </a:gs>
              <a:gs pos="50000">
                <a:srgbClr val="9BD8B7"/>
              </a:gs>
              <a:gs pos="100000">
                <a:srgbClr val="89D6AD"/>
              </a:gs>
            </a:gsLst>
            <a:lin ang="5400000" scaled="0"/>
          </a:grad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Commanding</a:t>
            </a:r>
            <a:endParaRPr sz="1400" b="0" i="0" u="none" strike="noStrike" cap="none">
              <a:solidFill>
                <a:srgbClr val="000000"/>
              </a:solidFill>
              <a:latin typeface="Arial"/>
              <a:ea typeface="Arial"/>
              <a:cs typeface="Arial"/>
              <a:sym typeface="Arial"/>
            </a:endParaRPr>
          </a:p>
        </p:txBody>
      </p:sp>
      <p:sp>
        <p:nvSpPr>
          <p:cNvPr id="273" name="Google Shape;273;p28"/>
          <p:cNvSpPr/>
          <p:nvPr/>
        </p:nvSpPr>
        <p:spPr>
          <a:xfrm>
            <a:off x="2185511" y="3741876"/>
            <a:ext cx="2444055" cy="1466433"/>
          </a:xfrm>
          <a:custGeom>
            <a:avLst/>
            <a:gdLst/>
            <a:ahLst/>
            <a:cxnLst/>
            <a:rect l="l" t="t" r="r" b="b"/>
            <a:pathLst>
              <a:path w="2444055" h="1466433" extrusionOk="0">
                <a:moveTo>
                  <a:pt x="0" y="0"/>
                </a:moveTo>
                <a:lnTo>
                  <a:pt x="2444055" y="0"/>
                </a:lnTo>
                <a:lnTo>
                  <a:pt x="2444055" y="1466433"/>
                </a:lnTo>
                <a:lnTo>
                  <a:pt x="0" y="1466433"/>
                </a:lnTo>
                <a:lnTo>
                  <a:pt x="0" y="0"/>
                </a:lnTo>
                <a:close/>
              </a:path>
            </a:pathLst>
          </a:custGeom>
          <a:gradFill>
            <a:gsLst>
              <a:gs pos="0">
                <a:srgbClr val="A7DAB0"/>
              </a:gs>
              <a:gs pos="50000">
                <a:srgbClr val="99D4A3"/>
              </a:gs>
              <a:gs pos="100000">
                <a:srgbClr val="87D194"/>
              </a:gs>
            </a:gsLst>
            <a:lin ang="5400000" scaled="0"/>
          </a:grad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Blaming</a:t>
            </a:r>
            <a:endParaRPr sz="1400" b="0" i="0" u="none" strike="noStrike" cap="none">
              <a:solidFill>
                <a:srgbClr val="000000"/>
              </a:solidFill>
              <a:latin typeface="Arial"/>
              <a:ea typeface="Arial"/>
              <a:cs typeface="Arial"/>
              <a:sym typeface="Arial"/>
            </a:endParaRPr>
          </a:p>
        </p:txBody>
      </p:sp>
      <p:sp>
        <p:nvSpPr>
          <p:cNvPr id="274" name="Google Shape;274;p28"/>
          <p:cNvSpPr/>
          <p:nvPr/>
        </p:nvSpPr>
        <p:spPr>
          <a:xfrm>
            <a:off x="4873972" y="3741876"/>
            <a:ext cx="2444055" cy="1466433"/>
          </a:xfrm>
          <a:custGeom>
            <a:avLst/>
            <a:gdLst/>
            <a:ahLst/>
            <a:cxnLst/>
            <a:rect l="l" t="t" r="r" b="b"/>
            <a:pathLst>
              <a:path w="2444055" h="1466433" extrusionOk="0">
                <a:moveTo>
                  <a:pt x="0" y="0"/>
                </a:moveTo>
                <a:lnTo>
                  <a:pt x="2444055" y="0"/>
                </a:lnTo>
                <a:lnTo>
                  <a:pt x="2444055" y="1466433"/>
                </a:lnTo>
                <a:lnTo>
                  <a:pt x="0" y="1466433"/>
                </a:lnTo>
                <a:lnTo>
                  <a:pt x="0" y="0"/>
                </a:lnTo>
                <a:close/>
              </a:path>
            </a:pathLst>
          </a:custGeom>
          <a:gradFill>
            <a:gsLst>
              <a:gs pos="0">
                <a:srgbClr val="A8D7A6"/>
              </a:gs>
              <a:gs pos="50000">
                <a:srgbClr val="9BD098"/>
              </a:gs>
              <a:gs pos="100000">
                <a:srgbClr val="89CC85"/>
              </a:gs>
            </a:gsLst>
            <a:lin ang="5400000" scaled="0"/>
          </a:grad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Being critical  </a:t>
            </a:r>
            <a:endParaRPr sz="1400" b="0" i="0" u="none" strike="noStrike" cap="none">
              <a:solidFill>
                <a:srgbClr val="000000"/>
              </a:solidFill>
              <a:latin typeface="Arial"/>
              <a:ea typeface="Arial"/>
              <a:cs typeface="Arial"/>
              <a:sym typeface="Arial"/>
            </a:endParaRPr>
          </a:p>
        </p:txBody>
      </p:sp>
      <p:sp>
        <p:nvSpPr>
          <p:cNvPr id="275" name="Google Shape;275;p28"/>
          <p:cNvSpPr/>
          <p:nvPr/>
        </p:nvSpPr>
        <p:spPr>
          <a:xfrm>
            <a:off x="7562433" y="3741876"/>
            <a:ext cx="2444055" cy="1466433"/>
          </a:xfrm>
          <a:custGeom>
            <a:avLst/>
            <a:gdLst/>
            <a:ahLst/>
            <a:cxnLst/>
            <a:rect l="l" t="t" r="r" b="b"/>
            <a:pathLst>
              <a:path w="2444055" h="1466433" extrusionOk="0">
                <a:moveTo>
                  <a:pt x="0" y="0"/>
                </a:moveTo>
                <a:lnTo>
                  <a:pt x="2444055" y="0"/>
                </a:lnTo>
                <a:lnTo>
                  <a:pt x="2444055" y="1466433"/>
                </a:lnTo>
                <a:lnTo>
                  <a:pt x="0" y="1466433"/>
                </a:lnTo>
                <a:lnTo>
                  <a:pt x="0" y="0"/>
                </a:lnTo>
                <a:close/>
              </a:path>
            </a:pathLst>
          </a:custGeom>
          <a:gradFill>
            <a:gsLst>
              <a:gs pos="0">
                <a:srgbClr val="B3D3A4"/>
              </a:gs>
              <a:gs pos="50000">
                <a:srgbClr val="A7CC97"/>
              </a:gs>
              <a:gs pos="100000">
                <a:srgbClr val="9AC784"/>
              </a:gs>
            </a:gsLst>
            <a:lin ang="5400000" scaled="0"/>
          </a:grad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Being verbally abusive</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9"/>
          <p:cNvSpPr txBox="1">
            <a:spLocks noGrp="1"/>
          </p:cNvSpPr>
          <p:nvPr>
            <p:ph type="title"/>
          </p:nvPr>
        </p:nvSpPr>
        <p:spPr>
          <a:xfrm>
            <a:off x="682487" y="45896"/>
            <a:ext cx="744710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4E96"/>
              </a:buClr>
              <a:buSzPts val="4000"/>
              <a:buFont typeface="Arial"/>
              <a:buNone/>
            </a:pPr>
            <a:r>
              <a:rPr lang="en-US" sz="4000" b="1">
                <a:solidFill>
                  <a:srgbClr val="004E96"/>
                </a:solidFill>
              </a:rPr>
              <a:t>Empathetic</a:t>
            </a:r>
            <a:r>
              <a:rPr lang="en-US" sz="4000" b="1"/>
              <a:t> Communication</a:t>
            </a:r>
            <a:endParaRPr/>
          </a:p>
        </p:txBody>
      </p:sp>
      <p:sp>
        <p:nvSpPr>
          <p:cNvPr id="282" name="Google Shape;282;p29"/>
          <p:cNvSpPr txBox="1">
            <a:spLocks noGrp="1"/>
          </p:cNvSpPr>
          <p:nvPr>
            <p:ph type="body" idx="1"/>
          </p:nvPr>
        </p:nvSpPr>
        <p:spPr>
          <a:xfrm>
            <a:off x="4452730" y="993887"/>
            <a:ext cx="7056783" cy="522800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000"/>
              <a:buChar char="•"/>
            </a:pPr>
            <a:r>
              <a:rPr lang="en-US" sz="2000"/>
              <a:t>You're making total sense.</a:t>
            </a:r>
            <a:endParaRPr/>
          </a:p>
          <a:p>
            <a:pPr marL="228600" lvl="0" indent="-101600" algn="l" rtl="0">
              <a:lnSpc>
                <a:spcPct val="90000"/>
              </a:lnSpc>
              <a:spcBef>
                <a:spcPts val="800"/>
              </a:spcBef>
              <a:spcAft>
                <a:spcPts val="0"/>
              </a:spcAft>
              <a:buClr>
                <a:schemeClr val="dk1"/>
              </a:buClr>
              <a:buSzPts val="2000"/>
              <a:buNone/>
            </a:pPr>
            <a:endParaRPr sz="2000"/>
          </a:p>
          <a:p>
            <a:pPr marL="228600" lvl="0" indent="-228600" algn="l" rtl="0">
              <a:lnSpc>
                <a:spcPct val="90000"/>
              </a:lnSpc>
              <a:spcBef>
                <a:spcPts val="800"/>
              </a:spcBef>
              <a:spcAft>
                <a:spcPts val="0"/>
              </a:spcAft>
              <a:buClr>
                <a:schemeClr val="dk1"/>
              </a:buClr>
              <a:buSzPts val="2000"/>
              <a:buChar char="•"/>
            </a:pPr>
            <a:r>
              <a:rPr lang="en-US" sz="2000"/>
              <a:t>I understand how you feel.</a:t>
            </a:r>
            <a:endParaRPr/>
          </a:p>
          <a:p>
            <a:pPr marL="228600" lvl="0" indent="-101600" algn="l" rtl="0">
              <a:lnSpc>
                <a:spcPct val="90000"/>
              </a:lnSpc>
              <a:spcBef>
                <a:spcPts val="800"/>
              </a:spcBef>
              <a:spcAft>
                <a:spcPts val="0"/>
              </a:spcAft>
              <a:buClr>
                <a:schemeClr val="dk1"/>
              </a:buClr>
              <a:buSzPts val="2000"/>
              <a:buNone/>
            </a:pPr>
            <a:endParaRPr sz="2000"/>
          </a:p>
          <a:p>
            <a:pPr marL="228600" lvl="0" indent="-228600" algn="l" rtl="0">
              <a:lnSpc>
                <a:spcPct val="90000"/>
              </a:lnSpc>
              <a:spcBef>
                <a:spcPts val="800"/>
              </a:spcBef>
              <a:spcAft>
                <a:spcPts val="0"/>
              </a:spcAft>
              <a:buClr>
                <a:schemeClr val="dk1"/>
              </a:buClr>
              <a:buSzPts val="2000"/>
              <a:buChar char="•"/>
            </a:pPr>
            <a:r>
              <a:rPr lang="en-US" sz="2000"/>
              <a:t>You must feel so hopeless.</a:t>
            </a:r>
            <a:endParaRPr/>
          </a:p>
          <a:p>
            <a:pPr marL="228600" lvl="0" indent="-101600" algn="l" rtl="0">
              <a:lnSpc>
                <a:spcPct val="90000"/>
              </a:lnSpc>
              <a:spcBef>
                <a:spcPts val="800"/>
              </a:spcBef>
              <a:spcAft>
                <a:spcPts val="0"/>
              </a:spcAft>
              <a:buClr>
                <a:schemeClr val="dk1"/>
              </a:buClr>
              <a:buSzPts val="2000"/>
              <a:buNone/>
            </a:pPr>
            <a:endParaRPr sz="2000"/>
          </a:p>
          <a:p>
            <a:pPr marL="228600" lvl="0" indent="-228600" algn="l" rtl="0">
              <a:lnSpc>
                <a:spcPct val="90000"/>
              </a:lnSpc>
              <a:spcBef>
                <a:spcPts val="800"/>
              </a:spcBef>
              <a:spcAft>
                <a:spcPts val="0"/>
              </a:spcAft>
              <a:buClr>
                <a:schemeClr val="dk1"/>
              </a:buClr>
              <a:buSzPts val="2000"/>
              <a:buChar char="•"/>
            </a:pPr>
            <a:r>
              <a:rPr lang="en-US" sz="2000"/>
              <a:t>I just feel such despair in you when you talk about this.</a:t>
            </a:r>
            <a:endParaRPr/>
          </a:p>
          <a:p>
            <a:pPr marL="228600" lvl="0" indent="-101600" algn="l" rtl="0">
              <a:lnSpc>
                <a:spcPct val="90000"/>
              </a:lnSpc>
              <a:spcBef>
                <a:spcPts val="800"/>
              </a:spcBef>
              <a:spcAft>
                <a:spcPts val="0"/>
              </a:spcAft>
              <a:buClr>
                <a:schemeClr val="dk1"/>
              </a:buClr>
              <a:buSzPts val="2000"/>
              <a:buNone/>
            </a:pPr>
            <a:endParaRPr sz="2000"/>
          </a:p>
          <a:p>
            <a:pPr marL="228600" lvl="0" indent="-228600" algn="l" rtl="0">
              <a:lnSpc>
                <a:spcPct val="90000"/>
              </a:lnSpc>
              <a:spcBef>
                <a:spcPts val="800"/>
              </a:spcBef>
              <a:spcAft>
                <a:spcPts val="0"/>
              </a:spcAft>
              <a:buClr>
                <a:schemeClr val="dk1"/>
              </a:buClr>
              <a:buSzPts val="2000"/>
              <a:buChar char="•"/>
            </a:pPr>
            <a:r>
              <a:rPr lang="en-US" sz="2000"/>
              <a:t>You're in a tough spot here.</a:t>
            </a:r>
            <a:endParaRPr/>
          </a:p>
          <a:p>
            <a:pPr marL="228600" lvl="0" indent="-101600" algn="l" rtl="0">
              <a:lnSpc>
                <a:spcPct val="90000"/>
              </a:lnSpc>
              <a:spcBef>
                <a:spcPts val="800"/>
              </a:spcBef>
              <a:spcAft>
                <a:spcPts val="0"/>
              </a:spcAft>
              <a:buClr>
                <a:schemeClr val="dk1"/>
              </a:buClr>
              <a:buSzPts val="2000"/>
              <a:buNone/>
            </a:pPr>
            <a:endParaRPr sz="2000"/>
          </a:p>
          <a:p>
            <a:pPr marL="228600" lvl="0" indent="-228600" algn="l" rtl="0">
              <a:lnSpc>
                <a:spcPct val="90000"/>
              </a:lnSpc>
              <a:spcBef>
                <a:spcPts val="800"/>
              </a:spcBef>
              <a:spcAft>
                <a:spcPts val="0"/>
              </a:spcAft>
              <a:buClr>
                <a:schemeClr val="dk1"/>
              </a:buClr>
              <a:buSzPts val="2000"/>
              <a:buChar char="•"/>
            </a:pPr>
            <a:r>
              <a:rPr lang="en-US" sz="2000"/>
              <a:t>I can feel the pain you feel.</a:t>
            </a:r>
            <a:endParaRPr/>
          </a:p>
          <a:p>
            <a:pPr marL="228600" lvl="0" indent="-101600" algn="l" rtl="0">
              <a:lnSpc>
                <a:spcPct val="90000"/>
              </a:lnSpc>
              <a:spcBef>
                <a:spcPts val="800"/>
              </a:spcBef>
              <a:spcAft>
                <a:spcPts val="0"/>
              </a:spcAft>
              <a:buClr>
                <a:schemeClr val="dk1"/>
              </a:buClr>
              <a:buSzPts val="2000"/>
              <a:buNone/>
            </a:pPr>
            <a:endParaRPr sz="2000"/>
          </a:p>
          <a:p>
            <a:pPr marL="228600" lvl="0" indent="-228600" algn="l" rtl="0">
              <a:lnSpc>
                <a:spcPct val="90000"/>
              </a:lnSpc>
              <a:spcBef>
                <a:spcPts val="800"/>
              </a:spcBef>
              <a:spcAft>
                <a:spcPts val="0"/>
              </a:spcAft>
              <a:buClr>
                <a:schemeClr val="dk1"/>
              </a:buClr>
              <a:buSzPts val="2000"/>
              <a:buChar char="•"/>
            </a:pPr>
            <a:r>
              <a:rPr lang="en-US" sz="2000"/>
              <a:t>The world needs to stop when you're in this much pain.</a:t>
            </a:r>
            <a:endParaRPr/>
          </a:p>
          <a:p>
            <a:pPr marL="228600" lvl="0" indent="-101600" algn="l" rtl="0">
              <a:lnSpc>
                <a:spcPct val="90000"/>
              </a:lnSpc>
              <a:spcBef>
                <a:spcPts val="800"/>
              </a:spcBef>
              <a:spcAft>
                <a:spcPts val="0"/>
              </a:spcAft>
              <a:buClr>
                <a:schemeClr val="dk1"/>
              </a:buClr>
              <a:buSzPts val="2000"/>
              <a:buNone/>
            </a:pPr>
            <a:endParaRPr sz="2000"/>
          </a:p>
          <a:p>
            <a:pPr marL="228600" lvl="0" indent="-228600" algn="l" rtl="0">
              <a:lnSpc>
                <a:spcPct val="90000"/>
              </a:lnSpc>
              <a:spcBef>
                <a:spcPts val="800"/>
              </a:spcBef>
              <a:spcAft>
                <a:spcPts val="0"/>
              </a:spcAft>
              <a:buClr>
                <a:schemeClr val="dk1"/>
              </a:buClr>
              <a:buSzPts val="2000"/>
              <a:buChar char="•"/>
            </a:pPr>
            <a:r>
              <a:rPr lang="en-US" sz="2000"/>
              <a:t>I wish you didn't have to go through that.</a:t>
            </a:r>
            <a:endParaRPr/>
          </a:p>
        </p:txBody>
      </p:sp>
      <p:pic>
        <p:nvPicPr>
          <p:cNvPr id="283" name="Google Shape;283;p29"/>
          <p:cNvPicPr preferRelativeResize="0"/>
          <p:nvPr/>
        </p:nvPicPr>
        <p:blipFill rotWithShape="1">
          <a:blip r:embed="rId3">
            <a:alphaModFix/>
          </a:blip>
          <a:srcRect l="8376" r="8376"/>
          <a:stretch/>
        </p:blipFill>
        <p:spPr>
          <a:xfrm>
            <a:off x="0" y="1381539"/>
            <a:ext cx="4198465" cy="454356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82">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82">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82">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82">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8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0"/>
          <p:cNvSpPr txBox="1">
            <a:spLocks noGrp="1"/>
          </p:cNvSpPr>
          <p:nvPr>
            <p:ph type="title"/>
          </p:nvPr>
        </p:nvSpPr>
        <p:spPr>
          <a:xfrm>
            <a:off x="838200" y="218661"/>
            <a:ext cx="10515600" cy="79513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sz="4000" b="1"/>
              <a:t>Way to Tackle Passive Communicator</a:t>
            </a:r>
            <a:endParaRPr/>
          </a:p>
        </p:txBody>
      </p:sp>
      <p:sp>
        <p:nvSpPr>
          <p:cNvPr id="290" name="Google Shape;290;p30"/>
          <p:cNvSpPr txBox="1">
            <a:spLocks noGrp="1"/>
          </p:cNvSpPr>
          <p:nvPr>
            <p:ph type="body" idx="1"/>
          </p:nvPr>
        </p:nvSpPr>
        <p:spPr>
          <a:xfrm>
            <a:off x="838200" y="1431235"/>
            <a:ext cx="6288157" cy="4351338"/>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200000"/>
              </a:lnSpc>
              <a:spcBef>
                <a:spcPts val="0"/>
              </a:spcBef>
              <a:spcAft>
                <a:spcPts val="0"/>
              </a:spcAft>
              <a:buClr>
                <a:schemeClr val="dk1"/>
              </a:buClr>
              <a:buSzPct val="108108"/>
              <a:buChar char="•"/>
            </a:pPr>
            <a:r>
              <a:rPr lang="en-US" sz="2400"/>
              <a:t>Try To Initiate A One-On-One Interaction</a:t>
            </a:r>
            <a:endParaRPr/>
          </a:p>
          <a:p>
            <a:pPr marL="228600" lvl="0" indent="-76200" algn="l" rtl="0">
              <a:lnSpc>
                <a:spcPct val="200000"/>
              </a:lnSpc>
              <a:spcBef>
                <a:spcPts val="1000"/>
              </a:spcBef>
              <a:spcAft>
                <a:spcPts val="0"/>
              </a:spcAft>
              <a:buClr>
                <a:schemeClr val="dk1"/>
              </a:buClr>
              <a:buSzPct val="108108"/>
              <a:buNone/>
            </a:pPr>
            <a:endParaRPr sz="2400"/>
          </a:p>
          <a:p>
            <a:pPr marL="228600" lvl="0" indent="-228600" algn="l" rtl="0">
              <a:lnSpc>
                <a:spcPct val="100000"/>
              </a:lnSpc>
              <a:spcBef>
                <a:spcPts val="1000"/>
              </a:spcBef>
              <a:spcAft>
                <a:spcPts val="0"/>
              </a:spcAft>
              <a:buClr>
                <a:schemeClr val="dk1"/>
              </a:buClr>
              <a:buSzPct val="108108"/>
              <a:buChar char="•"/>
            </a:pPr>
            <a:r>
              <a:rPr lang="en-US" sz="2400"/>
              <a:t>Give Them Enough Time To Think Through Their Response after Asking question</a:t>
            </a:r>
            <a:endParaRPr/>
          </a:p>
          <a:p>
            <a:pPr marL="228600" lvl="0" indent="-76200" algn="l" rtl="0">
              <a:lnSpc>
                <a:spcPct val="200000"/>
              </a:lnSpc>
              <a:spcBef>
                <a:spcPts val="1000"/>
              </a:spcBef>
              <a:spcAft>
                <a:spcPts val="0"/>
              </a:spcAft>
              <a:buClr>
                <a:schemeClr val="dk1"/>
              </a:buClr>
              <a:buSzPct val="108108"/>
              <a:buNone/>
            </a:pPr>
            <a:endParaRPr sz="2400"/>
          </a:p>
          <a:p>
            <a:pPr marL="228600" lvl="0" indent="-228600" algn="l" rtl="0">
              <a:lnSpc>
                <a:spcPct val="200000"/>
              </a:lnSpc>
              <a:spcBef>
                <a:spcPts val="1000"/>
              </a:spcBef>
              <a:spcAft>
                <a:spcPts val="0"/>
              </a:spcAft>
              <a:buClr>
                <a:schemeClr val="dk1"/>
              </a:buClr>
              <a:buSzPct val="108108"/>
              <a:buChar char="•"/>
            </a:pPr>
            <a:r>
              <a:rPr lang="en-US" sz="2400"/>
              <a:t>Avoid Asking Yes/No Questions</a:t>
            </a:r>
            <a:endParaRPr/>
          </a:p>
        </p:txBody>
      </p:sp>
      <p:pic>
        <p:nvPicPr>
          <p:cNvPr id="291" name="Google Shape;291;p30"/>
          <p:cNvPicPr preferRelativeResize="0"/>
          <p:nvPr/>
        </p:nvPicPr>
        <p:blipFill rotWithShape="1">
          <a:blip r:embed="rId3">
            <a:alphaModFix/>
          </a:blip>
          <a:srcRect l="7342" t="21310" r="7280" b="17418"/>
          <a:stretch/>
        </p:blipFill>
        <p:spPr>
          <a:xfrm>
            <a:off x="6908800" y="1760419"/>
            <a:ext cx="5283200" cy="426354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1"/>
          <p:cNvSpPr txBox="1">
            <a:spLocks noGrp="1"/>
          </p:cNvSpPr>
          <p:nvPr>
            <p:ph type="title"/>
          </p:nvPr>
        </p:nvSpPr>
        <p:spPr>
          <a:xfrm>
            <a:off x="683455" y="243840"/>
            <a:ext cx="10515600" cy="78028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Arial"/>
              <a:buNone/>
            </a:pPr>
            <a:r>
              <a:rPr lang="en-US" sz="4000" b="1"/>
              <a:t>Fool Proofing Communication – </a:t>
            </a:r>
            <a:r>
              <a:rPr lang="en-US" sz="4000" b="1">
                <a:solidFill>
                  <a:srgbClr val="01559E"/>
                </a:solidFill>
              </a:rPr>
              <a:t>LADR Approach</a:t>
            </a:r>
            <a:endParaRPr/>
          </a:p>
        </p:txBody>
      </p:sp>
      <p:sp>
        <p:nvSpPr>
          <p:cNvPr id="298" name="Google Shape;298;p31"/>
          <p:cNvSpPr/>
          <p:nvPr/>
        </p:nvSpPr>
        <p:spPr>
          <a:xfrm>
            <a:off x="2776929" y="1739456"/>
            <a:ext cx="3571887" cy="967788"/>
          </a:xfrm>
          <a:custGeom>
            <a:avLst/>
            <a:gdLst/>
            <a:ahLst/>
            <a:cxnLst/>
            <a:rect l="l" t="t" r="r" b="b"/>
            <a:pathLst>
              <a:path w="2139780" h="967788" extrusionOk="0">
                <a:moveTo>
                  <a:pt x="0" y="0"/>
                </a:moveTo>
                <a:lnTo>
                  <a:pt x="2139780" y="0"/>
                </a:lnTo>
                <a:lnTo>
                  <a:pt x="2139780" y="967788"/>
                </a:lnTo>
                <a:lnTo>
                  <a:pt x="0" y="967788"/>
                </a:lnTo>
                <a:lnTo>
                  <a:pt x="0" y="0"/>
                </a:lnTo>
                <a:close/>
              </a:path>
            </a:pathLst>
          </a:custGeom>
          <a:solidFill>
            <a:srgbClr val="8BB4DD"/>
          </a:solidFill>
          <a:ln w="12700" cap="flat" cmpd="sng">
            <a:solidFill>
              <a:srgbClr val="C7C0AE"/>
            </a:solidFill>
            <a:prstDash val="solid"/>
            <a:miter lim="800000"/>
            <a:headEnd type="none" w="sm" len="sm"/>
            <a:tailEnd type="none" w="sm" len="sm"/>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en-US" sz="2800" b="1" i="0" u="none" strike="noStrike" cap="none">
                <a:solidFill>
                  <a:schemeClr val="lt1"/>
                </a:solidFill>
                <a:latin typeface="Arial"/>
                <a:ea typeface="Arial"/>
                <a:cs typeface="Arial"/>
                <a:sym typeface="Arial"/>
              </a:rPr>
              <a:t>L</a:t>
            </a:r>
            <a:r>
              <a:rPr lang="en-US" sz="2800" b="0" i="0" u="none" strike="noStrike" cap="none">
                <a:solidFill>
                  <a:schemeClr val="lt1"/>
                </a:solidFill>
                <a:latin typeface="Arial"/>
                <a:ea typeface="Arial"/>
                <a:cs typeface="Arial"/>
                <a:sym typeface="Arial"/>
              </a:rPr>
              <a:t>isten Actively</a:t>
            </a:r>
            <a:endParaRPr sz="1400" b="0" i="0" u="none" strike="noStrike" cap="none">
              <a:solidFill>
                <a:srgbClr val="000000"/>
              </a:solidFill>
              <a:latin typeface="Arial"/>
              <a:ea typeface="Arial"/>
              <a:cs typeface="Arial"/>
              <a:sym typeface="Arial"/>
            </a:endParaRPr>
          </a:p>
        </p:txBody>
      </p:sp>
      <p:sp>
        <p:nvSpPr>
          <p:cNvPr id="299" name="Google Shape;299;p31" descr="Ear outline"/>
          <p:cNvSpPr/>
          <p:nvPr/>
        </p:nvSpPr>
        <p:spPr>
          <a:xfrm>
            <a:off x="1636179" y="1739456"/>
            <a:ext cx="958110" cy="967788"/>
          </a:xfrm>
          <a:prstGeom prst="rect">
            <a:avLst/>
          </a:prstGeom>
          <a:blipFill rotWithShape="1">
            <a:blip r:embed="rId3">
              <a:alphaModFix/>
            </a:blip>
            <a:stretch>
              <a:fillRect l="-998" r="-997"/>
            </a:stretch>
          </a:bli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0" name="Google Shape;300;p31"/>
          <p:cNvSpPr/>
          <p:nvPr/>
        </p:nvSpPr>
        <p:spPr>
          <a:xfrm>
            <a:off x="3914885" y="2935257"/>
            <a:ext cx="3571887" cy="967788"/>
          </a:xfrm>
          <a:custGeom>
            <a:avLst/>
            <a:gdLst/>
            <a:ahLst/>
            <a:cxnLst/>
            <a:rect l="l" t="t" r="r" b="b"/>
            <a:pathLst>
              <a:path w="2139780" h="967788" extrusionOk="0">
                <a:moveTo>
                  <a:pt x="0" y="0"/>
                </a:moveTo>
                <a:lnTo>
                  <a:pt x="2139780" y="0"/>
                </a:lnTo>
                <a:lnTo>
                  <a:pt x="2139780" y="967788"/>
                </a:lnTo>
                <a:lnTo>
                  <a:pt x="0" y="967788"/>
                </a:lnTo>
                <a:lnTo>
                  <a:pt x="0" y="0"/>
                </a:lnTo>
                <a:close/>
              </a:path>
            </a:pathLst>
          </a:custGeom>
          <a:solidFill>
            <a:srgbClr val="9A8BF2"/>
          </a:solidFill>
          <a:ln w="12700" cap="flat" cmpd="sng">
            <a:solidFill>
              <a:schemeClr val="lt1"/>
            </a:solidFill>
            <a:prstDash val="solid"/>
            <a:miter lim="800000"/>
            <a:headEnd type="none" w="sm" len="sm"/>
            <a:tailEnd type="none" w="sm" len="sm"/>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en-US" sz="2800" b="1" i="0" u="none" strike="noStrike" cap="none">
                <a:solidFill>
                  <a:schemeClr val="lt1"/>
                </a:solidFill>
                <a:latin typeface="Arial"/>
                <a:ea typeface="Arial"/>
                <a:cs typeface="Arial"/>
                <a:sym typeface="Arial"/>
              </a:rPr>
              <a:t>A</a:t>
            </a:r>
            <a:r>
              <a:rPr lang="en-US" sz="2800" b="0" i="0" u="none" strike="noStrike" cap="none">
                <a:solidFill>
                  <a:schemeClr val="lt1"/>
                </a:solidFill>
                <a:latin typeface="Arial"/>
                <a:ea typeface="Arial"/>
                <a:cs typeface="Arial"/>
                <a:sym typeface="Arial"/>
              </a:rPr>
              <a:t>sk Effective Questions</a:t>
            </a:r>
            <a:endParaRPr sz="1400" b="0" i="0" u="none" strike="noStrike" cap="none">
              <a:solidFill>
                <a:srgbClr val="000000"/>
              </a:solidFill>
              <a:latin typeface="Arial"/>
              <a:ea typeface="Arial"/>
              <a:cs typeface="Arial"/>
              <a:sym typeface="Arial"/>
            </a:endParaRPr>
          </a:p>
        </p:txBody>
      </p:sp>
      <p:sp>
        <p:nvSpPr>
          <p:cNvPr id="301" name="Google Shape;301;p31" descr="Question Mark with solid fill"/>
          <p:cNvSpPr/>
          <p:nvPr/>
        </p:nvSpPr>
        <p:spPr>
          <a:xfrm>
            <a:off x="2776930" y="2993874"/>
            <a:ext cx="958110" cy="967788"/>
          </a:xfrm>
          <a:prstGeom prst="rect">
            <a:avLst/>
          </a:prstGeom>
          <a:blipFill rotWithShape="1">
            <a:blip r:embed="rId4">
              <a:alphaModFix/>
            </a:blip>
            <a:stretch>
              <a:fillRect l="-998" r="-997"/>
            </a:stretch>
          </a:bli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2" name="Google Shape;302;p31"/>
          <p:cNvSpPr/>
          <p:nvPr/>
        </p:nvSpPr>
        <p:spPr>
          <a:xfrm>
            <a:off x="5219262" y="4131059"/>
            <a:ext cx="3571887" cy="967788"/>
          </a:xfrm>
          <a:custGeom>
            <a:avLst/>
            <a:gdLst/>
            <a:ahLst/>
            <a:cxnLst/>
            <a:rect l="l" t="t" r="r" b="b"/>
            <a:pathLst>
              <a:path w="2139780" h="967788" extrusionOk="0">
                <a:moveTo>
                  <a:pt x="0" y="0"/>
                </a:moveTo>
                <a:lnTo>
                  <a:pt x="2139780" y="0"/>
                </a:lnTo>
                <a:lnTo>
                  <a:pt x="2139780" y="967788"/>
                </a:lnTo>
                <a:lnTo>
                  <a:pt x="0" y="967788"/>
                </a:lnTo>
                <a:lnTo>
                  <a:pt x="0" y="0"/>
                </a:lnTo>
                <a:close/>
              </a:path>
            </a:pathLst>
          </a:custGeom>
          <a:solidFill>
            <a:srgbClr val="1F3955"/>
          </a:solidFill>
          <a:ln w="12700" cap="flat" cmpd="sng">
            <a:solidFill>
              <a:schemeClr val="lt1"/>
            </a:solidFill>
            <a:prstDash val="solid"/>
            <a:miter lim="800000"/>
            <a:headEnd type="none" w="sm" len="sm"/>
            <a:tailEnd type="none" w="sm" len="sm"/>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en-US" sz="2800" b="1" i="0" u="none" strike="noStrike" cap="none">
                <a:solidFill>
                  <a:schemeClr val="lt1"/>
                </a:solidFill>
                <a:latin typeface="Arial"/>
                <a:ea typeface="Arial"/>
                <a:cs typeface="Arial"/>
                <a:sym typeface="Arial"/>
              </a:rPr>
              <a:t>D</a:t>
            </a:r>
            <a:r>
              <a:rPr lang="en-US" sz="2800" b="0" i="0" u="none" strike="noStrike" cap="none">
                <a:solidFill>
                  <a:schemeClr val="lt1"/>
                </a:solidFill>
                <a:latin typeface="Arial"/>
                <a:ea typeface="Arial"/>
                <a:cs typeface="Arial"/>
                <a:sym typeface="Arial"/>
              </a:rPr>
              <a:t>oubts should be Clarified</a:t>
            </a:r>
            <a:endParaRPr sz="1400" b="0" i="0" u="none" strike="noStrike" cap="none">
              <a:solidFill>
                <a:srgbClr val="000000"/>
              </a:solidFill>
              <a:latin typeface="Arial"/>
              <a:ea typeface="Arial"/>
              <a:cs typeface="Arial"/>
              <a:sym typeface="Arial"/>
            </a:endParaRPr>
          </a:p>
        </p:txBody>
      </p:sp>
      <p:sp>
        <p:nvSpPr>
          <p:cNvPr id="303" name="Google Shape;303;p31" descr="Completed outline"/>
          <p:cNvSpPr/>
          <p:nvPr/>
        </p:nvSpPr>
        <p:spPr>
          <a:xfrm>
            <a:off x="4071780" y="4131058"/>
            <a:ext cx="958110" cy="967788"/>
          </a:xfrm>
          <a:prstGeom prst="rect">
            <a:avLst/>
          </a:prstGeom>
          <a:blipFill rotWithShape="1">
            <a:blip r:embed="rId5">
              <a:alphaModFix/>
            </a:blip>
            <a:stretch>
              <a:fillRect l="-998" r="-997"/>
            </a:stretch>
          </a:bli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4" name="Google Shape;304;p31"/>
          <p:cNvSpPr/>
          <p:nvPr/>
        </p:nvSpPr>
        <p:spPr>
          <a:xfrm>
            <a:off x="6738796" y="5338863"/>
            <a:ext cx="3571886" cy="967788"/>
          </a:xfrm>
          <a:custGeom>
            <a:avLst/>
            <a:gdLst/>
            <a:ahLst/>
            <a:cxnLst/>
            <a:rect l="l" t="t" r="r" b="b"/>
            <a:pathLst>
              <a:path w="2139780" h="967788" extrusionOk="0">
                <a:moveTo>
                  <a:pt x="0" y="0"/>
                </a:moveTo>
                <a:lnTo>
                  <a:pt x="2139780" y="0"/>
                </a:lnTo>
                <a:lnTo>
                  <a:pt x="2139780" y="967788"/>
                </a:lnTo>
                <a:lnTo>
                  <a:pt x="0" y="967788"/>
                </a:lnTo>
                <a:lnTo>
                  <a:pt x="0" y="0"/>
                </a:lnTo>
                <a:close/>
              </a:path>
            </a:pathLst>
          </a:custGeom>
          <a:solidFill>
            <a:srgbClr val="098B09"/>
          </a:solidFill>
          <a:ln w="12700" cap="flat" cmpd="sng">
            <a:solidFill>
              <a:schemeClr val="lt1"/>
            </a:solidFill>
            <a:prstDash val="solid"/>
            <a:miter lim="800000"/>
            <a:headEnd type="none" w="sm" len="sm"/>
            <a:tailEnd type="none" w="sm" len="sm"/>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en-US" sz="2800" b="1" i="0" u="none" strike="noStrike" cap="none">
                <a:solidFill>
                  <a:schemeClr val="lt1"/>
                </a:solidFill>
                <a:latin typeface="Arial"/>
                <a:ea typeface="Arial"/>
                <a:cs typeface="Arial"/>
                <a:sym typeface="Arial"/>
              </a:rPr>
              <a:t>R</a:t>
            </a:r>
            <a:r>
              <a:rPr lang="en-US" sz="2800" b="0" i="0" u="none" strike="noStrike" cap="none">
                <a:solidFill>
                  <a:schemeClr val="lt1"/>
                </a:solidFill>
                <a:latin typeface="Arial"/>
                <a:ea typeface="Arial"/>
                <a:cs typeface="Arial"/>
                <a:sym typeface="Arial"/>
              </a:rPr>
              <a:t>econfirm before proceeding</a:t>
            </a:r>
            <a:endParaRPr sz="1400" b="0" i="0" u="none" strike="noStrike" cap="none">
              <a:solidFill>
                <a:srgbClr val="000000"/>
              </a:solidFill>
              <a:latin typeface="Arial"/>
              <a:ea typeface="Arial"/>
              <a:cs typeface="Arial"/>
              <a:sym typeface="Arial"/>
            </a:endParaRPr>
          </a:p>
        </p:txBody>
      </p:sp>
      <p:sp>
        <p:nvSpPr>
          <p:cNvPr id="305" name="Google Shape;305;p31" descr="Thumbs up sign with solid fill"/>
          <p:cNvSpPr/>
          <p:nvPr/>
        </p:nvSpPr>
        <p:spPr>
          <a:xfrm>
            <a:off x="5452915" y="5326860"/>
            <a:ext cx="958110" cy="967788"/>
          </a:xfrm>
          <a:prstGeom prst="rect">
            <a:avLst/>
          </a:prstGeom>
          <a:blipFill rotWithShape="1">
            <a:blip r:embed="rId6">
              <a:alphaModFix/>
            </a:blip>
            <a:stretch>
              <a:fillRect l="-998" r="-997"/>
            </a:stretch>
          </a:bli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p32"/>
          <p:cNvPicPr preferRelativeResize="0"/>
          <p:nvPr/>
        </p:nvPicPr>
        <p:blipFill rotWithShape="1">
          <a:blip r:embed="rId3">
            <a:alphaModFix/>
          </a:blip>
          <a:srcRect t="3316" b="106"/>
          <a:stretch/>
        </p:blipFill>
        <p:spPr>
          <a:xfrm>
            <a:off x="0" y="0"/>
            <a:ext cx="12192000" cy="6649186"/>
          </a:xfrm>
          <a:prstGeom prst="rect">
            <a:avLst/>
          </a:prstGeom>
          <a:noFill/>
          <a:ln>
            <a:noFill/>
          </a:ln>
        </p:spPr>
      </p:pic>
      <p:sp>
        <p:nvSpPr>
          <p:cNvPr id="312" name="Google Shape;312;p32"/>
          <p:cNvSpPr txBox="1">
            <a:spLocks noGrp="1"/>
          </p:cNvSpPr>
          <p:nvPr>
            <p:ph type="title"/>
          </p:nvPr>
        </p:nvSpPr>
        <p:spPr>
          <a:xfrm>
            <a:off x="838200" y="140775"/>
            <a:ext cx="10515600" cy="74427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Arial"/>
              <a:buNone/>
            </a:pPr>
            <a:r>
              <a:rPr lang="en-US" sz="4000" b="1"/>
              <a:t>What is a </a:t>
            </a:r>
            <a:r>
              <a:rPr lang="en-US" sz="4000" b="1">
                <a:solidFill>
                  <a:srgbClr val="004E96"/>
                </a:solidFill>
              </a:rPr>
              <a:t>Goal?</a:t>
            </a:r>
            <a:endParaRPr/>
          </a:p>
        </p:txBody>
      </p:sp>
      <p:sp>
        <p:nvSpPr>
          <p:cNvPr id="313" name="Google Shape;313;p32"/>
          <p:cNvSpPr txBox="1">
            <a:spLocks noGrp="1"/>
          </p:cNvSpPr>
          <p:nvPr>
            <p:ph type="body" idx="1"/>
          </p:nvPr>
        </p:nvSpPr>
        <p:spPr>
          <a:xfrm>
            <a:off x="696123" y="988347"/>
            <a:ext cx="7819227" cy="1397666"/>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595959"/>
              </a:buClr>
              <a:buSzPts val="2400"/>
              <a:buNone/>
            </a:pPr>
            <a:r>
              <a:rPr lang="en-US" sz="2000" b="0" i="0">
                <a:solidFill>
                  <a:srgbClr val="595959"/>
                </a:solidFill>
              </a:rPr>
              <a:t>A goal is a specific and </a:t>
            </a:r>
            <a:r>
              <a:rPr lang="en-US" sz="2000" b="1" i="0"/>
              <a:t>measurable objective</a:t>
            </a:r>
            <a:r>
              <a:rPr lang="en-US" sz="2000" b="1" i="0">
                <a:solidFill>
                  <a:srgbClr val="595959"/>
                </a:solidFill>
              </a:rPr>
              <a:t> </a:t>
            </a:r>
            <a:r>
              <a:rPr lang="en-US" sz="2000" i="0">
                <a:solidFill>
                  <a:srgbClr val="595959"/>
                </a:solidFill>
              </a:rPr>
              <a:t>or target that an individual </a:t>
            </a:r>
            <a:r>
              <a:rPr lang="en-US" sz="2000" b="0" i="0">
                <a:solidFill>
                  <a:srgbClr val="595959"/>
                </a:solidFill>
              </a:rPr>
              <a:t>, department or organization aims to </a:t>
            </a:r>
            <a:r>
              <a:rPr lang="en-US" sz="2000" b="1" i="0"/>
              <a:t>achieve within a set period of time</a:t>
            </a:r>
            <a:r>
              <a:rPr lang="en-US" sz="2400" b="1" i="0"/>
              <a:t>. </a:t>
            </a:r>
            <a:endParaRPr sz="2400" b="1"/>
          </a:p>
        </p:txBody>
      </p:sp>
      <p:pic>
        <p:nvPicPr>
          <p:cNvPr id="314" name="Google Shape;314;p32"/>
          <p:cNvPicPr preferRelativeResize="0"/>
          <p:nvPr/>
        </p:nvPicPr>
        <p:blipFill rotWithShape="1">
          <a:blip r:embed="rId4">
            <a:alphaModFix/>
          </a:blip>
          <a:srcRect/>
          <a:stretch/>
        </p:blipFill>
        <p:spPr>
          <a:xfrm>
            <a:off x="0" y="0"/>
            <a:ext cx="690563" cy="800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grpSp>
        <p:nvGrpSpPr>
          <p:cNvPr id="364" name="Google Shape;364;p33"/>
          <p:cNvGrpSpPr/>
          <p:nvPr/>
        </p:nvGrpSpPr>
        <p:grpSpPr>
          <a:xfrm>
            <a:off x="159248" y="1462891"/>
            <a:ext cx="11363325" cy="3781425"/>
            <a:chOff x="140017" y="1883727"/>
            <a:chExt cx="11363325" cy="3781425"/>
          </a:xfrm>
        </p:grpSpPr>
        <p:pic>
          <p:nvPicPr>
            <p:cNvPr id="365" name="Google Shape;365;p33"/>
            <p:cNvPicPr preferRelativeResize="0"/>
            <p:nvPr/>
          </p:nvPicPr>
          <p:blipFill rotWithShape="1">
            <a:blip r:embed="rId3">
              <a:alphaModFix/>
            </a:blip>
            <a:srcRect/>
            <a:stretch/>
          </p:blipFill>
          <p:spPr>
            <a:xfrm>
              <a:off x="140017" y="1883727"/>
              <a:ext cx="11363325" cy="3781425"/>
            </a:xfrm>
            <a:prstGeom prst="rect">
              <a:avLst/>
            </a:prstGeom>
            <a:noFill/>
            <a:ln>
              <a:noFill/>
            </a:ln>
          </p:spPr>
        </p:pic>
        <p:sp>
          <p:nvSpPr>
            <p:cNvPr id="366" name="Google Shape;366;p33"/>
            <p:cNvSpPr/>
            <p:nvPr/>
          </p:nvSpPr>
          <p:spPr>
            <a:xfrm>
              <a:off x="8258812" y="3352800"/>
              <a:ext cx="915668"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7" name="Google Shape;367;p33"/>
            <p:cNvSpPr/>
            <p:nvPr/>
          </p:nvSpPr>
          <p:spPr>
            <a:xfrm>
              <a:off x="6467795" y="4140200"/>
              <a:ext cx="915668"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8" name="Google Shape;368;p33"/>
            <p:cNvSpPr/>
            <p:nvPr/>
          </p:nvSpPr>
          <p:spPr>
            <a:xfrm>
              <a:off x="10090947" y="4140200"/>
              <a:ext cx="915668"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369" name="Google Shape;369;p33"/>
          <p:cNvSpPr txBox="1"/>
          <p:nvPr/>
        </p:nvSpPr>
        <p:spPr>
          <a:xfrm>
            <a:off x="668093" y="1619415"/>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1</a:t>
            </a:r>
            <a:endParaRPr sz="1400" b="0" i="0" u="none" strike="noStrike" cap="none">
              <a:solidFill>
                <a:srgbClr val="000000"/>
              </a:solidFill>
              <a:latin typeface="Arial"/>
              <a:ea typeface="Arial"/>
              <a:cs typeface="Arial"/>
              <a:sym typeface="Arial"/>
            </a:endParaRPr>
          </a:p>
        </p:txBody>
      </p:sp>
      <p:sp>
        <p:nvSpPr>
          <p:cNvPr id="370" name="Google Shape;370;p33"/>
          <p:cNvSpPr txBox="1"/>
          <p:nvPr/>
        </p:nvSpPr>
        <p:spPr>
          <a:xfrm>
            <a:off x="429551" y="1985194"/>
            <a:ext cx="221579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Understanding Personality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 Development</a:t>
            </a:r>
            <a:endParaRPr sz="1400" b="0" i="0" u="none" strike="noStrike" cap="none">
              <a:solidFill>
                <a:srgbClr val="000000"/>
              </a:solidFill>
              <a:latin typeface="Arial"/>
              <a:ea typeface="Arial"/>
              <a:cs typeface="Arial"/>
              <a:sym typeface="Arial"/>
            </a:endParaRPr>
          </a:p>
        </p:txBody>
      </p:sp>
      <p:sp>
        <p:nvSpPr>
          <p:cNvPr id="371" name="Google Shape;371;p33"/>
          <p:cNvSpPr txBox="1"/>
          <p:nvPr/>
        </p:nvSpPr>
        <p:spPr>
          <a:xfrm>
            <a:off x="4344234" y="1992847"/>
            <a:ext cx="2035384"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Impactful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Communication </a:t>
            </a:r>
            <a:endParaRPr sz="1400" b="0" i="0" u="none" strike="noStrike" cap="none">
              <a:solidFill>
                <a:srgbClr val="000000"/>
              </a:solidFill>
              <a:latin typeface="Arial"/>
              <a:ea typeface="Arial"/>
              <a:cs typeface="Arial"/>
              <a:sym typeface="Arial"/>
            </a:endParaRPr>
          </a:p>
        </p:txBody>
      </p:sp>
      <p:sp>
        <p:nvSpPr>
          <p:cNvPr id="372" name="Google Shape;372;p33"/>
          <p:cNvSpPr txBox="1"/>
          <p:nvPr/>
        </p:nvSpPr>
        <p:spPr>
          <a:xfrm>
            <a:off x="2551141" y="5435247"/>
            <a:ext cx="188602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Building an Attitude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of Ownership</a:t>
            </a:r>
            <a:endParaRPr sz="1400" b="0" i="0" u="none" strike="noStrike" cap="none">
              <a:solidFill>
                <a:srgbClr val="000000"/>
              </a:solidFill>
              <a:latin typeface="Arial"/>
              <a:ea typeface="Arial"/>
              <a:cs typeface="Arial"/>
              <a:sym typeface="Arial"/>
            </a:endParaRPr>
          </a:p>
        </p:txBody>
      </p:sp>
      <p:sp>
        <p:nvSpPr>
          <p:cNvPr id="373" name="Google Shape;373;p33"/>
          <p:cNvSpPr txBox="1"/>
          <p:nvPr/>
        </p:nvSpPr>
        <p:spPr>
          <a:xfrm>
            <a:off x="6217905" y="5403162"/>
            <a:ext cx="1805607"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Building a Fool Proof Communication</a:t>
            </a:r>
            <a:endParaRPr sz="1400" b="0" i="0" u="none" strike="noStrike" cap="none">
              <a:solidFill>
                <a:srgbClr val="000000"/>
              </a:solidFill>
              <a:latin typeface="Arial"/>
              <a:ea typeface="Arial"/>
              <a:cs typeface="Arial"/>
              <a:sym typeface="Arial"/>
            </a:endParaRPr>
          </a:p>
        </p:txBody>
      </p:sp>
      <p:sp>
        <p:nvSpPr>
          <p:cNvPr id="374" name="Google Shape;374;p33"/>
          <p:cNvSpPr txBox="1"/>
          <p:nvPr/>
        </p:nvSpPr>
        <p:spPr>
          <a:xfrm>
            <a:off x="8125188" y="2008683"/>
            <a:ext cx="1536927"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Goal Setting</a:t>
            </a:r>
            <a:endParaRPr sz="1400" b="0" i="0" u="none" strike="noStrike" cap="none">
              <a:solidFill>
                <a:srgbClr val="000000"/>
              </a:solidFill>
              <a:latin typeface="Arial"/>
              <a:ea typeface="Arial"/>
              <a:cs typeface="Arial"/>
              <a:sym typeface="Arial"/>
            </a:endParaRPr>
          </a:p>
        </p:txBody>
      </p:sp>
      <p:sp>
        <p:nvSpPr>
          <p:cNvPr id="375" name="Google Shape;375;p33"/>
          <p:cNvSpPr txBox="1"/>
          <p:nvPr/>
        </p:nvSpPr>
        <p:spPr>
          <a:xfrm>
            <a:off x="10027601" y="5496465"/>
            <a:ext cx="188602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Being a Team Player</a:t>
            </a:r>
            <a:endParaRPr sz="1400" b="0" i="0" u="none" strike="noStrike" cap="none">
              <a:solidFill>
                <a:srgbClr val="000000"/>
              </a:solidFill>
              <a:latin typeface="Arial"/>
              <a:ea typeface="Arial"/>
              <a:cs typeface="Arial"/>
              <a:sym typeface="Arial"/>
            </a:endParaRPr>
          </a:p>
        </p:txBody>
      </p:sp>
      <p:pic>
        <p:nvPicPr>
          <p:cNvPr id="376" name="Google Shape;376;p33"/>
          <p:cNvPicPr preferRelativeResize="0"/>
          <p:nvPr/>
        </p:nvPicPr>
        <p:blipFill rotWithShape="1">
          <a:blip r:embed="rId4">
            <a:alphaModFix/>
          </a:blip>
          <a:srcRect/>
          <a:stretch/>
        </p:blipFill>
        <p:spPr>
          <a:xfrm>
            <a:off x="6565166" y="3867079"/>
            <a:ext cx="679981" cy="679981"/>
          </a:xfrm>
          <a:prstGeom prst="rect">
            <a:avLst/>
          </a:prstGeom>
          <a:noFill/>
          <a:ln>
            <a:noFill/>
          </a:ln>
        </p:spPr>
      </p:pic>
      <p:sp>
        <p:nvSpPr>
          <p:cNvPr id="377" name="Google Shape;377;p33"/>
          <p:cNvSpPr/>
          <p:nvPr/>
        </p:nvSpPr>
        <p:spPr>
          <a:xfrm>
            <a:off x="1064200" y="2908619"/>
            <a:ext cx="915668"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8" name="Google Shape;378;p33"/>
          <p:cNvSpPr/>
          <p:nvPr/>
        </p:nvSpPr>
        <p:spPr>
          <a:xfrm>
            <a:off x="2843871" y="3725443"/>
            <a:ext cx="915668"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79" name="Google Shape;379;p33"/>
          <p:cNvPicPr preferRelativeResize="0"/>
          <p:nvPr/>
        </p:nvPicPr>
        <p:blipFill rotWithShape="1">
          <a:blip r:embed="rId5">
            <a:alphaModFix/>
          </a:blip>
          <a:srcRect/>
          <a:stretch/>
        </p:blipFill>
        <p:spPr>
          <a:xfrm>
            <a:off x="2996261" y="3909379"/>
            <a:ext cx="763278" cy="763278"/>
          </a:xfrm>
          <a:prstGeom prst="rect">
            <a:avLst/>
          </a:prstGeom>
          <a:noFill/>
          <a:ln>
            <a:noFill/>
          </a:ln>
        </p:spPr>
      </p:pic>
      <p:sp>
        <p:nvSpPr>
          <p:cNvPr id="380" name="Google Shape;380;p33"/>
          <p:cNvSpPr/>
          <p:nvPr/>
        </p:nvSpPr>
        <p:spPr>
          <a:xfrm>
            <a:off x="4646737" y="2925643"/>
            <a:ext cx="915668"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81" name="Google Shape;381;p33"/>
          <p:cNvPicPr preferRelativeResize="0"/>
          <p:nvPr/>
        </p:nvPicPr>
        <p:blipFill rotWithShape="1">
          <a:blip r:embed="rId6">
            <a:alphaModFix/>
          </a:blip>
          <a:srcRect/>
          <a:stretch/>
        </p:blipFill>
        <p:spPr>
          <a:xfrm>
            <a:off x="4869116" y="3125941"/>
            <a:ext cx="664938" cy="664938"/>
          </a:xfrm>
          <a:prstGeom prst="rect">
            <a:avLst/>
          </a:prstGeom>
          <a:noFill/>
          <a:ln>
            <a:noFill/>
          </a:ln>
        </p:spPr>
      </p:pic>
      <p:sp>
        <p:nvSpPr>
          <p:cNvPr id="382" name="Google Shape;382;p33"/>
          <p:cNvSpPr txBox="1"/>
          <p:nvPr/>
        </p:nvSpPr>
        <p:spPr>
          <a:xfrm>
            <a:off x="2760708" y="4992002"/>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2</a:t>
            </a:r>
            <a:endParaRPr sz="1400" b="0" i="0" u="none" strike="noStrike" cap="none">
              <a:solidFill>
                <a:srgbClr val="000000"/>
              </a:solidFill>
              <a:latin typeface="Arial"/>
              <a:ea typeface="Arial"/>
              <a:cs typeface="Arial"/>
              <a:sym typeface="Arial"/>
            </a:endParaRPr>
          </a:p>
        </p:txBody>
      </p:sp>
      <p:sp>
        <p:nvSpPr>
          <p:cNvPr id="383" name="Google Shape;383;p33"/>
          <p:cNvSpPr txBox="1"/>
          <p:nvPr/>
        </p:nvSpPr>
        <p:spPr>
          <a:xfrm>
            <a:off x="4337203" y="1588935"/>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3</a:t>
            </a:r>
            <a:endParaRPr sz="1400" b="0" i="0" u="none" strike="noStrike" cap="none">
              <a:solidFill>
                <a:srgbClr val="000000"/>
              </a:solidFill>
              <a:latin typeface="Arial"/>
              <a:ea typeface="Arial"/>
              <a:cs typeface="Arial"/>
              <a:sym typeface="Arial"/>
            </a:endParaRPr>
          </a:p>
        </p:txBody>
      </p:sp>
      <p:sp>
        <p:nvSpPr>
          <p:cNvPr id="384" name="Google Shape;384;p33"/>
          <p:cNvSpPr txBox="1"/>
          <p:nvPr/>
        </p:nvSpPr>
        <p:spPr>
          <a:xfrm>
            <a:off x="6244032" y="5044261"/>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4</a:t>
            </a:r>
            <a:endParaRPr sz="1400" b="0" i="0" u="none" strike="noStrike" cap="none">
              <a:solidFill>
                <a:srgbClr val="000000"/>
              </a:solidFill>
              <a:latin typeface="Arial"/>
              <a:ea typeface="Arial"/>
              <a:cs typeface="Arial"/>
              <a:sym typeface="Arial"/>
            </a:endParaRPr>
          </a:p>
        </p:txBody>
      </p:sp>
      <p:sp>
        <p:nvSpPr>
          <p:cNvPr id="385" name="Google Shape;385;p33"/>
          <p:cNvSpPr txBox="1"/>
          <p:nvPr/>
        </p:nvSpPr>
        <p:spPr>
          <a:xfrm>
            <a:off x="8180418" y="1619415"/>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5</a:t>
            </a:r>
            <a:endParaRPr sz="1400" b="0" i="0" u="none" strike="noStrike" cap="none">
              <a:solidFill>
                <a:srgbClr val="000000"/>
              </a:solidFill>
              <a:latin typeface="Arial"/>
              <a:ea typeface="Arial"/>
              <a:cs typeface="Arial"/>
              <a:sym typeface="Arial"/>
            </a:endParaRPr>
          </a:p>
        </p:txBody>
      </p:sp>
      <p:sp>
        <p:nvSpPr>
          <p:cNvPr id="386" name="Google Shape;386;p33"/>
          <p:cNvSpPr txBox="1"/>
          <p:nvPr/>
        </p:nvSpPr>
        <p:spPr>
          <a:xfrm>
            <a:off x="10015705" y="5106302"/>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6</a:t>
            </a:r>
            <a:endParaRPr sz="1400" b="0" i="0" u="none" strike="noStrike" cap="none">
              <a:solidFill>
                <a:srgbClr val="000000"/>
              </a:solidFill>
              <a:latin typeface="Arial"/>
              <a:ea typeface="Arial"/>
              <a:cs typeface="Arial"/>
              <a:sym typeface="Arial"/>
            </a:endParaRPr>
          </a:p>
        </p:txBody>
      </p:sp>
      <p:sp>
        <p:nvSpPr>
          <p:cNvPr id="387" name="Google Shape;387;p33"/>
          <p:cNvSpPr txBox="1">
            <a:spLocks noGrp="1"/>
          </p:cNvSpPr>
          <p:nvPr>
            <p:ph type="title"/>
          </p:nvPr>
        </p:nvSpPr>
        <p:spPr>
          <a:xfrm>
            <a:off x="6108989" y="6125399"/>
            <a:ext cx="5941049" cy="62039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Arial"/>
              <a:buNone/>
            </a:pPr>
            <a:r>
              <a:rPr lang="en-US" sz="2800" b="1"/>
              <a:t>Agenda of Workshop- Day 1</a:t>
            </a:r>
            <a:endParaRPr/>
          </a:p>
        </p:txBody>
      </p:sp>
      <p:pic>
        <p:nvPicPr>
          <p:cNvPr id="388" name="Google Shape;388;p33"/>
          <p:cNvPicPr preferRelativeResize="0"/>
          <p:nvPr/>
        </p:nvPicPr>
        <p:blipFill rotWithShape="1">
          <a:blip r:embed="rId7">
            <a:alphaModFix/>
          </a:blip>
          <a:srcRect/>
          <a:stretch/>
        </p:blipFill>
        <p:spPr>
          <a:xfrm>
            <a:off x="8353587" y="3023174"/>
            <a:ext cx="805697" cy="805697"/>
          </a:xfrm>
          <a:prstGeom prst="rect">
            <a:avLst/>
          </a:prstGeom>
          <a:noFill/>
          <a:ln>
            <a:noFill/>
          </a:ln>
        </p:spPr>
      </p:pic>
      <p:pic>
        <p:nvPicPr>
          <p:cNvPr id="389" name="Google Shape;389;p33"/>
          <p:cNvPicPr preferRelativeResize="0"/>
          <p:nvPr/>
        </p:nvPicPr>
        <p:blipFill rotWithShape="1">
          <a:blip r:embed="rId8">
            <a:alphaModFix/>
          </a:blip>
          <a:srcRect/>
          <a:stretch/>
        </p:blipFill>
        <p:spPr>
          <a:xfrm>
            <a:off x="10045024" y="3811409"/>
            <a:ext cx="908715" cy="908715"/>
          </a:xfrm>
          <a:prstGeom prst="rect">
            <a:avLst/>
          </a:prstGeom>
          <a:noFill/>
          <a:ln>
            <a:noFill/>
          </a:ln>
        </p:spPr>
      </p:pic>
      <p:pic>
        <p:nvPicPr>
          <p:cNvPr id="390" name="Google Shape;390;p33"/>
          <p:cNvPicPr preferRelativeResize="0"/>
          <p:nvPr/>
        </p:nvPicPr>
        <p:blipFill rotWithShape="1">
          <a:blip r:embed="rId9">
            <a:alphaModFix/>
          </a:blip>
          <a:srcRect/>
          <a:stretch/>
        </p:blipFill>
        <p:spPr>
          <a:xfrm>
            <a:off x="1239326" y="3125941"/>
            <a:ext cx="702930" cy="702930"/>
          </a:xfrm>
          <a:prstGeom prst="rect">
            <a:avLst/>
          </a:prstGeom>
          <a:noFill/>
          <a:ln>
            <a:noFill/>
          </a:ln>
        </p:spPr>
      </p:pic>
      <p:sp>
        <p:nvSpPr>
          <p:cNvPr id="391" name="Google Shape;391;p33"/>
          <p:cNvSpPr txBox="1"/>
          <p:nvPr/>
        </p:nvSpPr>
        <p:spPr>
          <a:xfrm>
            <a:off x="668093" y="204317"/>
            <a:ext cx="10515600" cy="57754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Arial"/>
              <a:buNone/>
            </a:pPr>
            <a:r>
              <a:rPr lang="en-US" sz="3600" b="0" i="0" u="none" strike="noStrike" cap="none">
                <a:solidFill>
                  <a:schemeClr val="dk1"/>
                </a:solidFill>
                <a:latin typeface="Arial"/>
                <a:ea typeface="Arial"/>
                <a:cs typeface="Arial"/>
                <a:sym typeface="Arial"/>
              </a:rPr>
              <a:t>Components of Personality Development</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7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8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7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8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8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7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3"/>
          <p:cNvSpPr txBox="1">
            <a:spLocks noGrp="1"/>
          </p:cNvSpPr>
          <p:nvPr>
            <p:ph type="body" idx="1"/>
          </p:nvPr>
        </p:nvSpPr>
        <p:spPr>
          <a:xfrm>
            <a:off x="5402425" y="2009554"/>
            <a:ext cx="6512768" cy="3423280"/>
          </a:xfrm>
          <a:prstGeom prst="rect">
            <a:avLst/>
          </a:prstGeom>
          <a:noFill/>
          <a:ln>
            <a:noFill/>
          </a:ln>
        </p:spPr>
        <p:txBody>
          <a:bodyPr spcFirstLastPara="1" wrap="square" lIns="91425" tIns="45700" rIns="91425" bIns="45700" anchor="t" anchorCtr="0">
            <a:noAutofit/>
          </a:bodyPr>
          <a:lstStyle/>
          <a:p>
            <a:pPr marL="180975" lvl="0" indent="0" algn="l" rtl="0">
              <a:lnSpc>
                <a:spcPct val="150000"/>
              </a:lnSpc>
              <a:spcBef>
                <a:spcPts val="0"/>
              </a:spcBef>
              <a:spcAft>
                <a:spcPts val="0"/>
              </a:spcAft>
              <a:buClr>
                <a:schemeClr val="dk1"/>
              </a:buClr>
              <a:buSzPts val="2400"/>
              <a:buNone/>
            </a:pPr>
            <a:r>
              <a:rPr lang="en-US" sz="2400"/>
              <a:t>The ability to </a:t>
            </a:r>
            <a:r>
              <a:rPr lang="en-US" sz="2400" b="1">
                <a:solidFill>
                  <a:srgbClr val="01559D"/>
                </a:solidFill>
              </a:rPr>
              <a:t>understand, communicate and interact with other people</a:t>
            </a:r>
            <a:r>
              <a:rPr lang="en-US" sz="2400">
                <a:solidFill>
                  <a:srgbClr val="01559D"/>
                </a:solidFill>
              </a:rPr>
              <a:t> </a:t>
            </a:r>
            <a:r>
              <a:rPr lang="en-US" sz="2400"/>
              <a:t>in a way that leads to productive working relationships and </a:t>
            </a:r>
            <a:r>
              <a:rPr lang="en-US" sz="2400" b="1">
                <a:solidFill>
                  <a:srgbClr val="01559D"/>
                </a:solidFill>
              </a:rPr>
              <a:t>enables the achievement of desired outcomes</a:t>
            </a:r>
            <a:r>
              <a:rPr lang="en-US" sz="2400">
                <a:solidFill>
                  <a:srgbClr val="01559D"/>
                </a:solidFill>
              </a:rPr>
              <a:t>  </a:t>
            </a:r>
            <a:r>
              <a:rPr lang="en-US" sz="2400"/>
              <a:t>for you, your team and the organization.</a:t>
            </a:r>
            <a:endParaRPr/>
          </a:p>
          <a:p>
            <a:pPr marL="0" lvl="0" indent="0" algn="l" rtl="0">
              <a:lnSpc>
                <a:spcPct val="90000"/>
              </a:lnSpc>
              <a:spcBef>
                <a:spcPts val="2800"/>
              </a:spcBef>
              <a:spcAft>
                <a:spcPts val="0"/>
              </a:spcAft>
              <a:buClr>
                <a:schemeClr val="dk1"/>
              </a:buClr>
              <a:buSzPts val="1800"/>
              <a:buNone/>
            </a:pPr>
            <a:endParaRPr sz="1800"/>
          </a:p>
        </p:txBody>
      </p:sp>
      <p:pic>
        <p:nvPicPr>
          <p:cNvPr id="321" name="Google Shape;321;p33"/>
          <p:cNvPicPr preferRelativeResize="0"/>
          <p:nvPr/>
        </p:nvPicPr>
        <p:blipFill rotWithShape="1">
          <a:blip r:embed="rId3">
            <a:alphaModFix/>
          </a:blip>
          <a:srcRect l="5330" r="5422"/>
          <a:stretch/>
        </p:blipFill>
        <p:spPr>
          <a:xfrm>
            <a:off x="500873" y="1471168"/>
            <a:ext cx="4901552" cy="4500052"/>
          </a:xfrm>
          <a:prstGeom prst="rect">
            <a:avLst/>
          </a:prstGeom>
          <a:noFill/>
          <a:ln>
            <a:noFill/>
          </a:ln>
        </p:spPr>
      </p:pic>
      <p:sp>
        <p:nvSpPr>
          <p:cNvPr id="322" name="Google Shape;322;p33"/>
          <p:cNvSpPr txBox="1"/>
          <p:nvPr/>
        </p:nvSpPr>
        <p:spPr>
          <a:xfrm>
            <a:off x="1492898" y="141368"/>
            <a:ext cx="9543697" cy="64633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1559E"/>
                </a:solidFill>
                <a:latin typeface="Arial"/>
                <a:ea typeface="Arial"/>
                <a:cs typeface="Arial"/>
                <a:sym typeface="Arial"/>
              </a:rPr>
              <a:t>What </a:t>
            </a:r>
            <a:r>
              <a:rPr lang="en-US" sz="4000" b="1" i="0" u="none" strike="noStrike" cap="none">
                <a:solidFill>
                  <a:schemeClr val="dk1"/>
                </a:solidFill>
                <a:latin typeface="Arial"/>
                <a:ea typeface="Arial"/>
                <a:cs typeface="Arial"/>
                <a:sym typeface="Arial"/>
              </a:rPr>
              <a:t>is Interpersonal Effectiveness ?</a:t>
            </a:r>
            <a:endParaRPr sz="4000" b="1"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4"/>
          <p:cNvSpPr txBox="1"/>
          <p:nvPr/>
        </p:nvSpPr>
        <p:spPr>
          <a:xfrm>
            <a:off x="5569073" y="4078384"/>
            <a:ext cx="5560828" cy="843685"/>
          </a:xfrm>
          <a:prstGeom prst="rect">
            <a:avLst/>
          </a:prstGeom>
          <a:noFill/>
          <a:ln>
            <a:noFill/>
          </a:ln>
        </p:spPr>
        <p:txBody>
          <a:bodyPr spcFirstLastPara="1" wrap="square" lIns="0" tIns="45700" rIns="91425" bIns="45700" anchor="ctr" anchorCtr="0">
            <a:noAutofit/>
          </a:bodyPr>
          <a:lstStyle/>
          <a:p>
            <a:pPr marL="0" marR="0" lvl="0" indent="0" algn="ctr" rtl="0">
              <a:lnSpc>
                <a:spcPct val="90000"/>
              </a:lnSpc>
              <a:spcBef>
                <a:spcPts val="0"/>
              </a:spcBef>
              <a:spcAft>
                <a:spcPts val="0"/>
              </a:spcAft>
              <a:buClr>
                <a:srgbClr val="FF0000"/>
              </a:buClr>
              <a:buSzPts val="4400"/>
              <a:buFont typeface="Teko"/>
              <a:buNone/>
            </a:pPr>
            <a:r>
              <a:rPr lang="en-US" sz="4400" b="1" i="0" u="none" strike="noStrike" cap="none">
                <a:solidFill>
                  <a:srgbClr val="FF0000"/>
                </a:solidFill>
                <a:latin typeface="Teko"/>
                <a:ea typeface="Teko"/>
                <a:cs typeface="Teko"/>
                <a:sym typeface="Teko"/>
              </a:rPr>
              <a:t>Thanks </a:t>
            </a:r>
            <a:r>
              <a:rPr lang="en-US" sz="4400" b="1" i="0" u="none" strike="noStrike" cap="none">
                <a:solidFill>
                  <a:srgbClr val="1AC9FF"/>
                </a:solidFill>
                <a:latin typeface="Teko"/>
                <a:ea typeface="Teko"/>
                <a:cs typeface="Teko"/>
                <a:sym typeface="Teko"/>
              </a:rPr>
              <a:t>for</a:t>
            </a:r>
            <a:r>
              <a:rPr lang="en-US" sz="4400" b="1" i="0" u="none" strike="noStrike" cap="none">
                <a:solidFill>
                  <a:srgbClr val="7A01FF"/>
                </a:solidFill>
                <a:latin typeface="Teko"/>
                <a:ea typeface="Teko"/>
                <a:cs typeface="Teko"/>
                <a:sym typeface="Teko"/>
              </a:rPr>
              <a:t> Participation</a:t>
            </a:r>
            <a:endParaRPr sz="4400" b="1" i="0" u="none" strike="noStrike" cap="none">
              <a:solidFill>
                <a:srgbClr val="FF59F9"/>
              </a:solidFill>
              <a:latin typeface="Teko"/>
              <a:ea typeface="Teko"/>
              <a:cs typeface="Teko"/>
              <a:sym typeface="Teko"/>
            </a:endParaRPr>
          </a:p>
        </p:txBody>
      </p:sp>
      <p:pic>
        <p:nvPicPr>
          <p:cNvPr id="328" name="Google Shape;328;p34"/>
          <p:cNvPicPr preferRelativeResize="0"/>
          <p:nvPr/>
        </p:nvPicPr>
        <p:blipFill rotWithShape="1">
          <a:blip r:embed="rId3">
            <a:alphaModFix/>
          </a:blip>
          <a:srcRect l="15871" r="16445"/>
          <a:stretch/>
        </p:blipFill>
        <p:spPr>
          <a:xfrm>
            <a:off x="0" y="0"/>
            <a:ext cx="5023032" cy="6604152"/>
          </a:xfrm>
          <a:prstGeom prst="rect">
            <a:avLst/>
          </a:prstGeom>
          <a:noFill/>
          <a:ln>
            <a:noFill/>
          </a:ln>
        </p:spPr>
      </p:pic>
      <p:pic>
        <p:nvPicPr>
          <p:cNvPr id="329" name="Google Shape;329;p34"/>
          <p:cNvPicPr preferRelativeResize="0"/>
          <p:nvPr/>
        </p:nvPicPr>
        <p:blipFill rotWithShape="1">
          <a:blip r:embed="rId4">
            <a:alphaModFix/>
          </a:blip>
          <a:srcRect t="12363" b="12362"/>
          <a:stretch/>
        </p:blipFill>
        <p:spPr>
          <a:xfrm>
            <a:off x="5392366" y="783163"/>
            <a:ext cx="5914242" cy="2967905"/>
          </a:xfrm>
          <a:prstGeom prst="rect">
            <a:avLst/>
          </a:prstGeom>
          <a:noFill/>
          <a:ln>
            <a:noFill/>
          </a:ln>
        </p:spPr>
      </p:pic>
      <p:pic>
        <p:nvPicPr>
          <p:cNvPr id="330" name="Google Shape;330;p34"/>
          <p:cNvPicPr preferRelativeResize="0"/>
          <p:nvPr/>
        </p:nvPicPr>
        <p:blipFill rotWithShape="1">
          <a:blip r:embed="rId5">
            <a:alphaModFix/>
          </a:blip>
          <a:srcRect/>
          <a:stretch/>
        </p:blipFill>
        <p:spPr>
          <a:xfrm>
            <a:off x="5371948" y="5284015"/>
            <a:ext cx="507687" cy="507687"/>
          </a:xfrm>
          <a:prstGeom prst="rect">
            <a:avLst/>
          </a:prstGeom>
          <a:noFill/>
          <a:ln>
            <a:noFill/>
          </a:ln>
        </p:spPr>
      </p:pic>
      <p:pic>
        <p:nvPicPr>
          <p:cNvPr id="331" name="Google Shape;331;p34"/>
          <p:cNvPicPr preferRelativeResize="0"/>
          <p:nvPr/>
        </p:nvPicPr>
        <p:blipFill rotWithShape="1">
          <a:blip r:embed="rId6">
            <a:alphaModFix/>
          </a:blip>
          <a:srcRect/>
          <a:stretch/>
        </p:blipFill>
        <p:spPr>
          <a:xfrm>
            <a:off x="8011081" y="5239358"/>
            <a:ext cx="552344" cy="552344"/>
          </a:xfrm>
          <a:prstGeom prst="rect">
            <a:avLst/>
          </a:prstGeom>
          <a:noFill/>
          <a:ln>
            <a:noFill/>
          </a:ln>
        </p:spPr>
      </p:pic>
      <p:pic>
        <p:nvPicPr>
          <p:cNvPr id="332" name="Google Shape;332;p34"/>
          <p:cNvPicPr preferRelativeResize="0"/>
          <p:nvPr/>
        </p:nvPicPr>
        <p:blipFill rotWithShape="1">
          <a:blip r:embed="rId7">
            <a:alphaModFix/>
          </a:blip>
          <a:srcRect/>
          <a:stretch/>
        </p:blipFill>
        <p:spPr>
          <a:xfrm>
            <a:off x="10748659" y="5190677"/>
            <a:ext cx="649705" cy="649705"/>
          </a:xfrm>
          <a:prstGeom prst="rect">
            <a:avLst/>
          </a:prstGeom>
          <a:noFill/>
          <a:ln>
            <a:noFill/>
          </a:ln>
        </p:spPr>
      </p:pic>
      <p:sp>
        <p:nvSpPr>
          <p:cNvPr id="333" name="Google Shape;333;p34"/>
          <p:cNvSpPr txBox="1"/>
          <p:nvPr/>
        </p:nvSpPr>
        <p:spPr>
          <a:xfrm>
            <a:off x="7135034" y="5791703"/>
            <a:ext cx="2446288" cy="317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Hello@freelancetrainings.com</a:t>
            </a:r>
            <a:endParaRPr sz="1400" b="0" i="0" u="none" strike="noStrike" cap="none">
              <a:solidFill>
                <a:srgbClr val="000000"/>
              </a:solidFill>
              <a:latin typeface="Arial"/>
              <a:ea typeface="Arial"/>
              <a:cs typeface="Arial"/>
              <a:sym typeface="Arial"/>
            </a:endParaRPr>
          </a:p>
        </p:txBody>
      </p:sp>
      <p:sp>
        <p:nvSpPr>
          <p:cNvPr id="334" name="Google Shape;334;p34"/>
          <p:cNvSpPr txBox="1"/>
          <p:nvPr/>
        </p:nvSpPr>
        <p:spPr>
          <a:xfrm>
            <a:off x="5015849" y="5802435"/>
            <a:ext cx="114165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98752-08472</a:t>
            </a:r>
            <a:endParaRPr sz="1400" b="0" i="0" u="none" strike="noStrike" cap="none">
              <a:solidFill>
                <a:schemeClr val="dk1"/>
              </a:solidFill>
              <a:latin typeface="Arial"/>
              <a:ea typeface="Arial"/>
              <a:cs typeface="Arial"/>
              <a:sym typeface="Arial"/>
            </a:endParaRPr>
          </a:p>
        </p:txBody>
      </p:sp>
      <p:sp>
        <p:nvSpPr>
          <p:cNvPr id="335" name="Google Shape;335;p34"/>
          <p:cNvSpPr txBox="1"/>
          <p:nvPr/>
        </p:nvSpPr>
        <p:spPr>
          <a:xfrm>
            <a:off x="10044286" y="5791704"/>
            <a:ext cx="213045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www.freelancetrainings.com</a:t>
            </a:r>
            <a:endParaRPr sz="1400" b="0" i="0" u="none" strike="noStrike" cap="none">
              <a:solidFill>
                <a:srgbClr val="000000"/>
              </a:solidFill>
              <a:latin typeface="Arial"/>
              <a:ea typeface="Arial"/>
              <a:cs typeface="Arial"/>
              <a:sym typeface="Arial"/>
            </a:endParaRPr>
          </a:p>
        </p:txBody>
      </p:sp>
      <p:pic>
        <p:nvPicPr>
          <p:cNvPr id="336" name="Google Shape;336;p34"/>
          <p:cNvPicPr preferRelativeResize="0"/>
          <p:nvPr/>
        </p:nvPicPr>
        <p:blipFill rotWithShape="1">
          <a:blip r:embed="rId8">
            <a:alphaModFix/>
          </a:blip>
          <a:srcRect/>
          <a:stretch/>
        </p:blipFill>
        <p:spPr>
          <a:xfrm>
            <a:off x="5850769" y="6255611"/>
            <a:ext cx="315227" cy="315227"/>
          </a:xfrm>
          <a:prstGeom prst="rect">
            <a:avLst/>
          </a:prstGeom>
          <a:noFill/>
          <a:ln>
            <a:noFill/>
          </a:ln>
        </p:spPr>
      </p:pic>
      <p:sp>
        <p:nvSpPr>
          <p:cNvPr id="337" name="Google Shape;337;p34"/>
          <p:cNvSpPr txBox="1"/>
          <p:nvPr/>
        </p:nvSpPr>
        <p:spPr>
          <a:xfrm>
            <a:off x="6094876" y="6296521"/>
            <a:ext cx="532665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406, Titanium City Centre Mall, Anand Nagar, Satellite, Ahmedabad-380015</a:t>
            </a:r>
            <a:endParaRPr sz="1400" b="0" i="0" u="none" strike="noStrike" cap="none">
              <a:solidFill>
                <a:srgbClr val="000000"/>
              </a:solidFill>
              <a:latin typeface="Arial"/>
              <a:ea typeface="Arial"/>
              <a:cs typeface="Arial"/>
              <a:sym typeface="Arial"/>
            </a:endParaRPr>
          </a:p>
        </p:txBody>
      </p:sp>
      <p:pic>
        <p:nvPicPr>
          <p:cNvPr id="338" name="Google Shape;338;p34"/>
          <p:cNvPicPr preferRelativeResize="0"/>
          <p:nvPr/>
        </p:nvPicPr>
        <p:blipFill rotWithShape="1">
          <a:blip r:embed="rId9">
            <a:alphaModFix/>
          </a:blip>
          <a:srcRect/>
          <a:stretch/>
        </p:blipFill>
        <p:spPr>
          <a:xfrm>
            <a:off x="5023032" y="76680"/>
            <a:ext cx="1094031" cy="12675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7"/>
                                        </p:tgtEl>
                                        <p:attrNameLst>
                                          <p:attrName>style.visibility</p:attrName>
                                        </p:attrNameLst>
                                      </p:cBhvr>
                                      <p:to>
                                        <p:strVal val="visible"/>
                                      </p:to>
                                    </p:set>
                                    <p:animEffect transition="in" filter="fade">
                                      <p:cBhvr>
                                        <p:cTn id="7" dur="80"/>
                                        <p:tgtEl>
                                          <p:spTgt spid="327"/>
                                        </p:tgtEl>
                                      </p:cBhvr>
                                    </p:animEffect>
                                  </p:childTnLst>
                                </p:cTn>
                              </p:par>
                              <p:par>
                                <p:cTn id="8" presetID="10" presetClass="entr" presetSubtype="0" fill="hold" nodeType="withEffect">
                                  <p:stCondLst>
                                    <p:cond delay="0"/>
                                  </p:stCondLst>
                                  <p:childTnLst>
                                    <p:set>
                                      <p:cBhvr>
                                        <p:cTn id="9" dur="1" fill="hold">
                                          <p:stCondLst>
                                            <p:cond delay="0"/>
                                          </p:stCondLst>
                                        </p:cTn>
                                        <p:tgtEl>
                                          <p:spTgt spid="329"/>
                                        </p:tgtEl>
                                        <p:attrNameLst>
                                          <p:attrName>style.visibility</p:attrName>
                                        </p:attrNameLst>
                                      </p:cBhvr>
                                      <p:to>
                                        <p:strVal val="visible"/>
                                      </p:to>
                                    </p:set>
                                    <p:animEffect transition="in" filter="fade">
                                      <p:cBhvr>
                                        <p:cTn id="10" dur="1000"/>
                                        <p:tgtEl>
                                          <p:spTgt spid="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grpSp>
        <p:nvGrpSpPr>
          <p:cNvPr id="112" name="Google Shape;112;p16"/>
          <p:cNvGrpSpPr/>
          <p:nvPr/>
        </p:nvGrpSpPr>
        <p:grpSpPr>
          <a:xfrm>
            <a:off x="159248" y="1462891"/>
            <a:ext cx="11363325" cy="3781425"/>
            <a:chOff x="140017" y="1883727"/>
            <a:chExt cx="11363325" cy="3781425"/>
          </a:xfrm>
        </p:grpSpPr>
        <p:pic>
          <p:nvPicPr>
            <p:cNvPr id="113" name="Google Shape;113;p16"/>
            <p:cNvPicPr preferRelativeResize="0"/>
            <p:nvPr/>
          </p:nvPicPr>
          <p:blipFill rotWithShape="1">
            <a:blip r:embed="rId3">
              <a:alphaModFix/>
            </a:blip>
            <a:srcRect/>
            <a:stretch/>
          </p:blipFill>
          <p:spPr>
            <a:xfrm>
              <a:off x="140017" y="1883727"/>
              <a:ext cx="11363325" cy="3781425"/>
            </a:xfrm>
            <a:prstGeom prst="rect">
              <a:avLst/>
            </a:prstGeom>
            <a:noFill/>
            <a:ln>
              <a:noFill/>
            </a:ln>
          </p:spPr>
        </p:pic>
        <p:sp>
          <p:nvSpPr>
            <p:cNvPr id="114" name="Google Shape;114;p16"/>
            <p:cNvSpPr/>
            <p:nvPr/>
          </p:nvSpPr>
          <p:spPr>
            <a:xfrm>
              <a:off x="8258812" y="3352800"/>
              <a:ext cx="915668"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5" name="Google Shape;115;p16"/>
            <p:cNvSpPr/>
            <p:nvPr/>
          </p:nvSpPr>
          <p:spPr>
            <a:xfrm>
              <a:off x="6467795" y="4140200"/>
              <a:ext cx="915668"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6" name="Google Shape;116;p16"/>
            <p:cNvSpPr/>
            <p:nvPr/>
          </p:nvSpPr>
          <p:spPr>
            <a:xfrm>
              <a:off x="10090947" y="4140200"/>
              <a:ext cx="915668"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17" name="Google Shape;117;p16"/>
          <p:cNvSpPr txBox="1"/>
          <p:nvPr/>
        </p:nvSpPr>
        <p:spPr>
          <a:xfrm>
            <a:off x="668093" y="1619415"/>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1</a:t>
            </a:r>
            <a:endParaRPr sz="1400" b="0" i="0" u="none" strike="noStrike" cap="none">
              <a:solidFill>
                <a:srgbClr val="000000"/>
              </a:solidFill>
              <a:latin typeface="Arial"/>
              <a:ea typeface="Arial"/>
              <a:cs typeface="Arial"/>
              <a:sym typeface="Arial"/>
            </a:endParaRPr>
          </a:p>
        </p:txBody>
      </p:sp>
      <p:sp>
        <p:nvSpPr>
          <p:cNvPr id="118" name="Google Shape;118;p16"/>
          <p:cNvSpPr txBox="1"/>
          <p:nvPr/>
        </p:nvSpPr>
        <p:spPr>
          <a:xfrm>
            <a:off x="429551" y="1985194"/>
            <a:ext cx="200247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Managing Stakeholders</a:t>
            </a:r>
            <a:endParaRPr sz="1400" b="0" i="0" u="none" strike="noStrike" cap="none">
              <a:solidFill>
                <a:srgbClr val="000000"/>
              </a:solidFill>
              <a:latin typeface="Arial"/>
              <a:ea typeface="Arial"/>
              <a:cs typeface="Arial"/>
              <a:sym typeface="Arial"/>
            </a:endParaRPr>
          </a:p>
        </p:txBody>
      </p:sp>
      <p:sp>
        <p:nvSpPr>
          <p:cNvPr id="119" name="Google Shape;119;p16"/>
          <p:cNvSpPr txBox="1"/>
          <p:nvPr/>
        </p:nvSpPr>
        <p:spPr>
          <a:xfrm>
            <a:off x="4344234" y="1992847"/>
            <a:ext cx="2035384"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First Impression is the last Impression</a:t>
            </a:r>
            <a:endParaRPr sz="1400" b="0" i="0" u="none" strike="noStrike" cap="none">
              <a:solidFill>
                <a:srgbClr val="000000"/>
              </a:solidFill>
              <a:latin typeface="Arial"/>
              <a:ea typeface="Arial"/>
              <a:cs typeface="Arial"/>
              <a:sym typeface="Arial"/>
            </a:endParaRPr>
          </a:p>
        </p:txBody>
      </p:sp>
      <p:sp>
        <p:nvSpPr>
          <p:cNvPr id="120" name="Google Shape;120;p16"/>
          <p:cNvSpPr txBox="1"/>
          <p:nvPr/>
        </p:nvSpPr>
        <p:spPr>
          <a:xfrm>
            <a:off x="2551141" y="5435247"/>
            <a:ext cx="188602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Manging Time &amp; Prioritisation</a:t>
            </a:r>
            <a:endParaRPr sz="1400" b="0" i="0" u="none" strike="noStrike" cap="none">
              <a:solidFill>
                <a:srgbClr val="000000"/>
              </a:solidFill>
              <a:latin typeface="Arial"/>
              <a:ea typeface="Arial"/>
              <a:cs typeface="Arial"/>
              <a:sym typeface="Arial"/>
            </a:endParaRPr>
          </a:p>
        </p:txBody>
      </p:sp>
      <p:sp>
        <p:nvSpPr>
          <p:cNvPr id="121" name="Google Shape;121;p16"/>
          <p:cNvSpPr txBox="1"/>
          <p:nvPr/>
        </p:nvSpPr>
        <p:spPr>
          <a:xfrm>
            <a:off x="6217905" y="5403162"/>
            <a:ext cx="210941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First Impression is the last Impression Part-2</a:t>
            </a:r>
            <a:endParaRPr sz="1600" b="0" i="0" u="none" strike="noStrike" cap="none">
              <a:solidFill>
                <a:schemeClr val="dk1"/>
              </a:solidFill>
              <a:latin typeface="Arial"/>
              <a:ea typeface="Arial"/>
              <a:cs typeface="Arial"/>
              <a:sym typeface="Arial"/>
            </a:endParaRPr>
          </a:p>
        </p:txBody>
      </p:sp>
      <p:sp>
        <p:nvSpPr>
          <p:cNvPr id="122" name="Google Shape;122;p16"/>
          <p:cNvSpPr txBox="1"/>
          <p:nvPr/>
        </p:nvSpPr>
        <p:spPr>
          <a:xfrm>
            <a:off x="8125188" y="2008683"/>
            <a:ext cx="1536927"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Email etiquette</a:t>
            </a:r>
            <a:endParaRPr sz="1400" b="0" i="0" u="none" strike="noStrike" cap="none">
              <a:solidFill>
                <a:srgbClr val="000000"/>
              </a:solidFill>
              <a:latin typeface="Arial"/>
              <a:ea typeface="Arial"/>
              <a:cs typeface="Arial"/>
              <a:sym typeface="Arial"/>
            </a:endParaRPr>
          </a:p>
        </p:txBody>
      </p:sp>
      <p:sp>
        <p:nvSpPr>
          <p:cNvPr id="123" name="Google Shape;123;p16"/>
          <p:cNvSpPr txBox="1"/>
          <p:nvPr/>
        </p:nvSpPr>
        <p:spPr>
          <a:xfrm>
            <a:off x="9986025" y="5222835"/>
            <a:ext cx="188602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Recap/Revision</a:t>
            </a:r>
            <a:endParaRPr sz="1400" b="0" i="0" u="none" strike="noStrike" cap="none">
              <a:solidFill>
                <a:srgbClr val="000000"/>
              </a:solidFill>
              <a:latin typeface="Arial"/>
              <a:ea typeface="Arial"/>
              <a:cs typeface="Arial"/>
              <a:sym typeface="Arial"/>
            </a:endParaRPr>
          </a:p>
        </p:txBody>
      </p:sp>
      <p:sp>
        <p:nvSpPr>
          <p:cNvPr id="124" name="Google Shape;124;p16"/>
          <p:cNvSpPr/>
          <p:nvPr/>
        </p:nvSpPr>
        <p:spPr>
          <a:xfrm>
            <a:off x="1064200" y="2908619"/>
            <a:ext cx="915668"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25" name="Google Shape;125;p16"/>
          <p:cNvPicPr preferRelativeResize="0"/>
          <p:nvPr/>
        </p:nvPicPr>
        <p:blipFill rotWithShape="1">
          <a:blip r:embed="rId4">
            <a:alphaModFix/>
          </a:blip>
          <a:srcRect l="1623" r="1624"/>
          <a:stretch/>
        </p:blipFill>
        <p:spPr>
          <a:xfrm>
            <a:off x="1118733" y="2948486"/>
            <a:ext cx="849789" cy="830474"/>
          </a:xfrm>
          <a:prstGeom prst="rect">
            <a:avLst/>
          </a:prstGeom>
          <a:noFill/>
          <a:ln>
            <a:noFill/>
          </a:ln>
        </p:spPr>
      </p:pic>
      <p:sp>
        <p:nvSpPr>
          <p:cNvPr id="126" name="Google Shape;126;p16"/>
          <p:cNvSpPr/>
          <p:nvPr/>
        </p:nvSpPr>
        <p:spPr>
          <a:xfrm>
            <a:off x="2843870" y="3725443"/>
            <a:ext cx="935671"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7" name="Google Shape;127;p16"/>
          <p:cNvSpPr/>
          <p:nvPr/>
        </p:nvSpPr>
        <p:spPr>
          <a:xfrm>
            <a:off x="4581328" y="2908619"/>
            <a:ext cx="1021890" cy="105810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8" name="Google Shape;128;p16"/>
          <p:cNvSpPr txBox="1"/>
          <p:nvPr/>
        </p:nvSpPr>
        <p:spPr>
          <a:xfrm>
            <a:off x="2760708" y="4992002"/>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2</a:t>
            </a:r>
            <a:endParaRPr sz="1400" b="0" i="0" u="none" strike="noStrike" cap="none">
              <a:solidFill>
                <a:srgbClr val="000000"/>
              </a:solidFill>
              <a:latin typeface="Arial"/>
              <a:ea typeface="Arial"/>
              <a:cs typeface="Arial"/>
              <a:sym typeface="Arial"/>
            </a:endParaRPr>
          </a:p>
        </p:txBody>
      </p:sp>
      <p:sp>
        <p:nvSpPr>
          <p:cNvPr id="129" name="Google Shape;129;p16"/>
          <p:cNvSpPr txBox="1"/>
          <p:nvPr/>
        </p:nvSpPr>
        <p:spPr>
          <a:xfrm>
            <a:off x="4337203" y="1588935"/>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3</a:t>
            </a:r>
            <a:endParaRPr sz="1400" b="0" i="0" u="none" strike="noStrike" cap="none">
              <a:solidFill>
                <a:srgbClr val="000000"/>
              </a:solidFill>
              <a:latin typeface="Arial"/>
              <a:ea typeface="Arial"/>
              <a:cs typeface="Arial"/>
              <a:sym typeface="Arial"/>
            </a:endParaRPr>
          </a:p>
        </p:txBody>
      </p:sp>
      <p:sp>
        <p:nvSpPr>
          <p:cNvPr id="130" name="Google Shape;130;p16"/>
          <p:cNvSpPr txBox="1"/>
          <p:nvPr/>
        </p:nvSpPr>
        <p:spPr>
          <a:xfrm>
            <a:off x="6244032" y="5044261"/>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4</a:t>
            </a:r>
            <a:endParaRPr sz="1400" b="0" i="0" u="none" strike="noStrike" cap="none">
              <a:solidFill>
                <a:srgbClr val="000000"/>
              </a:solidFill>
              <a:latin typeface="Arial"/>
              <a:ea typeface="Arial"/>
              <a:cs typeface="Arial"/>
              <a:sym typeface="Arial"/>
            </a:endParaRPr>
          </a:p>
        </p:txBody>
      </p:sp>
      <p:sp>
        <p:nvSpPr>
          <p:cNvPr id="131" name="Google Shape;131;p16"/>
          <p:cNvSpPr txBox="1"/>
          <p:nvPr/>
        </p:nvSpPr>
        <p:spPr>
          <a:xfrm>
            <a:off x="8180418" y="1619415"/>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5</a:t>
            </a:r>
            <a:endParaRPr sz="1400" b="0" i="0" u="none" strike="noStrike" cap="none">
              <a:solidFill>
                <a:srgbClr val="000000"/>
              </a:solidFill>
              <a:latin typeface="Arial"/>
              <a:ea typeface="Arial"/>
              <a:cs typeface="Arial"/>
              <a:sym typeface="Arial"/>
            </a:endParaRPr>
          </a:p>
        </p:txBody>
      </p:sp>
      <p:pic>
        <p:nvPicPr>
          <p:cNvPr id="132" name="Google Shape;132;p16"/>
          <p:cNvPicPr preferRelativeResize="0"/>
          <p:nvPr/>
        </p:nvPicPr>
        <p:blipFill rotWithShape="1">
          <a:blip r:embed="rId5">
            <a:alphaModFix/>
          </a:blip>
          <a:srcRect/>
          <a:stretch/>
        </p:blipFill>
        <p:spPr>
          <a:xfrm>
            <a:off x="2760708" y="3701100"/>
            <a:ext cx="1144248" cy="1144248"/>
          </a:xfrm>
          <a:prstGeom prst="rect">
            <a:avLst/>
          </a:prstGeom>
          <a:noFill/>
          <a:ln>
            <a:noFill/>
          </a:ln>
        </p:spPr>
      </p:pic>
      <p:pic>
        <p:nvPicPr>
          <p:cNvPr id="133" name="Google Shape;133;p16"/>
          <p:cNvPicPr preferRelativeResize="0"/>
          <p:nvPr/>
        </p:nvPicPr>
        <p:blipFill rotWithShape="1">
          <a:blip r:embed="rId6">
            <a:alphaModFix/>
          </a:blip>
          <a:srcRect/>
          <a:stretch/>
        </p:blipFill>
        <p:spPr>
          <a:xfrm>
            <a:off x="4819990" y="2964496"/>
            <a:ext cx="593926" cy="820316"/>
          </a:xfrm>
          <a:prstGeom prst="rect">
            <a:avLst/>
          </a:prstGeom>
          <a:noFill/>
          <a:ln>
            <a:noFill/>
          </a:ln>
        </p:spPr>
      </p:pic>
      <p:pic>
        <p:nvPicPr>
          <p:cNvPr id="134" name="Google Shape;134;p16"/>
          <p:cNvPicPr preferRelativeResize="0"/>
          <p:nvPr/>
        </p:nvPicPr>
        <p:blipFill rotWithShape="1">
          <a:blip r:embed="rId6">
            <a:alphaModFix/>
          </a:blip>
          <a:srcRect/>
          <a:stretch/>
        </p:blipFill>
        <p:spPr>
          <a:xfrm>
            <a:off x="6608721" y="3863066"/>
            <a:ext cx="593926" cy="820316"/>
          </a:xfrm>
          <a:prstGeom prst="rect">
            <a:avLst/>
          </a:prstGeom>
          <a:noFill/>
          <a:ln>
            <a:noFill/>
          </a:ln>
        </p:spPr>
      </p:pic>
      <p:pic>
        <p:nvPicPr>
          <p:cNvPr id="135" name="Google Shape;135;p16"/>
          <p:cNvPicPr preferRelativeResize="0"/>
          <p:nvPr/>
        </p:nvPicPr>
        <p:blipFill rotWithShape="1">
          <a:blip r:embed="rId7">
            <a:alphaModFix/>
          </a:blip>
          <a:srcRect/>
          <a:stretch/>
        </p:blipFill>
        <p:spPr>
          <a:xfrm>
            <a:off x="8327315" y="2983555"/>
            <a:ext cx="755906" cy="795356"/>
          </a:xfrm>
          <a:prstGeom prst="rect">
            <a:avLst/>
          </a:prstGeom>
          <a:noFill/>
          <a:ln>
            <a:noFill/>
          </a:ln>
        </p:spPr>
      </p:pic>
      <p:pic>
        <p:nvPicPr>
          <p:cNvPr id="136" name="Google Shape;136;p16"/>
          <p:cNvPicPr preferRelativeResize="0"/>
          <p:nvPr/>
        </p:nvPicPr>
        <p:blipFill rotWithShape="1">
          <a:blip r:embed="rId8">
            <a:alphaModFix/>
          </a:blip>
          <a:srcRect t="63" b="63"/>
          <a:stretch/>
        </p:blipFill>
        <p:spPr>
          <a:xfrm>
            <a:off x="10061104" y="3766719"/>
            <a:ext cx="1014483" cy="983689"/>
          </a:xfrm>
          <a:prstGeom prst="rect">
            <a:avLst/>
          </a:prstGeom>
          <a:noFill/>
          <a:ln>
            <a:noFill/>
          </a:ln>
        </p:spPr>
      </p:pic>
      <p:sp>
        <p:nvSpPr>
          <p:cNvPr id="137" name="Google Shape;137;p16"/>
          <p:cNvSpPr txBox="1"/>
          <p:nvPr/>
        </p:nvSpPr>
        <p:spPr>
          <a:xfrm>
            <a:off x="6108989" y="6125399"/>
            <a:ext cx="5941049" cy="62039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Agenda of Workshop- Day 2</a:t>
            </a:r>
            <a:endParaRPr sz="1400" b="0" i="0" u="none" strike="noStrike" cap="none">
              <a:solidFill>
                <a:srgbClr val="000000"/>
              </a:solidFill>
              <a:latin typeface="Arial"/>
              <a:ea typeface="Arial"/>
              <a:cs typeface="Arial"/>
              <a:sym typeface="Arial"/>
            </a:endParaRPr>
          </a:p>
        </p:txBody>
      </p:sp>
      <p:sp>
        <p:nvSpPr>
          <p:cNvPr id="138" name="Google Shape;138;p16"/>
          <p:cNvSpPr txBox="1"/>
          <p:nvPr/>
        </p:nvSpPr>
        <p:spPr>
          <a:xfrm>
            <a:off x="668093" y="178728"/>
            <a:ext cx="10515600" cy="57754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Arial"/>
              <a:buNone/>
            </a:pPr>
            <a:r>
              <a:rPr lang="en-US" sz="3600" b="0" i="0" u="none" strike="noStrike" cap="none">
                <a:solidFill>
                  <a:schemeClr val="dk1"/>
                </a:solidFill>
                <a:latin typeface="Arial"/>
                <a:ea typeface="Arial"/>
                <a:cs typeface="Arial"/>
                <a:sym typeface="Arial"/>
              </a:rPr>
              <a:t>Components of Personality Development</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7"/>
          <p:cNvSpPr txBox="1">
            <a:spLocks noGrp="1"/>
          </p:cNvSpPr>
          <p:nvPr>
            <p:ph type="title"/>
          </p:nvPr>
        </p:nvSpPr>
        <p:spPr>
          <a:xfrm>
            <a:off x="629560" y="249723"/>
            <a:ext cx="10932879" cy="577969"/>
          </a:xfrm>
          <a:prstGeom prst="rect">
            <a:avLst/>
          </a:prstGeom>
          <a:noFill/>
          <a:ln>
            <a:noFill/>
          </a:ln>
        </p:spPr>
        <p:txBody>
          <a:bodyPr spcFirstLastPara="1" wrap="square" lIns="0" tIns="45700" rIns="91425" bIns="45700" anchor="ctr" anchorCtr="0">
            <a:noAutofit/>
          </a:bodyPr>
          <a:lstStyle/>
          <a:p>
            <a:pPr marL="0" lvl="0" indent="0" algn="ctr" rtl="0">
              <a:lnSpc>
                <a:spcPct val="90000"/>
              </a:lnSpc>
              <a:spcBef>
                <a:spcPts val="0"/>
              </a:spcBef>
              <a:spcAft>
                <a:spcPts val="0"/>
              </a:spcAft>
              <a:buClr>
                <a:schemeClr val="dk1"/>
              </a:buClr>
              <a:buSzPts val="4400"/>
              <a:buFont typeface="Arial"/>
              <a:buNone/>
            </a:pPr>
            <a:r>
              <a:rPr lang="en-US"/>
              <a:t>Personality Development</a:t>
            </a:r>
            <a:endParaRPr/>
          </a:p>
        </p:txBody>
      </p:sp>
      <p:sp>
        <p:nvSpPr>
          <p:cNvPr id="145" name="Google Shape;145;p17"/>
          <p:cNvSpPr txBox="1">
            <a:spLocks noGrp="1"/>
          </p:cNvSpPr>
          <p:nvPr>
            <p:ph type="body" idx="1"/>
          </p:nvPr>
        </p:nvSpPr>
        <p:spPr>
          <a:xfrm>
            <a:off x="6408845" y="1036242"/>
            <a:ext cx="5153592" cy="5555299"/>
          </a:xfrm>
          <a:prstGeom prst="rect">
            <a:avLst/>
          </a:prstGeom>
          <a:noFill/>
          <a:ln>
            <a:noFill/>
          </a:ln>
        </p:spPr>
        <p:txBody>
          <a:bodyPr spcFirstLastPara="1" wrap="square" lIns="0" tIns="45700" rIns="91425" bIns="45700" anchor="ctr" anchorCtr="0">
            <a:normAutofit/>
          </a:bodyPr>
          <a:lstStyle/>
          <a:p>
            <a:pPr marL="0" lvl="0" indent="0" algn="just" rtl="0">
              <a:lnSpc>
                <a:spcPct val="120000"/>
              </a:lnSpc>
              <a:spcBef>
                <a:spcPts val="0"/>
              </a:spcBef>
              <a:spcAft>
                <a:spcPts val="0"/>
              </a:spcAft>
              <a:buClr>
                <a:schemeClr val="dk1"/>
              </a:buClr>
              <a:buSzPts val="2000"/>
              <a:buNone/>
            </a:pPr>
            <a:r>
              <a:rPr lang="en-US" sz="2000" b="1"/>
              <a:t>Process</a:t>
            </a:r>
            <a:r>
              <a:rPr lang="en-US" sz="2000"/>
              <a:t> of </a:t>
            </a:r>
            <a:r>
              <a:rPr lang="en-US" sz="2000" b="1"/>
              <a:t>enhancing and refining various aspects</a:t>
            </a:r>
            <a:r>
              <a:rPr lang="en-US" sz="2000"/>
              <a:t> of an individual's personality, behavior, attitudes, and characteristics. </a:t>
            </a:r>
            <a:endParaRPr/>
          </a:p>
          <a:p>
            <a:pPr marL="0" lvl="0" indent="0" algn="just" rtl="0">
              <a:lnSpc>
                <a:spcPct val="120000"/>
              </a:lnSpc>
              <a:spcBef>
                <a:spcPts val="2400"/>
              </a:spcBef>
              <a:spcAft>
                <a:spcPts val="0"/>
              </a:spcAft>
              <a:buClr>
                <a:schemeClr val="dk1"/>
              </a:buClr>
              <a:buSzPts val="2000"/>
              <a:buNone/>
            </a:pPr>
            <a:endParaRPr sz="2000"/>
          </a:p>
          <a:p>
            <a:pPr marL="0" lvl="0" indent="0" algn="just" rtl="0">
              <a:lnSpc>
                <a:spcPct val="120000"/>
              </a:lnSpc>
              <a:spcBef>
                <a:spcPts val="2400"/>
              </a:spcBef>
              <a:spcAft>
                <a:spcPts val="0"/>
              </a:spcAft>
              <a:buClr>
                <a:schemeClr val="dk1"/>
              </a:buClr>
              <a:buSzPts val="2000"/>
              <a:buNone/>
            </a:pPr>
            <a:r>
              <a:rPr lang="en-US" sz="2000"/>
              <a:t>It involves both </a:t>
            </a:r>
            <a:r>
              <a:rPr lang="en-US" sz="2000" b="1"/>
              <a:t>self-awareness</a:t>
            </a:r>
            <a:r>
              <a:rPr lang="en-US" sz="2000"/>
              <a:t> and </a:t>
            </a:r>
            <a:r>
              <a:rPr lang="en-US" sz="2000" b="1"/>
              <a:t>intentional efforts </a:t>
            </a:r>
            <a:r>
              <a:rPr lang="en-US" sz="2000"/>
              <a:t>to improve oneself in order to achieve </a:t>
            </a:r>
            <a:r>
              <a:rPr lang="en-US" sz="2000" b="1"/>
              <a:t>personal growth, succes</a:t>
            </a:r>
            <a:r>
              <a:rPr lang="en-US" sz="2000"/>
              <a:t>s, and a better quality of life.</a:t>
            </a:r>
            <a:endParaRPr/>
          </a:p>
        </p:txBody>
      </p:sp>
      <p:pic>
        <p:nvPicPr>
          <p:cNvPr id="146" name="Google Shape;146;p17" descr="Newborn small green plant"/>
          <p:cNvPicPr preferRelativeResize="0"/>
          <p:nvPr/>
        </p:nvPicPr>
        <p:blipFill rotWithShape="1">
          <a:blip r:embed="rId3">
            <a:alphaModFix/>
          </a:blip>
          <a:srcRect l="16070" t="16757" r="14599" b="12972"/>
          <a:stretch/>
        </p:blipFill>
        <p:spPr>
          <a:xfrm>
            <a:off x="2280213" y="4656417"/>
            <a:ext cx="1499391" cy="2032884"/>
          </a:xfrm>
          <a:prstGeom prst="rect">
            <a:avLst/>
          </a:prstGeom>
          <a:noFill/>
          <a:ln>
            <a:noFill/>
          </a:ln>
        </p:spPr>
      </p:pic>
      <p:pic>
        <p:nvPicPr>
          <p:cNvPr id="147" name="Google Shape;147;p17" descr="Photo green tree on white"/>
          <p:cNvPicPr preferRelativeResize="0"/>
          <p:nvPr/>
        </p:nvPicPr>
        <p:blipFill rotWithShape="1">
          <a:blip r:embed="rId4">
            <a:alphaModFix/>
          </a:blip>
          <a:srcRect l="16870" t="9365" r="14275" b="18436"/>
          <a:stretch/>
        </p:blipFill>
        <p:spPr>
          <a:xfrm>
            <a:off x="371758" y="1283620"/>
            <a:ext cx="5316299" cy="55743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5">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8"/>
          <p:cNvSpPr txBox="1">
            <a:spLocks noGrp="1"/>
          </p:cNvSpPr>
          <p:nvPr>
            <p:ph type="title"/>
          </p:nvPr>
        </p:nvSpPr>
        <p:spPr>
          <a:xfrm>
            <a:off x="814362" y="194945"/>
            <a:ext cx="10932879" cy="577969"/>
          </a:xfrm>
          <a:prstGeom prst="rect">
            <a:avLst/>
          </a:prstGeom>
          <a:noFill/>
          <a:ln>
            <a:noFill/>
          </a:ln>
        </p:spPr>
        <p:txBody>
          <a:bodyPr spcFirstLastPara="1" wrap="square" lIns="0" tIns="45700" rIns="90000" bIns="45700" anchor="ctr" anchorCtr="0">
            <a:noAutofit/>
          </a:bodyPr>
          <a:lstStyle/>
          <a:p>
            <a:pPr marL="0" lvl="0" indent="0" algn="l" rtl="0">
              <a:lnSpc>
                <a:spcPct val="90000"/>
              </a:lnSpc>
              <a:spcBef>
                <a:spcPts val="0"/>
              </a:spcBef>
              <a:spcAft>
                <a:spcPts val="0"/>
              </a:spcAft>
              <a:buClr>
                <a:srgbClr val="C00000"/>
              </a:buClr>
              <a:buSzPts val="4400"/>
              <a:buFont typeface="Arial"/>
              <a:buNone/>
            </a:pPr>
            <a:r>
              <a:rPr lang="en-US">
                <a:solidFill>
                  <a:srgbClr val="C00000"/>
                </a:solidFill>
              </a:rPr>
              <a:t>Myths </a:t>
            </a:r>
            <a:r>
              <a:rPr lang="en-US"/>
              <a:t>Vs</a:t>
            </a:r>
            <a:r>
              <a:rPr lang="en-US">
                <a:solidFill>
                  <a:srgbClr val="C00000"/>
                </a:solidFill>
              </a:rPr>
              <a:t> </a:t>
            </a:r>
            <a:r>
              <a:rPr lang="en-US">
                <a:solidFill>
                  <a:srgbClr val="008013"/>
                </a:solidFill>
              </a:rPr>
              <a:t>Facts</a:t>
            </a:r>
            <a:r>
              <a:rPr lang="en-US"/>
              <a:t> of Personality Development</a:t>
            </a:r>
            <a:endParaRPr/>
          </a:p>
        </p:txBody>
      </p:sp>
      <p:sp>
        <p:nvSpPr>
          <p:cNvPr id="154" name="Google Shape;154;p18"/>
          <p:cNvSpPr txBox="1">
            <a:spLocks noGrp="1"/>
          </p:cNvSpPr>
          <p:nvPr>
            <p:ph type="body" idx="1"/>
          </p:nvPr>
        </p:nvSpPr>
        <p:spPr>
          <a:xfrm>
            <a:off x="0" y="813796"/>
            <a:ext cx="11747241" cy="5794481"/>
          </a:xfrm>
          <a:prstGeom prst="rect">
            <a:avLst/>
          </a:prstGeom>
          <a:noFill/>
          <a:ln>
            <a:noFill/>
          </a:ln>
        </p:spPr>
        <p:txBody>
          <a:bodyPr spcFirstLastPara="1" wrap="square" lIns="180000" tIns="45700" rIns="91425" bIns="45700" anchor="ctr" anchorCtr="0">
            <a:noAutofit/>
          </a:bodyPr>
          <a:lstStyle/>
          <a:p>
            <a:pPr marL="1520825" lvl="1" indent="0" algn="l" rtl="0">
              <a:lnSpc>
                <a:spcPct val="95000"/>
              </a:lnSpc>
              <a:spcBef>
                <a:spcPts val="0"/>
              </a:spcBef>
              <a:spcAft>
                <a:spcPts val="0"/>
              </a:spcAft>
              <a:buClr>
                <a:srgbClr val="A2020A"/>
              </a:buClr>
              <a:buSzPts val="1600"/>
              <a:buNone/>
            </a:pPr>
            <a:r>
              <a:rPr lang="en-US" sz="1600">
                <a:solidFill>
                  <a:srgbClr val="A2020A"/>
                </a:solidFill>
              </a:rPr>
              <a:t>Personality is fixed and unchangeable.</a:t>
            </a:r>
            <a:endParaRPr/>
          </a:p>
          <a:p>
            <a:pPr marL="1520825" lvl="1" indent="0" algn="l" rtl="0">
              <a:lnSpc>
                <a:spcPct val="95000"/>
              </a:lnSpc>
              <a:spcBef>
                <a:spcPts val="1800"/>
              </a:spcBef>
              <a:spcAft>
                <a:spcPts val="0"/>
              </a:spcAft>
              <a:buClr>
                <a:srgbClr val="00580D"/>
              </a:buClr>
              <a:buSzPts val="1600"/>
              <a:buNone/>
            </a:pPr>
            <a:r>
              <a:rPr lang="en-US" sz="1600">
                <a:solidFill>
                  <a:srgbClr val="00580D"/>
                </a:solidFill>
              </a:rPr>
              <a:t>While personality traits do exhibit stability, they can also change and adapt over time due to personal growth, experiences, and intentional efforts towards self-improvement.</a:t>
            </a:r>
            <a:endParaRPr/>
          </a:p>
          <a:p>
            <a:pPr marL="1520825" lvl="1" indent="0" algn="l" rtl="0">
              <a:lnSpc>
                <a:spcPct val="95000"/>
              </a:lnSpc>
              <a:spcBef>
                <a:spcPts val="1800"/>
              </a:spcBef>
              <a:spcAft>
                <a:spcPts val="0"/>
              </a:spcAft>
              <a:buClr>
                <a:srgbClr val="A2020A"/>
              </a:buClr>
              <a:buSzPts val="1600"/>
              <a:buNone/>
            </a:pPr>
            <a:r>
              <a:rPr lang="en-US" sz="1600">
                <a:solidFill>
                  <a:srgbClr val="A2020A"/>
                </a:solidFill>
              </a:rPr>
              <a:t>Personality development is only for young people.</a:t>
            </a:r>
            <a:endParaRPr/>
          </a:p>
          <a:p>
            <a:pPr marL="1520825" lvl="1" indent="0" algn="l" rtl="0">
              <a:lnSpc>
                <a:spcPct val="95000"/>
              </a:lnSpc>
              <a:spcBef>
                <a:spcPts val="1800"/>
              </a:spcBef>
              <a:spcAft>
                <a:spcPts val="0"/>
              </a:spcAft>
              <a:buClr>
                <a:srgbClr val="00580D"/>
              </a:buClr>
              <a:buSzPts val="1600"/>
              <a:buNone/>
            </a:pPr>
            <a:r>
              <a:rPr lang="en-US" sz="1600">
                <a:solidFill>
                  <a:srgbClr val="00580D"/>
                </a:solidFill>
              </a:rPr>
              <a:t>Personality development is a lifelong process. Individuals of all ages can continue to enhance their traits, behaviors, and attitudes, leading to personal growth and improved quality of life.</a:t>
            </a:r>
            <a:endParaRPr/>
          </a:p>
          <a:p>
            <a:pPr marL="1520825" lvl="1" indent="0" algn="l" rtl="0">
              <a:lnSpc>
                <a:spcPct val="95000"/>
              </a:lnSpc>
              <a:spcBef>
                <a:spcPts val="1800"/>
              </a:spcBef>
              <a:spcAft>
                <a:spcPts val="0"/>
              </a:spcAft>
              <a:buClr>
                <a:srgbClr val="A2020A"/>
              </a:buClr>
              <a:buSzPts val="1600"/>
              <a:buNone/>
            </a:pPr>
            <a:r>
              <a:rPr lang="en-US" sz="1600">
                <a:solidFill>
                  <a:srgbClr val="A2020A"/>
                </a:solidFill>
              </a:rPr>
              <a:t>Personality development means changing who you are completely.</a:t>
            </a:r>
            <a:endParaRPr/>
          </a:p>
          <a:p>
            <a:pPr marL="1520825" lvl="1" indent="0" algn="l" rtl="0">
              <a:lnSpc>
                <a:spcPct val="95000"/>
              </a:lnSpc>
              <a:spcBef>
                <a:spcPts val="1800"/>
              </a:spcBef>
              <a:spcAft>
                <a:spcPts val="0"/>
              </a:spcAft>
              <a:buClr>
                <a:srgbClr val="00580D"/>
              </a:buClr>
              <a:buSzPts val="1600"/>
              <a:buNone/>
            </a:pPr>
            <a:r>
              <a:rPr lang="en-US" sz="1600">
                <a:solidFill>
                  <a:srgbClr val="00580D"/>
                </a:solidFill>
              </a:rPr>
              <a:t>Personality development is about enhancing existing traits, refining behaviors, and becoming the best version of oneself. It doesn't necessarily require a complete overhaul of who you are.</a:t>
            </a:r>
            <a:endParaRPr/>
          </a:p>
          <a:p>
            <a:pPr marL="1520825" lvl="1" indent="0" algn="l" rtl="0">
              <a:lnSpc>
                <a:spcPct val="95000"/>
              </a:lnSpc>
              <a:spcBef>
                <a:spcPts val="1800"/>
              </a:spcBef>
              <a:spcAft>
                <a:spcPts val="0"/>
              </a:spcAft>
              <a:buClr>
                <a:srgbClr val="A2020A"/>
              </a:buClr>
              <a:buSzPts val="1600"/>
              <a:buNone/>
            </a:pPr>
            <a:r>
              <a:rPr lang="en-US" sz="1600">
                <a:solidFill>
                  <a:srgbClr val="A2020A"/>
                </a:solidFill>
              </a:rPr>
              <a:t>Personality development is only about external presentation.</a:t>
            </a:r>
            <a:endParaRPr/>
          </a:p>
          <a:p>
            <a:pPr marL="1520825" lvl="1" indent="0" algn="l" rtl="0">
              <a:lnSpc>
                <a:spcPct val="95000"/>
              </a:lnSpc>
              <a:spcBef>
                <a:spcPts val="1800"/>
              </a:spcBef>
              <a:spcAft>
                <a:spcPts val="0"/>
              </a:spcAft>
              <a:buClr>
                <a:srgbClr val="00580D"/>
              </a:buClr>
              <a:buSzPts val="1600"/>
              <a:buNone/>
            </a:pPr>
            <a:r>
              <a:rPr lang="en-US" sz="1600">
                <a:solidFill>
                  <a:srgbClr val="00580D"/>
                </a:solidFill>
              </a:rPr>
              <a:t>Personality development encompasses both internal and external aspects. While improving social skills is a part of it, it also involves self-awareness, emotional intelligence, and authentic self-expression.</a:t>
            </a:r>
            <a:endParaRPr/>
          </a:p>
          <a:p>
            <a:pPr marL="1520825" lvl="1" indent="0" algn="l" rtl="0">
              <a:lnSpc>
                <a:spcPct val="95000"/>
              </a:lnSpc>
              <a:spcBef>
                <a:spcPts val="1800"/>
              </a:spcBef>
              <a:spcAft>
                <a:spcPts val="0"/>
              </a:spcAft>
              <a:buClr>
                <a:srgbClr val="A2020A"/>
              </a:buClr>
              <a:buSzPts val="1600"/>
              <a:buNone/>
            </a:pPr>
            <a:r>
              <a:rPr lang="en-US" sz="1600">
                <a:solidFill>
                  <a:srgbClr val="A2020A"/>
                </a:solidFill>
              </a:rPr>
              <a:t>Personality development is a quick fix.</a:t>
            </a:r>
            <a:endParaRPr/>
          </a:p>
          <a:p>
            <a:pPr marL="1520825" lvl="1" indent="0" algn="l" rtl="0">
              <a:lnSpc>
                <a:spcPct val="95000"/>
              </a:lnSpc>
              <a:spcBef>
                <a:spcPts val="1800"/>
              </a:spcBef>
              <a:spcAft>
                <a:spcPts val="0"/>
              </a:spcAft>
              <a:buClr>
                <a:srgbClr val="00580D"/>
              </a:buClr>
              <a:buSzPts val="1600"/>
              <a:buNone/>
            </a:pPr>
            <a:r>
              <a:rPr lang="en-US" sz="1600">
                <a:solidFill>
                  <a:srgbClr val="00580D"/>
                </a:solidFill>
              </a:rPr>
              <a:t>Personality development is a gradual and ongoing process that requires time, effort, and consistency. It involves building new habits, fostering self-awareness, and adapting to changes over time.</a:t>
            </a:r>
            <a:endParaRPr/>
          </a:p>
        </p:txBody>
      </p:sp>
      <p:pic>
        <p:nvPicPr>
          <p:cNvPr id="155" name="Google Shape;155;p18"/>
          <p:cNvPicPr preferRelativeResize="0"/>
          <p:nvPr/>
        </p:nvPicPr>
        <p:blipFill rotWithShape="1">
          <a:blip r:embed="rId3">
            <a:alphaModFix/>
          </a:blip>
          <a:srcRect l="16536" t="21492" r="16832" b="23592"/>
          <a:stretch/>
        </p:blipFill>
        <p:spPr>
          <a:xfrm>
            <a:off x="398107" y="813796"/>
            <a:ext cx="1100984" cy="1077663"/>
          </a:xfrm>
          <a:prstGeom prst="rect">
            <a:avLst/>
          </a:prstGeom>
          <a:noFill/>
          <a:ln>
            <a:noFill/>
          </a:ln>
        </p:spPr>
      </p:pic>
      <p:pic>
        <p:nvPicPr>
          <p:cNvPr id="156" name="Google Shape;156;p18"/>
          <p:cNvPicPr preferRelativeResize="0"/>
          <p:nvPr/>
        </p:nvPicPr>
        <p:blipFill rotWithShape="1">
          <a:blip r:embed="rId3">
            <a:alphaModFix/>
          </a:blip>
          <a:srcRect l="16536" t="21492" r="16832" b="23592"/>
          <a:stretch/>
        </p:blipFill>
        <p:spPr>
          <a:xfrm>
            <a:off x="398107" y="1973223"/>
            <a:ext cx="1100984" cy="1077663"/>
          </a:xfrm>
          <a:prstGeom prst="rect">
            <a:avLst/>
          </a:prstGeom>
          <a:noFill/>
          <a:ln>
            <a:noFill/>
          </a:ln>
        </p:spPr>
      </p:pic>
      <p:pic>
        <p:nvPicPr>
          <p:cNvPr id="157" name="Google Shape;157;p18"/>
          <p:cNvPicPr preferRelativeResize="0"/>
          <p:nvPr/>
        </p:nvPicPr>
        <p:blipFill rotWithShape="1">
          <a:blip r:embed="rId3">
            <a:alphaModFix/>
          </a:blip>
          <a:srcRect l="16536" t="21492" r="16832" b="23592"/>
          <a:stretch/>
        </p:blipFill>
        <p:spPr>
          <a:xfrm>
            <a:off x="398107" y="3132650"/>
            <a:ext cx="1100984" cy="1077663"/>
          </a:xfrm>
          <a:prstGeom prst="rect">
            <a:avLst/>
          </a:prstGeom>
          <a:noFill/>
          <a:ln>
            <a:noFill/>
          </a:ln>
        </p:spPr>
      </p:pic>
      <p:pic>
        <p:nvPicPr>
          <p:cNvPr id="158" name="Google Shape;158;p18"/>
          <p:cNvPicPr preferRelativeResize="0"/>
          <p:nvPr/>
        </p:nvPicPr>
        <p:blipFill rotWithShape="1">
          <a:blip r:embed="rId3">
            <a:alphaModFix/>
          </a:blip>
          <a:srcRect l="16536" t="21492" r="16832" b="23592"/>
          <a:stretch/>
        </p:blipFill>
        <p:spPr>
          <a:xfrm>
            <a:off x="398107" y="4282746"/>
            <a:ext cx="1100984" cy="1077663"/>
          </a:xfrm>
          <a:prstGeom prst="rect">
            <a:avLst/>
          </a:prstGeom>
          <a:noFill/>
          <a:ln>
            <a:noFill/>
          </a:ln>
        </p:spPr>
      </p:pic>
      <p:pic>
        <p:nvPicPr>
          <p:cNvPr id="159" name="Google Shape;159;p18"/>
          <p:cNvPicPr preferRelativeResize="0"/>
          <p:nvPr/>
        </p:nvPicPr>
        <p:blipFill rotWithShape="1">
          <a:blip r:embed="rId3">
            <a:alphaModFix/>
          </a:blip>
          <a:srcRect l="16536" t="21492" r="16832" b="23592"/>
          <a:stretch/>
        </p:blipFill>
        <p:spPr>
          <a:xfrm>
            <a:off x="398107" y="5418554"/>
            <a:ext cx="1100984" cy="107766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19"/>
          <p:cNvPicPr preferRelativeResize="0"/>
          <p:nvPr/>
        </p:nvPicPr>
        <p:blipFill rotWithShape="1">
          <a:blip r:embed="rId3">
            <a:alphaModFix/>
          </a:blip>
          <a:srcRect l="8149" t="2553" r="8315" b="3640"/>
          <a:stretch/>
        </p:blipFill>
        <p:spPr>
          <a:xfrm>
            <a:off x="812712" y="759933"/>
            <a:ext cx="6031149" cy="5848344"/>
          </a:xfrm>
          <a:prstGeom prst="rect">
            <a:avLst/>
          </a:prstGeom>
          <a:noFill/>
          <a:ln>
            <a:noFill/>
          </a:ln>
        </p:spPr>
      </p:pic>
      <p:sp>
        <p:nvSpPr>
          <p:cNvPr id="166" name="Google Shape;166;p19"/>
          <p:cNvSpPr txBox="1">
            <a:spLocks noGrp="1"/>
          </p:cNvSpPr>
          <p:nvPr>
            <p:ph type="title"/>
          </p:nvPr>
        </p:nvSpPr>
        <p:spPr>
          <a:xfrm>
            <a:off x="404009" y="207326"/>
            <a:ext cx="10932879" cy="577969"/>
          </a:xfrm>
          <a:prstGeom prst="rect">
            <a:avLst/>
          </a:prstGeom>
          <a:noFill/>
          <a:ln>
            <a:noFill/>
          </a:ln>
        </p:spPr>
        <p:txBody>
          <a:bodyPr spcFirstLastPara="1" wrap="square" lIns="0" tIns="45700" rIns="90000" bIns="45700" anchor="ctr" anchorCtr="0">
            <a:noAutofit/>
          </a:bodyPr>
          <a:lstStyle/>
          <a:p>
            <a:pPr marL="0" lvl="0" indent="0" algn="ctr" rtl="0">
              <a:lnSpc>
                <a:spcPct val="90000"/>
              </a:lnSpc>
              <a:spcBef>
                <a:spcPts val="0"/>
              </a:spcBef>
              <a:spcAft>
                <a:spcPts val="0"/>
              </a:spcAft>
              <a:buClr>
                <a:schemeClr val="dk1"/>
              </a:buClr>
              <a:buSzPts val="4200"/>
              <a:buFont typeface="Arial"/>
              <a:buNone/>
            </a:pPr>
            <a:r>
              <a:rPr lang="en-US" sz="4000"/>
              <a:t>Benefits of Personality Development- Individual</a:t>
            </a:r>
            <a:endParaRPr sz="4000"/>
          </a:p>
        </p:txBody>
      </p:sp>
      <p:sp>
        <p:nvSpPr>
          <p:cNvPr id="167" name="Google Shape;167;p19"/>
          <p:cNvSpPr txBox="1"/>
          <p:nvPr/>
        </p:nvSpPr>
        <p:spPr>
          <a:xfrm>
            <a:off x="3179278" y="1554663"/>
            <a:ext cx="1298016"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Enhanced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Self-Confidence</a:t>
            </a:r>
            <a:endParaRPr sz="1400" b="0" i="0" u="none" strike="noStrike" cap="none">
              <a:solidFill>
                <a:srgbClr val="000000"/>
              </a:solidFill>
              <a:latin typeface="Arial"/>
              <a:ea typeface="Arial"/>
              <a:cs typeface="Arial"/>
              <a:sym typeface="Arial"/>
            </a:endParaRPr>
          </a:p>
        </p:txBody>
      </p:sp>
      <p:sp>
        <p:nvSpPr>
          <p:cNvPr id="168" name="Google Shape;168;p19"/>
          <p:cNvSpPr txBox="1"/>
          <p:nvPr/>
        </p:nvSpPr>
        <p:spPr>
          <a:xfrm>
            <a:off x="1934686" y="2129187"/>
            <a:ext cx="113009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Improved Relationships</a:t>
            </a:r>
            <a:endParaRPr sz="1400" b="0" i="0" u="none" strike="noStrike" cap="none">
              <a:solidFill>
                <a:srgbClr val="000000"/>
              </a:solidFill>
              <a:latin typeface="Arial"/>
              <a:ea typeface="Arial"/>
              <a:cs typeface="Arial"/>
              <a:sym typeface="Arial"/>
            </a:endParaRPr>
          </a:p>
        </p:txBody>
      </p:sp>
      <p:sp>
        <p:nvSpPr>
          <p:cNvPr id="169" name="Google Shape;169;p19"/>
          <p:cNvSpPr txBox="1"/>
          <p:nvPr/>
        </p:nvSpPr>
        <p:spPr>
          <a:xfrm>
            <a:off x="1338067" y="3579485"/>
            <a:ext cx="121500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Career Growth</a:t>
            </a:r>
            <a:endParaRPr sz="1400" b="0" i="0" u="none" strike="noStrike" cap="none">
              <a:solidFill>
                <a:srgbClr val="000000"/>
              </a:solidFill>
              <a:latin typeface="Arial"/>
              <a:ea typeface="Arial"/>
              <a:cs typeface="Arial"/>
              <a:sym typeface="Arial"/>
            </a:endParaRPr>
          </a:p>
        </p:txBody>
      </p:sp>
      <p:sp>
        <p:nvSpPr>
          <p:cNvPr id="170" name="Google Shape;170;p19"/>
          <p:cNvSpPr txBox="1"/>
          <p:nvPr/>
        </p:nvSpPr>
        <p:spPr>
          <a:xfrm>
            <a:off x="1761958" y="4817252"/>
            <a:ext cx="141732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Effective Communication</a:t>
            </a:r>
            <a:endParaRPr sz="1400" b="0" i="0" u="none" strike="noStrike" cap="none">
              <a:solidFill>
                <a:srgbClr val="000000"/>
              </a:solidFill>
              <a:latin typeface="Arial"/>
              <a:ea typeface="Arial"/>
              <a:cs typeface="Arial"/>
              <a:sym typeface="Arial"/>
            </a:endParaRPr>
          </a:p>
        </p:txBody>
      </p:sp>
      <p:sp>
        <p:nvSpPr>
          <p:cNvPr id="171" name="Google Shape;171;p19"/>
          <p:cNvSpPr txBox="1"/>
          <p:nvPr/>
        </p:nvSpPr>
        <p:spPr>
          <a:xfrm>
            <a:off x="3179278" y="5291109"/>
            <a:ext cx="1298016"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Work Life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Balance &amp; Stress Management</a:t>
            </a:r>
            <a:endParaRPr sz="1400" b="0" i="0" u="none" strike="noStrike" cap="none">
              <a:solidFill>
                <a:srgbClr val="000000"/>
              </a:solidFill>
              <a:latin typeface="Arial"/>
              <a:ea typeface="Arial"/>
              <a:cs typeface="Arial"/>
              <a:sym typeface="Arial"/>
            </a:endParaRPr>
          </a:p>
        </p:txBody>
      </p:sp>
      <p:sp>
        <p:nvSpPr>
          <p:cNvPr id="172" name="Google Shape;172;p19"/>
          <p:cNvSpPr txBox="1"/>
          <p:nvPr/>
        </p:nvSpPr>
        <p:spPr>
          <a:xfrm>
            <a:off x="4630318" y="4909584"/>
            <a:ext cx="999825"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Adaptability</a:t>
            </a:r>
            <a:endParaRPr sz="1400" b="0" i="0" u="none" strike="noStrike" cap="none">
              <a:solidFill>
                <a:srgbClr val="000000"/>
              </a:solidFill>
              <a:latin typeface="Arial"/>
              <a:ea typeface="Arial"/>
              <a:cs typeface="Arial"/>
              <a:sym typeface="Arial"/>
            </a:endParaRPr>
          </a:p>
        </p:txBody>
      </p:sp>
      <p:sp>
        <p:nvSpPr>
          <p:cNvPr id="173" name="Google Shape;173;p19"/>
          <p:cNvSpPr txBox="1"/>
          <p:nvPr/>
        </p:nvSpPr>
        <p:spPr>
          <a:xfrm>
            <a:off x="5084891" y="3503156"/>
            <a:ext cx="1263471"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Better Decision Making</a:t>
            </a:r>
            <a:endParaRPr sz="1400" b="0" i="0" u="none" strike="noStrike" cap="none">
              <a:solidFill>
                <a:srgbClr val="000000"/>
              </a:solidFill>
              <a:latin typeface="Arial"/>
              <a:ea typeface="Arial"/>
              <a:cs typeface="Arial"/>
              <a:sym typeface="Arial"/>
            </a:endParaRPr>
          </a:p>
        </p:txBody>
      </p:sp>
      <p:sp>
        <p:nvSpPr>
          <p:cNvPr id="174" name="Google Shape;174;p19"/>
          <p:cNvSpPr txBox="1"/>
          <p:nvPr/>
        </p:nvSpPr>
        <p:spPr>
          <a:xfrm>
            <a:off x="4662122" y="2129187"/>
            <a:ext cx="999825"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Positive Reputation</a:t>
            </a:r>
            <a:endParaRPr sz="1400" b="0" i="0" u="none" strike="noStrike" cap="none">
              <a:solidFill>
                <a:srgbClr val="000000"/>
              </a:solidFill>
              <a:latin typeface="Arial"/>
              <a:ea typeface="Arial"/>
              <a:cs typeface="Arial"/>
              <a:sym typeface="Arial"/>
            </a:endParaRPr>
          </a:p>
        </p:txBody>
      </p:sp>
      <p:pic>
        <p:nvPicPr>
          <p:cNvPr id="175" name="Google Shape;175;p19"/>
          <p:cNvPicPr preferRelativeResize="0"/>
          <p:nvPr/>
        </p:nvPicPr>
        <p:blipFill rotWithShape="1">
          <a:blip r:embed="rId4">
            <a:alphaModFix/>
          </a:blip>
          <a:srcRect/>
          <a:stretch/>
        </p:blipFill>
        <p:spPr>
          <a:xfrm>
            <a:off x="6844687" y="1182624"/>
            <a:ext cx="5223079" cy="5439485"/>
          </a:xfrm>
          <a:prstGeom prst="rect">
            <a:avLst/>
          </a:prstGeom>
          <a:noFill/>
          <a:ln>
            <a:noFill/>
          </a:ln>
        </p:spPr>
      </p:pic>
      <p:pic>
        <p:nvPicPr>
          <p:cNvPr id="176" name="Google Shape;176;p19" descr="Statistics"/>
          <p:cNvPicPr preferRelativeResize="0"/>
          <p:nvPr/>
        </p:nvPicPr>
        <p:blipFill rotWithShape="1">
          <a:blip r:embed="rId5">
            <a:alphaModFix/>
          </a:blip>
          <a:srcRect/>
          <a:stretch/>
        </p:blipFill>
        <p:spPr>
          <a:xfrm>
            <a:off x="3261978" y="3126488"/>
            <a:ext cx="1215000" cy="1215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500"/>
                                        <p:tgtEl>
                                          <p:spTgt spid="165"/>
                                        </p:tgtEl>
                                      </p:cBhvr>
                                    </p:animEffect>
                                  </p:childTnLst>
                                </p:cTn>
                              </p:par>
                              <p:par>
                                <p:cTn id="8" presetID="10" presetClass="entr" presetSubtype="0" fill="hold" nodeType="withEffect">
                                  <p:stCondLst>
                                    <p:cond delay="0"/>
                                  </p:stCondLst>
                                  <p:childTnLst>
                                    <p:set>
                                      <p:cBhvr>
                                        <p:cTn id="9" dur="1" fill="hold">
                                          <p:stCondLst>
                                            <p:cond delay="0"/>
                                          </p:stCondLst>
                                        </p:cTn>
                                        <p:tgtEl>
                                          <p:spTgt spid="176"/>
                                        </p:tgtEl>
                                        <p:attrNameLst>
                                          <p:attrName>style.visibility</p:attrName>
                                        </p:attrNameLst>
                                      </p:cBhvr>
                                      <p:to>
                                        <p:strVal val="visible"/>
                                      </p:to>
                                    </p:set>
                                    <p:animEffect transition="in" filter="fade">
                                      <p:cBhvr>
                                        <p:cTn id="10" dur="500"/>
                                        <p:tgtEl>
                                          <p:spTgt spid="176"/>
                                        </p:tgtEl>
                                      </p:cBhvr>
                                    </p:animEffect>
                                  </p:childTnLst>
                                </p:cTn>
                              </p:par>
                              <p:par>
                                <p:cTn id="11" presetID="10" presetClass="entr" presetSubtype="0" fill="hold" nodeType="withEffect">
                                  <p:stCondLst>
                                    <p:cond delay="0"/>
                                  </p:stCondLst>
                                  <p:childTnLst>
                                    <p:set>
                                      <p:cBhvr>
                                        <p:cTn id="12" dur="1" fill="hold">
                                          <p:stCondLst>
                                            <p:cond delay="0"/>
                                          </p:stCondLst>
                                        </p:cTn>
                                        <p:tgtEl>
                                          <p:spTgt spid="175"/>
                                        </p:tgtEl>
                                        <p:attrNameLst>
                                          <p:attrName>style.visibility</p:attrName>
                                        </p:attrNameLst>
                                      </p:cBhvr>
                                      <p:to>
                                        <p:strVal val="visible"/>
                                      </p:to>
                                    </p:set>
                                    <p:animEffect transition="in" filter="fade">
                                      <p:cBhvr>
                                        <p:cTn id="13" dur="1000"/>
                                        <p:tgtEl>
                                          <p:spTgt spid="17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6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6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6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7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7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7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7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0"/>
          <p:cNvSpPr/>
          <p:nvPr/>
        </p:nvSpPr>
        <p:spPr>
          <a:xfrm>
            <a:off x="4413809" y="1527858"/>
            <a:ext cx="3627069" cy="3212967"/>
          </a:xfrm>
          <a:prstGeom prst="rect">
            <a:avLst/>
          </a:prstGeom>
          <a:blipFill rotWithShape="1">
            <a:blip r:embed="rId3">
              <a:alphaModFix/>
            </a:blip>
            <a:stretch>
              <a:fillRect l="-120" t="-16664" r="-119" b="-16663"/>
            </a:stretch>
          </a:blip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3" name="Google Shape;183;p20"/>
          <p:cNvSpPr/>
          <p:nvPr/>
        </p:nvSpPr>
        <p:spPr>
          <a:xfrm>
            <a:off x="4413808" y="4740824"/>
            <a:ext cx="3627069" cy="1034941"/>
          </a:xfrm>
          <a:prstGeom prst="wedgeRectCallout">
            <a:avLst>
              <a:gd name="adj1" fmla="val 20863"/>
              <a:gd name="adj2" fmla="val -84208"/>
            </a:avLst>
          </a:prstGeom>
          <a:solidFill>
            <a:srgbClr val="BAB8C5"/>
          </a:solidFill>
          <a:ln w="9525" cap="flat" cmpd="sng">
            <a:solidFill>
              <a:schemeClr val="lt1"/>
            </a:solidFill>
            <a:prstDash val="solid"/>
            <a:miter lim="800000"/>
            <a:headEnd type="none" w="sm" len="sm"/>
            <a:tailEnd type="none" w="sm" len="sm"/>
          </a:ln>
        </p:spPr>
        <p:txBody>
          <a:bodyPr spcFirstLastPara="1" wrap="square" lIns="36000" tIns="0" rIns="0" bIns="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Arial"/>
                <a:ea typeface="Arial"/>
                <a:cs typeface="Arial"/>
                <a:sym typeface="Arial"/>
              </a:rPr>
              <a:t>Skills</a:t>
            </a:r>
            <a:endParaRPr sz="1400" b="0" i="0" u="none" strike="noStrike" cap="none">
              <a:solidFill>
                <a:srgbClr val="000000"/>
              </a:solidFill>
              <a:latin typeface="Arial"/>
              <a:ea typeface="Arial"/>
              <a:cs typeface="Arial"/>
              <a:sym typeface="Arial"/>
            </a:endParaRPr>
          </a:p>
        </p:txBody>
      </p:sp>
      <p:sp>
        <p:nvSpPr>
          <p:cNvPr id="184" name="Google Shape;184;p20"/>
          <p:cNvSpPr/>
          <p:nvPr/>
        </p:nvSpPr>
        <p:spPr>
          <a:xfrm>
            <a:off x="368126" y="1527859"/>
            <a:ext cx="3879782" cy="3212967"/>
          </a:xfrm>
          <a:prstGeom prst="rect">
            <a:avLst/>
          </a:prstGeom>
          <a:blipFill rotWithShape="1">
            <a:blip r:embed="rId4">
              <a:alphaModFix/>
            </a:blip>
            <a:stretch>
              <a:fillRect/>
            </a:stretch>
          </a:blip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5" name="Google Shape;185;p20"/>
          <p:cNvSpPr/>
          <p:nvPr/>
        </p:nvSpPr>
        <p:spPr>
          <a:xfrm>
            <a:off x="368125" y="4740825"/>
            <a:ext cx="3879782" cy="1034941"/>
          </a:xfrm>
          <a:prstGeom prst="wedgeRectCallout">
            <a:avLst>
              <a:gd name="adj1" fmla="val 20863"/>
              <a:gd name="adj2" fmla="val -84208"/>
            </a:avLst>
          </a:prstGeom>
          <a:solidFill>
            <a:srgbClr val="D1C8BF"/>
          </a:solidFill>
          <a:ln w="9525" cap="flat" cmpd="sng">
            <a:solidFill>
              <a:schemeClr val="lt1"/>
            </a:solidFill>
            <a:prstDash val="solid"/>
            <a:miter lim="800000"/>
            <a:headEnd type="none" w="sm" len="sm"/>
            <a:tailEnd type="none" w="sm" len="sm"/>
          </a:ln>
        </p:spPr>
        <p:txBody>
          <a:bodyPr spcFirstLastPara="1" wrap="square" lIns="36000" tIns="0" rIns="0" bIns="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Arial"/>
                <a:ea typeface="Arial"/>
                <a:cs typeface="Arial"/>
                <a:sym typeface="Arial"/>
              </a:rPr>
              <a:t>Attitude</a:t>
            </a:r>
            <a:endParaRPr sz="1400" b="0" i="0" u="none" strike="noStrike" cap="none">
              <a:solidFill>
                <a:srgbClr val="000000"/>
              </a:solidFill>
              <a:latin typeface="Arial"/>
              <a:ea typeface="Arial"/>
              <a:cs typeface="Arial"/>
              <a:sym typeface="Arial"/>
            </a:endParaRPr>
          </a:p>
        </p:txBody>
      </p:sp>
      <p:sp>
        <p:nvSpPr>
          <p:cNvPr id="186" name="Google Shape;186;p20"/>
          <p:cNvSpPr/>
          <p:nvPr/>
        </p:nvSpPr>
        <p:spPr>
          <a:xfrm>
            <a:off x="8206777" y="1527858"/>
            <a:ext cx="3627069" cy="3212967"/>
          </a:xfrm>
          <a:prstGeom prst="rect">
            <a:avLst/>
          </a:prstGeom>
          <a:blipFill rotWithShape="1">
            <a:blip r:embed="rId5">
              <a:alphaModFix/>
            </a:blip>
            <a:stretch>
              <a:fillRect/>
            </a:stretch>
          </a:blip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7" name="Google Shape;187;p20"/>
          <p:cNvSpPr/>
          <p:nvPr/>
        </p:nvSpPr>
        <p:spPr>
          <a:xfrm>
            <a:off x="8206777" y="4740825"/>
            <a:ext cx="3627069" cy="1034941"/>
          </a:xfrm>
          <a:prstGeom prst="wedgeRectCallout">
            <a:avLst>
              <a:gd name="adj1" fmla="val 20863"/>
              <a:gd name="adj2" fmla="val -84208"/>
            </a:avLst>
          </a:prstGeom>
          <a:solidFill>
            <a:srgbClr val="CEA68E"/>
          </a:solidFill>
          <a:ln w="9525" cap="flat" cmpd="sng">
            <a:solidFill>
              <a:schemeClr val="lt1"/>
            </a:solidFill>
            <a:prstDash val="solid"/>
            <a:miter lim="800000"/>
            <a:headEnd type="none" w="sm" len="sm"/>
            <a:tailEnd type="none" w="sm" len="sm"/>
          </a:ln>
        </p:spPr>
        <p:txBody>
          <a:bodyPr spcFirstLastPara="1" wrap="square" lIns="36000" tIns="0" rIns="0" bIns="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Arial"/>
                <a:ea typeface="Arial"/>
                <a:cs typeface="Arial"/>
                <a:sym typeface="Arial"/>
              </a:rPr>
              <a:t>Knowledge</a:t>
            </a:r>
            <a:endParaRPr sz="1400" b="0" i="0" u="none" strike="noStrike" cap="none">
              <a:solidFill>
                <a:srgbClr val="000000"/>
              </a:solidFill>
              <a:latin typeface="Arial"/>
              <a:ea typeface="Arial"/>
              <a:cs typeface="Arial"/>
              <a:sym typeface="Arial"/>
            </a:endParaRPr>
          </a:p>
        </p:txBody>
      </p:sp>
      <p:sp>
        <p:nvSpPr>
          <p:cNvPr id="188" name="Google Shape;188;p20"/>
          <p:cNvSpPr txBox="1">
            <a:spLocks noGrp="1"/>
          </p:cNvSpPr>
          <p:nvPr>
            <p:ph type="title"/>
          </p:nvPr>
        </p:nvSpPr>
        <p:spPr>
          <a:xfrm>
            <a:off x="838200" y="307250"/>
            <a:ext cx="10515600" cy="638727"/>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en-US" b="1"/>
              <a:t>Achieving Personal </a:t>
            </a:r>
            <a:r>
              <a:rPr lang="en-US" b="1">
                <a:solidFill>
                  <a:srgbClr val="004E96"/>
                </a:solidFill>
              </a:rPr>
              <a:t>Excellence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21"/>
          <p:cNvPicPr preferRelativeResize="0"/>
          <p:nvPr/>
        </p:nvPicPr>
        <p:blipFill rotWithShape="1">
          <a:blip r:embed="rId3">
            <a:alphaModFix/>
          </a:blip>
          <a:srcRect t="24779" b="313"/>
          <a:stretch/>
        </p:blipFill>
        <p:spPr>
          <a:xfrm>
            <a:off x="0" y="1007707"/>
            <a:ext cx="12192000" cy="5637642"/>
          </a:xfrm>
          <a:prstGeom prst="rect">
            <a:avLst/>
          </a:prstGeom>
          <a:noFill/>
          <a:ln>
            <a:noFill/>
          </a:ln>
        </p:spPr>
      </p:pic>
      <p:sp>
        <p:nvSpPr>
          <p:cNvPr id="195" name="Google Shape;195;p21"/>
          <p:cNvSpPr txBox="1">
            <a:spLocks noGrp="1"/>
          </p:cNvSpPr>
          <p:nvPr>
            <p:ph type="title"/>
          </p:nvPr>
        </p:nvSpPr>
        <p:spPr>
          <a:xfrm>
            <a:off x="826716" y="286515"/>
            <a:ext cx="10532482" cy="58737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Arial"/>
              <a:buNone/>
            </a:pPr>
            <a:r>
              <a:rPr lang="en-US" sz="4000" b="1"/>
              <a:t>What is </a:t>
            </a:r>
            <a:r>
              <a:rPr lang="en-US" sz="4000" b="1">
                <a:solidFill>
                  <a:srgbClr val="004E96"/>
                </a:solidFill>
              </a:rPr>
              <a:t>Attitude</a:t>
            </a:r>
            <a:r>
              <a:rPr lang="en-US" sz="4000" b="1"/>
              <a:t>?</a:t>
            </a:r>
            <a:endParaRPr sz="4000" b="1"/>
          </a:p>
        </p:txBody>
      </p:sp>
      <p:sp>
        <p:nvSpPr>
          <p:cNvPr id="196" name="Google Shape;196;p21"/>
          <p:cNvSpPr txBox="1">
            <a:spLocks noGrp="1"/>
          </p:cNvSpPr>
          <p:nvPr>
            <p:ph type="body" idx="1"/>
          </p:nvPr>
        </p:nvSpPr>
        <p:spPr>
          <a:xfrm>
            <a:off x="8268929" y="5968181"/>
            <a:ext cx="3923071" cy="60330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F5496"/>
              </a:buClr>
              <a:buSzPts val="1600"/>
              <a:buNone/>
            </a:pPr>
            <a:r>
              <a:rPr lang="en-US" sz="1600" b="1">
                <a:solidFill>
                  <a:srgbClr val="2F5496"/>
                </a:solidFill>
              </a:rPr>
              <a:t>The way a person thinks or feels about a specific person, place, action or experience.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2"/>
          <p:cNvSpPr txBox="1">
            <a:spLocks noGrp="1"/>
          </p:cNvSpPr>
          <p:nvPr>
            <p:ph type="title"/>
          </p:nvPr>
        </p:nvSpPr>
        <p:spPr>
          <a:xfrm>
            <a:off x="809311" y="89498"/>
            <a:ext cx="10573378" cy="76531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Arial"/>
              <a:buNone/>
            </a:pPr>
            <a:r>
              <a:rPr lang="en-US" sz="3200" b="1"/>
              <a:t>Why is having a Positive Attitude </a:t>
            </a:r>
            <a:r>
              <a:rPr lang="en-US" sz="3200" b="1">
                <a:solidFill>
                  <a:srgbClr val="004E96"/>
                </a:solidFill>
              </a:rPr>
              <a:t>Important for a Professional</a:t>
            </a:r>
            <a:endParaRPr/>
          </a:p>
        </p:txBody>
      </p:sp>
      <p:sp>
        <p:nvSpPr>
          <p:cNvPr id="203" name="Google Shape;203;p22"/>
          <p:cNvSpPr txBox="1">
            <a:spLocks noGrp="1"/>
          </p:cNvSpPr>
          <p:nvPr>
            <p:ph type="body" idx="1"/>
          </p:nvPr>
        </p:nvSpPr>
        <p:spPr>
          <a:xfrm>
            <a:off x="0" y="1283494"/>
            <a:ext cx="4930347" cy="4719695"/>
          </a:xfrm>
          <a:prstGeom prst="rect">
            <a:avLst/>
          </a:prstGeom>
          <a:noFill/>
          <a:ln>
            <a:noFill/>
          </a:ln>
        </p:spPr>
        <p:txBody>
          <a:bodyPr spcFirstLastPara="1" wrap="square" lIns="91425" tIns="180000" rIns="91425" bIns="45700" anchor="t" anchorCtr="0">
            <a:noAutofit/>
          </a:bodyPr>
          <a:lstStyle/>
          <a:p>
            <a:pPr marL="685800" lvl="1" indent="-228600" algn="l" rtl="0">
              <a:lnSpc>
                <a:spcPct val="100000"/>
              </a:lnSpc>
              <a:spcBef>
                <a:spcPts val="0"/>
              </a:spcBef>
              <a:spcAft>
                <a:spcPts val="0"/>
              </a:spcAft>
              <a:buClr>
                <a:schemeClr val="dk1"/>
              </a:buClr>
              <a:buSzPts val="2000"/>
              <a:buChar char="•"/>
            </a:pPr>
            <a:r>
              <a:rPr lang="en-US" sz="2000"/>
              <a:t>Boosts productivity</a:t>
            </a:r>
            <a:endParaRPr/>
          </a:p>
          <a:p>
            <a:pPr marL="685800" lvl="1" indent="-101600" algn="l" rtl="0">
              <a:lnSpc>
                <a:spcPct val="100000"/>
              </a:lnSpc>
              <a:spcBef>
                <a:spcPts val="500"/>
              </a:spcBef>
              <a:spcAft>
                <a:spcPts val="0"/>
              </a:spcAft>
              <a:buClr>
                <a:schemeClr val="dk1"/>
              </a:buClr>
              <a:buSzPts val="2000"/>
              <a:buNone/>
            </a:pPr>
            <a:endParaRPr sz="2000"/>
          </a:p>
          <a:p>
            <a:pPr marL="685800" lvl="1" indent="-228600" algn="l" rtl="0">
              <a:lnSpc>
                <a:spcPct val="100000"/>
              </a:lnSpc>
              <a:spcBef>
                <a:spcPts val="500"/>
              </a:spcBef>
              <a:spcAft>
                <a:spcPts val="0"/>
              </a:spcAft>
              <a:buClr>
                <a:schemeClr val="dk1"/>
              </a:buClr>
              <a:buSzPts val="2000"/>
              <a:buChar char="•"/>
            </a:pPr>
            <a:r>
              <a:rPr lang="en-US" sz="2000"/>
              <a:t>Reduces stress</a:t>
            </a:r>
            <a:endParaRPr/>
          </a:p>
          <a:p>
            <a:pPr marL="685800" lvl="1" indent="-101600" algn="l" rtl="0">
              <a:lnSpc>
                <a:spcPct val="100000"/>
              </a:lnSpc>
              <a:spcBef>
                <a:spcPts val="500"/>
              </a:spcBef>
              <a:spcAft>
                <a:spcPts val="0"/>
              </a:spcAft>
              <a:buClr>
                <a:schemeClr val="dk1"/>
              </a:buClr>
              <a:buSzPts val="2000"/>
              <a:buNone/>
            </a:pPr>
            <a:endParaRPr sz="2000"/>
          </a:p>
          <a:p>
            <a:pPr marL="685800" lvl="1" indent="-228600" algn="l" rtl="0">
              <a:lnSpc>
                <a:spcPct val="100000"/>
              </a:lnSpc>
              <a:spcBef>
                <a:spcPts val="500"/>
              </a:spcBef>
              <a:spcAft>
                <a:spcPts val="0"/>
              </a:spcAft>
              <a:buClr>
                <a:schemeClr val="dk1"/>
              </a:buClr>
              <a:buSzPts val="2000"/>
              <a:buChar char="•"/>
            </a:pPr>
            <a:r>
              <a:rPr lang="en-US" sz="2000"/>
              <a:t>Supports learning</a:t>
            </a:r>
            <a:endParaRPr/>
          </a:p>
          <a:p>
            <a:pPr marL="685800" lvl="1" indent="-101600" algn="l" rtl="0">
              <a:lnSpc>
                <a:spcPct val="100000"/>
              </a:lnSpc>
              <a:spcBef>
                <a:spcPts val="500"/>
              </a:spcBef>
              <a:spcAft>
                <a:spcPts val="0"/>
              </a:spcAft>
              <a:buClr>
                <a:schemeClr val="dk1"/>
              </a:buClr>
              <a:buSzPts val="2000"/>
              <a:buNone/>
            </a:pPr>
            <a:endParaRPr sz="2000"/>
          </a:p>
          <a:p>
            <a:pPr marL="685800" lvl="1" indent="-228600" algn="l" rtl="0">
              <a:lnSpc>
                <a:spcPct val="100000"/>
              </a:lnSpc>
              <a:spcBef>
                <a:spcPts val="500"/>
              </a:spcBef>
              <a:spcAft>
                <a:spcPts val="0"/>
              </a:spcAft>
              <a:buClr>
                <a:schemeClr val="dk1"/>
              </a:buClr>
              <a:buSzPts val="2000"/>
              <a:buChar char="•"/>
            </a:pPr>
            <a:r>
              <a:rPr lang="en-US" sz="2000"/>
              <a:t>Improves problem-solving</a:t>
            </a:r>
            <a:endParaRPr/>
          </a:p>
          <a:p>
            <a:pPr marL="685800" lvl="1" indent="-101600" algn="l" rtl="0">
              <a:lnSpc>
                <a:spcPct val="100000"/>
              </a:lnSpc>
              <a:spcBef>
                <a:spcPts val="500"/>
              </a:spcBef>
              <a:spcAft>
                <a:spcPts val="0"/>
              </a:spcAft>
              <a:buClr>
                <a:schemeClr val="dk1"/>
              </a:buClr>
              <a:buSzPts val="2000"/>
              <a:buNone/>
            </a:pPr>
            <a:endParaRPr sz="2000"/>
          </a:p>
          <a:p>
            <a:pPr marL="685800" lvl="1" indent="-228600" algn="l" rtl="0">
              <a:lnSpc>
                <a:spcPct val="100000"/>
              </a:lnSpc>
              <a:spcBef>
                <a:spcPts val="500"/>
              </a:spcBef>
              <a:spcAft>
                <a:spcPts val="0"/>
              </a:spcAft>
              <a:buClr>
                <a:schemeClr val="dk1"/>
              </a:buClr>
              <a:buSzPts val="2000"/>
              <a:buChar char="•"/>
            </a:pPr>
            <a:r>
              <a:rPr lang="en-US" sz="2000"/>
              <a:t>Increases confidence </a:t>
            </a:r>
            <a:endParaRPr/>
          </a:p>
          <a:p>
            <a:pPr marL="685800" lvl="1" indent="-101600" algn="l" rtl="0">
              <a:lnSpc>
                <a:spcPct val="100000"/>
              </a:lnSpc>
              <a:spcBef>
                <a:spcPts val="500"/>
              </a:spcBef>
              <a:spcAft>
                <a:spcPts val="0"/>
              </a:spcAft>
              <a:buClr>
                <a:schemeClr val="dk1"/>
              </a:buClr>
              <a:buSzPts val="2000"/>
              <a:buNone/>
            </a:pPr>
            <a:endParaRPr sz="2000"/>
          </a:p>
          <a:p>
            <a:pPr marL="685800" lvl="1" indent="-228600" algn="l" rtl="0">
              <a:lnSpc>
                <a:spcPct val="100000"/>
              </a:lnSpc>
              <a:spcBef>
                <a:spcPts val="500"/>
              </a:spcBef>
              <a:spcAft>
                <a:spcPts val="0"/>
              </a:spcAft>
              <a:buClr>
                <a:schemeClr val="dk1"/>
              </a:buClr>
              <a:buSzPts val="2000"/>
              <a:buChar char="•"/>
            </a:pPr>
            <a:r>
              <a:rPr lang="en-US" sz="2000"/>
              <a:t>Increases resilience</a:t>
            </a:r>
            <a:endParaRPr/>
          </a:p>
          <a:p>
            <a:pPr marL="685800" lvl="1" indent="-101600" algn="l" rtl="0">
              <a:lnSpc>
                <a:spcPct val="100000"/>
              </a:lnSpc>
              <a:spcBef>
                <a:spcPts val="500"/>
              </a:spcBef>
              <a:spcAft>
                <a:spcPts val="0"/>
              </a:spcAft>
              <a:buClr>
                <a:schemeClr val="dk1"/>
              </a:buClr>
              <a:buSzPts val="2000"/>
              <a:buNone/>
            </a:pPr>
            <a:endParaRPr sz="2000"/>
          </a:p>
          <a:p>
            <a:pPr marL="685800" lvl="1" indent="-228600" algn="l" rtl="0">
              <a:lnSpc>
                <a:spcPct val="100000"/>
              </a:lnSpc>
              <a:spcBef>
                <a:spcPts val="500"/>
              </a:spcBef>
              <a:spcAft>
                <a:spcPts val="0"/>
              </a:spcAft>
              <a:buClr>
                <a:schemeClr val="dk1"/>
              </a:buClr>
              <a:buSzPts val="2000"/>
              <a:buChar char="•"/>
            </a:pPr>
            <a:r>
              <a:rPr lang="en-US" sz="2000"/>
              <a:t>Helps you manage conflict</a:t>
            </a:r>
            <a:endParaRPr/>
          </a:p>
          <a:p>
            <a:pPr marL="228600" lvl="0" indent="-25400" algn="l" rtl="0">
              <a:lnSpc>
                <a:spcPct val="100000"/>
              </a:lnSpc>
              <a:spcBef>
                <a:spcPts val="1000"/>
              </a:spcBef>
              <a:spcAft>
                <a:spcPts val="0"/>
              </a:spcAft>
              <a:buClr>
                <a:schemeClr val="dk1"/>
              </a:buClr>
              <a:buSzPts val="3200"/>
              <a:buNone/>
            </a:pPr>
            <a:endParaRPr sz="3200"/>
          </a:p>
          <a:p>
            <a:pPr marL="228600" lvl="0" indent="-25400" algn="l" rtl="0">
              <a:lnSpc>
                <a:spcPct val="100000"/>
              </a:lnSpc>
              <a:spcBef>
                <a:spcPts val="1000"/>
              </a:spcBef>
              <a:spcAft>
                <a:spcPts val="0"/>
              </a:spcAft>
              <a:buClr>
                <a:schemeClr val="dk1"/>
              </a:buClr>
              <a:buSzPts val="3200"/>
              <a:buNone/>
            </a:pPr>
            <a:endParaRPr sz="3200"/>
          </a:p>
        </p:txBody>
      </p:sp>
      <p:pic>
        <p:nvPicPr>
          <p:cNvPr id="204" name="Google Shape;204;p22"/>
          <p:cNvPicPr preferRelativeResize="0"/>
          <p:nvPr/>
        </p:nvPicPr>
        <p:blipFill rotWithShape="1">
          <a:blip r:embed="rId3">
            <a:alphaModFix/>
          </a:blip>
          <a:srcRect l="18974" r="12792"/>
          <a:stretch/>
        </p:blipFill>
        <p:spPr>
          <a:xfrm flipH="1">
            <a:off x="5911824" y="1292825"/>
            <a:ext cx="5479740" cy="535402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0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3700</Words>
  <Application>Microsoft Office PowerPoint</Application>
  <PresentationFormat>Widescreen</PresentationFormat>
  <Paragraphs>361</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Arial</vt:lpstr>
      <vt:lpstr>Fira Sans</vt:lpstr>
      <vt:lpstr>Teko</vt:lpstr>
      <vt:lpstr>Merriweather</vt:lpstr>
      <vt:lpstr>Calibri</vt:lpstr>
      <vt:lpstr>Jost</vt:lpstr>
      <vt:lpstr>Office Theme</vt:lpstr>
      <vt:lpstr>Personality Development Workshop- 2 Days</vt:lpstr>
      <vt:lpstr>Agenda of Workshop- Day 1</vt:lpstr>
      <vt:lpstr>PowerPoint Presentation</vt:lpstr>
      <vt:lpstr>Personality Development</vt:lpstr>
      <vt:lpstr>Myths Vs Facts of Personality Development</vt:lpstr>
      <vt:lpstr>Benefits of Personality Development- Individual</vt:lpstr>
      <vt:lpstr>Achieving Personal Excellence</vt:lpstr>
      <vt:lpstr>What is Attitude?</vt:lpstr>
      <vt:lpstr>Why is having a Positive Attitude Important for a Professional</vt:lpstr>
      <vt:lpstr> To take Ownership Operate from </vt:lpstr>
      <vt:lpstr>Having a Solution-Centric Approach</vt:lpstr>
      <vt:lpstr>Avoid Blame Game</vt:lpstr>
      <vt:lpstr>Aggressive Communication </vt:lpstr>
      <vt:lpstr>Types of Communication</vt:lpstr>
      <vt:lpstr>Aggressive Communication </vt:lpstr>
      <vt:lpstr>Empathetic Communication</vt:lpstr>
      <vt:lpstr>Way to Tackle Passive Communicator</vt:lpstr>
      <vt:lpstr>Fool Proofing Communication – LADR Approach</vt:lpstr>
      <vt:lpstr>What is a Goal?</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DELL</cp:lastModifiedBy>
  <cp:revision>1</cp:revision>
  <dcterms:modified xsi:type="dcterms:W3CDTF">2024-11-14T05:31:43Z</dcterms:modified>
</cp:coreProperties>
</file>