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621" r:id="rId3"/>
    <p:sldId id="3216" r:id="rId4"/>
    <p:sldId id="681" r:id="rId5"/>
    <p:sldId id="3217" r:id="rId6"/>
    <p:sldId id="3183" r:id="rId7"/>
    <p:sldId id="273" r:id="rId8"/>
    <p:sldId id="3002" r:id="rId9"/>
    <p:sldId id="3080" r:id="rId10"/>
    <p:sldId id="3180" r:id="rId11"/>
    <p:sldId id="3204" r:id="rId12"/>
    <p:sldId id="284" r:id="rId13"/>
    <p:sldId id="3175" r:id="rId14"/>
    <p:sldId id="3192"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49F"/>
    <a:srgbClr val="42C3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0" autoAdjust="0"/>
    <p:restoredTop sz="68980" autoAdjust="0"/>
  </p:normalViewPr>
  <p:slideViewPr>
    <p:cSldViewPr snapToGrid="0">
      <p:cViewPr varScale="1">
        <p:scale>
          <a:sx n="63" d="100"/>
          <a:sy n="63" d="100"/>
        </p:scale>
        <p:origin x="75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8C499-5602-4B73-9F8C-946E351E85A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D31BEA3-5CDD-4955-8FA3-67E24A6EC1C7}">
      <dgm:prSet custT="1"/>
      <dgm:spPr/>
      <dgm:t>
        <a:bodyPr/>
        <a:lstStyle/>
        <a:p>
          <a:pPr rtl="0"/>
          <a:r>
            <a:rPr lang="en-US" sz="2200" dirty="0">
              <a:latin typeface="Swis721 Cn BT" panose="020B0506020202030204" pitchFamily="34" charset="0"/>
            </a:rPr>
            <a:t>Finds ways to do stuff without saying No</a:t>
          </a:r>
          <a:r>
            <a:rPr lang="en-US" sz="2400" dirty="0">
              <a:latin typeface="Swis721 Cn BT" panose="020B0506020202030204" pitchFamily="34" charset="0"/>
            </a:rPr>
            <a:t>.</a:t>
          </a:r>
        </a:p>
      </dgm:t>
    </dgm:pt>
    <dgm:pt modelId="{2F731B4B-0F9A-474B-B752-49EBA9886C8D}" type="parTrans" cxnId="{7B759A7E-E639-4E51-BCFF-671716834454}">
      <dgm:prSet/>
      <dgm:spPr/>
      <dgm:t>
        <a:bodyPr/>
        <a:lstStyle/>
        <a:p>
          <a:endParaRPr lang="en-US" sz="2400">
            <a:latin typeface="Agency FB" panose="020B0503020202020204" pitchFamily="34" charset="0"/>
          </a:endParaRPr>
        </a:p>
      </dgm:t>
    </dgm:pt>
    <dgm:pt modelId="{B796F84F-2D82-4695-87CA-CCDEF43DF9C0}" type="sibTrans" cxnId="{7B759A7E-E639-4E51-BCFF-671716834454}">
      <dgm:prSet/>
      <dgm:spPr/>
      <dgm:t>
        <a:bodyPr/>
        <a:lstStyle/>
        <a:p>
          <a:endParaRPr lang="en-US" sz="2400">
            <a:latin typeface="Agency FB" panose="020B0503020202020204" pitchFamily="34" charset="0"/>
          </a:endParaRPr>
        </a:p>
      </dgm:t>
    </dgm:pt>
    <dgm:pt modelId="{1F694BD2-3B86-4273-985A-1838EA354913}">
      <dgm:prSet custT="1"/>
      <dgm:spPr/>
      <dgm:t>
        <a:bodyPr/>
        <a:lstStyle/>
        <a:p>
          <a:pPr rtl="0"/>
          <a:r>
            <a:rPr lang="en-US" sz="2200" dirty="0">
              <a:latin typeface="Swis721 Cn BT" panose="020B0506020202030204" pitchFamily="34" charset="0"/>
            </a:rPr>
            <a:t>Doesn’t get distracted by minor failures. </a:t>
          </a:r>
        </a:p>
      </dgm:t>
    </dgm:pt>
    <dgm:pt modelId="{480584C2-C580-480C-B45E-1F9279339665}" type="parTrans" cxnId="{D59D9464-464A-4CC0-8B70-8DBB1EBF50C8}">
      <dgm:prSet/>
      <dgm:spPr/>
      <dgm:t>
        <a:bodyPr/>
        <a:lstStyle/>
        <a:p>
          <a:endParaRPr lang="en-US" sz="2400">
            <a:latin typeface="Agency FB" panose="020B0503020202020204" pitchFamily="34" charset="0"/>
          </a:endParaRPr>
        </a:p>
      </dgm:t>
    </dgm:pt>
    <dgm:pt modelId="{AE468482-9FA7-4CEA-B0E9-EC682CFAB377}" type="sibTrans" cxnId="{D59D9464-464A-4CC0-8B70-8DBB1EBF50C8}">
      <dgm:prSet/>
      <dgm:spPr/>
      <dgm:t>
        <a:bodyPr/>
        <a:lstStyle/>
        <a:p>
          <a:endParaRPr lang="en-US" sz="2400">
            <a:latin typeface="Agency FB" panose="020B0503020202020204" pitchFamily="34" charset="0"/>
          </a:endParaRPr>
        </a:p>
      </dgm:t>
    </dgm:pt>
    <dgm:pt modelId="{DEFF2150-81D1-4F09-B7E1-1A55DAD62DD3}">
      <dgm:prSet custT="1"/>
      <dgm:spPr/>
      <dgm:t>
        <a:bodyPr/>
        <a:lstStyle/>
        <a:p>
          <a:pPr rtl="0"/>
          <a:r>
            <a:rPr lang="en-US" sz="2200" dirty="0">
              <a:latin typeface="Swis721 Cn BT" panose="020B0506020202030204" pitchFamily="34" charset="0"/>
            </a:rPr>
            <a:t>Is persistent and optimistic in finding solutions in spite of failures to make things happen. </a:t>
          </a:r>
        </a:p>
      </dgm:t>
    </dgm:pt>
    <dgm:pt modelId="{C8A659F6-45C7-453A-892C-8265F3DB6793}" type="parTrans" cxnId="{CBA52F3F-DCC7-4153-9A07-F6EE06BE4540}">
      <dgm:prSet/>
      <dgm:spPr/>
      <dgm:t>
        <a:bodyPr/>
        <a:lstStyle/>
        <a:p>
          <a:endParaRPr lang="en-US" sz="2400">
            <a:latin typeface="Agency FB" panose="020B0503020202020204" pitchFamily="34" charset="0"/>
          </a:endParaRPr>
        </a:p>
      </dgm:t>
    </dgm:pt>
    <dgm:pt modelId="{4F0A82F3-5BD1-4E60-A687-6F1C248E4DF3}" type="sibTrans" cxnId="{CBA52F3F-DCC7-4153-9A07-F6EE06BE4540}">
      <dgm:prSet/>
      <dgm:spPr/>
      <dgm:t>
        <a:bodyPr/>
        <a:lstStyle/>
        <a:p>
          <a:endParaRPr lang="en-US" sz="2400">
            <a:latin typeface="Agency FB" panose="020B0503020202020204" pitchFamily="34" charset="0"/>
          </a:endParaRPr>
        </a:p>
      </dgm:t>
    </dgm:pt>
    <dgm:pt modelId="{8997B2A6-EFA9-4798-9077-2160B7E5D862}">
      <dgm:prSet custT="1"/>
      <dgm:spPr/>
      <dgm:t>
        <a:bodyPr/>
        <a:lstStyle/>
        <a:p>
          <a:pPr rtl="0"/>
          <a:r>
            <a:rPr lang="en-US" sz="2200" dirty="0">
              <a:latin typeface="Swis721 Cn BT" panose="020B0506020202030204" pitchFamily="34" charset="0"/>
            </a:rPr>
            <a:t>Has the ability to handle frustrations, pressure and challenges.</a:t>
          </a:r>
        </a:p>
      </dgm:t>
    </dgm:pt>
    <dgm:pt modelId="{F0AD4C2B-D3DA-4320-B488-34B3DF298C7E}" type="parTrans" cxnId="{889448A2-BD47-4153-800C-C4705A6F236B}">
      <dgm:prSet/>
      <dgm:spPr/>
      <dgm:t>
        <a:bodyPr/>
        <a:lstStyle/>
        <a:p>
          <a:endParaRPr lang="en-US" sz="2400">
            <a:latin typeface="Agency FB" panose="020B0503020202020204" pitchFamily="34" charset="0"/>
          </a:endParaRPr>
        </a:p>
      </dgm:t>
    </dgm:pt>
    <dgm:pt modelId="{DBB7F8C0-AD1C-4BC3-880D-7641BEA82205}" type="sibTrans" cxnId="{889448A2-BD47-4153-800C-C4705A6F236B}">
      <dgm:prSet/>
      <dgm:spPr/>
      <dgm:t>
        <a:bodyPr/>
        <a:lstStyle/>
        <a:p>
          <a:endParaRPr lang="en-US" sz="2400">
            <a:latin typeface="Agency FB" panose="020B0503020202020204" pitchFamily="34" charset="0"/>
          </a:endParaRPr>
        </a:p>
      </dgm:t>
    </dgm:pt>
    <dgm:pt modelId="{471F3ADC-5F6A-4261-AC3C-318E7E30052C}">
      <dgm:prSet custT="1"/>
      <dgm:spPr/>
      <dgm:t>
        <a:bodyPr/>
        <a:lstStyle/>
        <a:p>
          <a:pPr rtl="0"/>
          <a:r>
            <a:rPr lang="en-US" sz="2200" dirty="0">
              <a:latin typeface="Swis721 Cn BT" panose="020B0506020202030204" pitchFamily="34" charset="0"/>
            </a:rPr>
            <a:t>Goes the extra mile when required.</a:t>
          </a:r>
        </a:p>
      </dgm:t>
    </dgm:pt>
    <dgm:pt modelId="{F7EABF9C-D51B-42C5-B2A2-EAC59B7D31E8}" type="parTrans" cxnId="{7E6A7678-1E9B-415E-9AD6-C3203FF21860}">
      <dgm:prSet/>
      <dgm:spPr/>
      <dgm:t>
        <a:bodyPr/>
        <a:lstStyle/>
        <a:p>
          <a:endParaRPr lang="en-US" sz="2400">
            <a:latin typeface="Agency FB" panose="020B0503020202020204" pitchFamily="34" charset="0"/>
          </a:endParaRPr>
        </a:p>
      </dgm:t>
    </dgm:pt>
    <dgm:pt modelId="{EB268CED-580D-40ED-938F-7A2F805F6066}" type="sibTrans" cxnId="{7E6A7678-1E9B-415E-9AD6-C3203FF21860}">
      <dgm:prSet/>
      <dgm:spPr/>
      <dgm:t>
        <a:bodyPr/>
        <a:lstStyle/>
        <a:p>
          <a:endParaRPr lang="en-US" sz="2400">
            <a:latin typeface="Agency FB" panose="020B0503020202020204" pitchFamily="34" charset="0"/>
          </a:endParaRPr>
        </a:p>
      </dgm:t>
    </dgm:pt>
    <dgm:pt modelId="{58EDD50F-8A89-4D3B-A47D-32E0DAFD4041}" type="pres">
      <dgm:prSet presAssocID="{BB08C499-5602-4B73-9F8C-946E351E85A6}" presName="Name0" presStyleCnt="0">
        <dgm:presLayoutVars>
          <dgm:chMax val="7"/>
          <dgm:chPref val="7"/>
          <dgm:dir/>
        </dgm:presLayoutVars>
      </dgm:prSet>
      <dgm:spPr/>
    </dgm:pt>
    <dgm:pt modelId="{8F2B173D-CC9B-49D9-9C06-C0526A69EBD0}" type="pres">
      <dgm:prSet presAssocID="{BB08C499-5602-4B73-9F8C-946E351E85A6}" presName="Name1" presStyleCnt="0"/>
      <dgm:spPr/>
    </dgm:pt>
    <dgm:pt modelId="{DE207A94-F9E8-4FB2-BA9D-70CB3CF413E1}" type="pres">
      <dgm:prSet presAssocID="{BB08C499-5602-4B73-9F8C-946E351E85A6}" presName="cycle" presStyleCnt="0"/>
      <dgm:spPr/>
    </dgm:pt>
    <dgm:pt modelId="{61F01878-F740-4A1A-87EC-CCD628EA1469}" type="pres">
      <dgm:prSet presAssocID="{BB08C499-5602-4B73-9F8C-946E351E85A6}" presName="srcNode" presStyleLbl="node1" presStyleIdx="0" presStyleCnt="5"/>
      <dgm:spPr/>
    </dgm:pt>
    <dgm:pt modelId="{397CE82C-CBD0-44C3-B7C0-92AB94BEC7B9}" type="pres">
      <dgm:prSet presAssocID="{BB08C499-5602-4B73-9F8C-946E351E85A6}" presName="conn" presStyleLbl="parChTrans1D2" presStyleIdx="0" presStyleCnt="1"/>
      <dgm:spPr/>
    </dgm:pt>
    <dgm:pt modelId="{69C63D57-3FEC-4EFC-A406-F0F860316330}" type="pres">
      <dgm:prSet presAssocID="{BB08C499-5602-4B73-9F8C-946E351E85A6}" presName="extraNode" presStyleLbl="node1" presStyleIdx="0" presStyleCnt="5"/>
      <dgm:spPr/>
    </dgm:pt>
    <dgm:pt modelId="{12C08014-7CF5-4235-9461-AF5C9398627C}" type="pres">
      <dgm:prSet presAssocID="{BB08C499-5602-4B73-9F8C-946E351E85A6}" presName="dstNode" presStyleLbl="node1" presStyleIdx="0" presStyleCnt="5"/>
      <dgm:spPr/>
    </dgm:pt>
    <dgm:pt modelId="{E1FC2CD2-387C-48D8-8965-AD6091018571}" type="pres">
      <dgm:prSet presAssocID="{BD31BEA3-5CDD-4955-8FA3-67E24A6EC1C7}" presName="text_1" presStyleLbl="node1" presStyleIdx="0" presStyleCnt="5">
        <dgm:presLayoutVars>
          <dgm:bulletEnabled val="1"/>
        </dgm:presLayoutVars>
      </dgm:prSet>
      <dgm:spPr/>
    </dgm:pt>
    <dgm:pt modelId="{87F5F058-2D5B-442E-81C2-E6465FBBE6C0}" type="pres">
      <dgm:prSet presAssocID="{BD31BEA3-5CDD-4955-8FA3-67E24A6EC1C7}" presName="accent_1" presStyleCnt="0"/>
      <dgm:spPr/>
    </dgm:pt>
    <dgm:pt modelId="{8FD33396-A1A9-4115-A3BE-62E3075E974D}" type="pres">
      <dgm:prSet presAssocID="{BD31BEA3-5CDD-4955-8FA3-67E24A6EC1C7}" presName="accentRepeatNode" presStyleLbl="solidFgAcc1" presStyleIdx="0" presStyleCnt="5"/>
      <dgm:spPr/>
    </dgm:pt>
    <dgm:pt modelId="{A1A11141-CB3F-4AFE-88A0-8007379AAE89}" type="pres">
      <dgm:prSet presAssocID="{1F694BD2-3B86-4273-985A-1838EA354913}" presName="text_2" presStyleLbl="node1" presStyleIdx="1" presStyleCnt="5" custLinFactNeighborX="-232" custLinFactNeighborY="-16">
        <dgm:presLayoutVars>
          <dgm:bulletEnabled val="1"/>
        </dgm:presLayoutVars>
      </dgm:prSet>
      <dgm:spPr/>
    </dgm:pt>
    <dgm:pt modelId="{511F534C-3605-4ACF-A69B-17229F64622D}" type="pres">
      <dgm:prSet presAssocID="{1F694BD2-3B86-4273-985A-1838EA354913}" presName="accent_2" presStyleCnt="0"/>
      <dgm:spPr/>
    </dgm:pt>
    <dgm:pt modelId="{BAE314E6-180D-49E0-8256-87B275B896B4}" type="pres">
      <dgm:prSet presAssocID="{1F694BD2-3B86-4273-985A-1838EA354913}" presName="accentRepeatNode" presStyleLbl="solidFgAcc1" presStyleIdx="1" presStyleCnt="5"/>
      <dgm:spPr/>
    </dgm:pt>
    <dgm:pt modelId="{D4059C91-947D-4CD4-AC72-6B2378F5F212}" type="pres">
      <dgm:prSet presAssocID="{DEFF2150-81D1-4F09-B7E1-1A55DAD62DD3}" presName="text_3" presStyleLbl="node1" presStyleIdx="2" presStyleCnt="5" custScaleY="118441">
        <dgm:presLayoutVars>
          <dgm:bulletEnabled val="1"/>
        </dgm:presLayoutVars>
      </dgm:prSet>
      <dgm:spPr/>
    </dgm:pt>
    <dgm:pt modelId="{685D555B-A45A-48D3-9377-C939B0D11F06}" type="pres">
      <dgm:prSet presAssocID="{DEFF2150-81D1-4F09-B7E1-1A55DAD62DD3}" presName="accent_3" presStyleCnt="0"/>
      <dgm:spPr/>
    </dgm:pt>
    <dgm:pt modelId="{A9341E21-B5D8-49DC-9287-D408B7E7C293}" type="pres">
      <dgm:prSet presAssocID="{DEFF2150-81D1-4F09-B7E1-1A55DAD62DD3}" presName="accentRepeatNode" presStyleLbl="solidFgAcc1" presStyleIdx="2" presStyleCnt="5"/>
      <dgm:spPr/>
    </dgm:pt>
    <dgm:pt modelId="{7AACA481-3588-448E-AD04-658432D357F1}" type="pres">
      <dgm:prSet presAssocID="{8997B2A6-EFA9-4798-9077-2160B7E5D862}" presName="text_4" presStyleLbl="node1" presStyleIdx="3" presStyleCnt="5">
        <dgm:presLayoutVars>
          <dgm:bulletEnabled val="1"/>
        </dgm:presLayoutVars>
      </dgm:prSet>
      <dgm:spPr/>
    </dgm:pt>
    <dgm:pt modelId="{21C07246-061D-481E-BC60-FDED7D399BDD}" type="pres">
      <dgm:prSet presAssocID="{8997B2A6-EFA9-4798-9077-2160B7E5D862}" presName="accent_4" presStyleCnt="0"/>
      <dgm:spPr/>
    </dgm:pt>
    <dgm:pt modelId="{4AA3478B-1D18-4EEF-A129-944717DA6ADA}" type="pres">
      <dgm:prSet presAssocID="{8997B2A6-EFA9-4798-9077-2160B7E5D862}" presName="accentRepeatNode" presStyleLbl="solidFgAcc1" presStyleIdx="3" presStyleCnt="5"/>
      <dgm:spPr/>
    </dgm:pt>
    <dgm:pt modelId="{8668D7CA-7B98-4BD4-871B-EDC2115371AA}" type="pres">
      <dgm:prSet presAssocID="{471F3ADC-5F6A-4261-AC3C-318E7E30052C}" presName="text_5" presStyleLbl="node1" presStyleIdx="4" presStyleCnt="5">
        <dgm:presLayoutVars>
          <dgm:bulletEnabled val="1"/>
        </dgm:presLayoutVars>
      </dgm:prSet>
      <dgm:spPr/>
    </dgm:pt>
    <dgm:pt modelId="{8C67B5DB-61C8-4C5F-8E6A-E5E3D77024B3}" type="pres">
      <dgm:prSet presAssocID="{471F3ADC-5F6A-4261-AC3C-318E7E30052C}" presName="accent_5" presStyleCnt="0"/>
      <dgm:spPr/>
    </dgm:pt>
    <dgm:pt modelId="{71EF90DC-36A8-4C65-B625-97448B5D0A54}" type="pres">
      <dgm:prSet presAssocID="{471F3ADC-5F6A-4261-AC3C-318E7E30052C}" presName="accentRepeatNode" presStyleLbl="solidFgAcc1" presStyleIdx="4" presStyleCnt="5"/>
      <dgm:spPr/>
    </dgm:pt>
  </dgm:ptLst>
  <dgm:cxnLst>
    <dgm:cxn modelId="{0FCD6D15-2E73-468C-A9C2-4DF759258B43}" type="presOf" srcId="{BB08C499-5602-4B73-9F8C-946E351E85A6}" destId="{58EDD50F-8A89-4D3B-A47D-32E0DAFD4041}" srcOrd="0" destOrd="0" presId="urn:microsoft.com/office/officeart/2008/layout/VerticalCurvedList"/>
    <dgm:cxn modelId="{2A678C20-C932-4AAB-A807-4F8A80493A75}" type="presOf" srcId="{B796F84F-2D82-4695-87CA-CCDEF43DF9C0}" destId="{397CE82C-CBD0-44C3-B7C0-92AB94BEC7B9}" srcOrd="0" destOrd="0" presId="urn:microsoft.com/office/officeart/2008/layout/VerticalCurvedList"/>
    <dgm:cxn modelId="{45410634-C51C-4D91-B4A7-11FED038E730}" type="presOf" srcId="{BD31BEA3-5CDD-4955-8FA3-67E24A6EC1C7}" destId="{E1FC2CD2-387C-48D8-8965-AD6091018571}" srcOrd="0" destOrd="0" presId="urn:microsoft.com/office/officeart/2008/layout/VerticalCurvedList"/>
    <dgm:cxn modelId="{CBA52F3F-DCC7-4153-9A07-F6EE06BE4540}" srcId="{BB08C499-5602-4B73-9F8C-946E351E85A6}" destId="{DEFF2150-81D1-4F09-B7E1-1A55DAD62DD3}" srcOrd="2" destOrd="0" parTransId="{C8A659F6-45C7-453A-892C-8265F3DB6793}" sibTransId="{4F0A82F3-5BD1-4E60-A687-6F1C248E4DF3}"/>
    <dgm:cxn modelId="{D59D9464-464A-4CC0-8B70-8DBB1EBF50C8}" srcId="{BB08C499-5602-4B73-9F8C-946E351E85A6}" destId="{1F694BD2-3B86-4273-985A-1838EA354913}" srcOrd="1" destOrd="0" parTransId="{480584C2-C580-480C-B45E-1F9279339665}" sibTransId="{AE468482-9FA7-4CEA-B0E9-EC682CFAB377}"/>
    <dgm:cxn modelId="{7E6A7678-1E9B-415E-9AD6-C3203FF21860}" srcId="{BB08C499-5602-4B73-9F8C-946E351E85A6}" destId="{471F3ADC-5F6A-4261-AC3C-318E7E30052C}" srcOrd="4" destOrd="0" parTransId="{F7EABF9C-D51B-42C5-B2A2-EAC59B7D31E8}" sibTransId="{EB268CED-580D-40ED-938F-7A2F805F6066}"/>
    <dgm:cxn modelId="{7B759A7E-E639-4E51-BCFF-671716834454}" srcId="{BB08C499-5602-4B73-9F8C-946E351E85A6}" destId="{BD31BEA3-5CDD-4955-8FA3-67E24A6EC1C7}" srcOrd="0" destOrd="0" parTransId="{2F731B4B-0F9A-474B-B752-49EBA9886C8D}" sibTransId="{B796F84F-2D82-4695-87CA-CCDEF43DF9C0}"/>
    <dgm:cxn modelId="{F8FEB498-D8A4-498B-B4CF-08CEF163B666}" type="presOf" srcId="{DEFF2150-81D1-4F09-B7E1-1A55DAD62DD3}" destId="{D4059C91-947D-4CD4-AC72-6B2378F5F212}" srcOrd="0" destOrd="0" presId="urn:microsoft.com/office/officeart/2008/layout/VerticalCurvedList"/>
    <dgm:cxn modelId="{889448A2-BD47-4153-800C-C4705A6F236B}" srcId="{BB08C499-5602-4B73-9F8C-946E351E85A6}" destId="{8997B2A6-EFA9-4798-9077-2160B7E5D862}" srcOrd="3" destOrd="0" parTransId="{F0AD4C2B-D3DA-4320-B488-34B3DF298C7E}" sibTransId="{DBB7F8C0-AD1C-4BC3-880D-7641BEA82205}"/>
    <dgm:cxn modelId="{E48114BA-8437-47B9-BC09-E6292AEA78C0}" type="presOf" srcId="{1F694BD2-3B86-4273-985A-1838EA354913}" destId="{A1A11141-CB3F-4AFE-88A0-8007379AAE89}" srcOrd="0" destOrd="0" presId="urn:microsoft.com/office/officeart/2008/layout/VerticalCurvedList"/>
    <dgm:cxn modelId="{4F65BCD5-9767-4D58-9951-4C03BC273B97}" type="presOf" srcId="{8997B2A6-EFA9-4798-9077-2160B7E5D862}" destId="{7AACA481-3588-448E-AD04-658432D357F1}" srcOrd="0" destOrd="0" presId="urn:microsoft.com/office/officeart/2008/layout/VerticalCurvedList"/>
    <dgm:cxn modelId="{BD2611E9-7720-4AE6-BA02-E38C33F6DCC5}" type="presOf" srcId="{471F3ADC-5F6A-4261-AC3C-318E7E30052C}" destId="{8668D7CA-7B98-4BD4-871B-EDC2115371AA}" srcOrd="0" destOrd="0" presId="urn:microsoft.com/office/officeart/2008/layout/VerticalCurvedList"/>
    <dgm:cxn modelId="{1FBD4A40-DA73-490F-B8A9-8EE753177BB8}" type="presParOf" srcId="{58EDD50F-8A89-4D3B-A47D-32E0DAFD4041}" destId="{8F2B173D-CC9B-49D9-9C06-C0526A69EBD0}" srcOrd="0" destOrd="0" presId="urn:microsoft.com/office/officeart/2008/layout/VerticalCurvedList"/>
    <dgm:cxn modelId="{AB1380B9-87E1-4C93-B3D0-AF1D3EABEB0B}" type="presParOf" srcId="{8F2B173D-CC9B-49D9-9C06-C0526A69EBD0}" destId="{DE207A94-F9E8-4FB2-BA9D-70CB3CF413E1}" srcOrd="0" destOrd="0" presId="urn:microsoft.com/office/officeart/2008/layout/VerticalCurvedList"/>
    <dgm:cxn modelId="{B93C0CD4-D041-4F9D-83CB-71741FC7D781}" type="presParOf" srcId="{DE207A94-F9E8-4FB2-BA9D-70CB3CF413E1}" destId="{61F01878-F740-4A1A-87EC-CCD628EA1469}" srcOrd="0" destOrd="0" presId="urn:microsoft.com/office/officeart/2008/layout/VerticalCurvedList"/>
    <dgm:cxn modelId="{6138932B-169D-409F-8865-1A334321E575}" type="presParOf" srcId="{DE207A94-F9E8-4FB2-BA9D-70CB3CF413E1}" destId="{397CE82C-CBD0-44C3-B7C0-92AB94BEC7B9}" srcOrd="1" destOrd="0" presId="urn:microsoft.com/office/officeart/2008/layout/VerticalCurvedList"/>
    <dgm:cxn modelId="{90F8911E-A7B4-4D32-B53E-BE74DE8D0A9B}" type="presParOf" srcId="{DE207A94-F9E8-4FB2-BA9D-70CB3CF413E1}" destId="{69C63D57-3FEC-4EFC-A406-F0F860316330}" srcOrd="2" destOrd="0" presId="urn:microsoft.com/office/officeart/2008/layout/VerticalCurvedList"/>
    <dgm:cxn modelId="{EB104469-52C4-4F97-85B5-3186695B7F01}" type="presParOf" srcId="{DE207A94-F9E8-4FB2-BA9D-70CB3CF413E1}" destId="{12C08014-7CF5-4235-9461-AF5C9398627C}" srcOrd="3" destOrd="0" presId="urn:microsoft.com/office/officeart/2008/layout/VerticalCurvedList"/>
    <dgm:cxn modelId="{E1B7B090-9996-413B-994E-0D2CA96E16E8}" type="presParOf" srcId="{8F2B173D-CC9B-49D9-9C06-C0526A69EBD0}" destId="{E1FC2CD2-387C-48D8-8965-AD6091018571}" srcOrd="1" destOrd="0" presId="urn:microsoft.com/office/officeart/2008/layout/VerticalCurvedList"/>
    <dgm:cxn modelId="{1404F244-9F9B-4DC0-9473-193F142D6F95}" type="presParOf" srcId="{8F2B173D-CC9B-49D9-9C06-C0526A69EBD0}" destId="{87F5F058-2D5B-442E-81C2-E6465FBBE6C0}" srcOrd="2" destOrd="0" presId="urn:microsoft.com/office/officeart/2008/layout/VerticalCurvedList"/>
    <dgm:cxn modelId="{8787BD23-E5D3-42E1-9686-F6852866AC6B}" type="presParOf" srcId="{87F5F058-2D5B-442E-81C2-E6465FBBE6C0}" destId="{8FD33396-A1A9-4115-A3BE-62E3075E974D}" srcOrd="0" destOrd="0" presId="urn:microsoft.com/office/officeart/2008/layout/VerticalCurvedList"/>
    <dgm:cxn modelId="{BFE33034-9068-41BB-80FD-F84A3D3DED67}" type="presParOf" srcId="{8F2B173D-CC9B-49D9-9C06-C0526A69EBD0}" destId="{A1A11141-CB3F-4AFE-88A0-8007379AAE89}" srcOrd="3" destOrd="0" presId="urn:microsoft.com/office/officeart/2008/layout/VerticalCurvedList"/>
    <dgm:cxn modelId="{2E6A9D09-01F3-4404-9B79-8E5F6ED55A73}" type="presParOf" srcId="{8F2B173D-CC9B-49D9-9C06-C0526A69EBD0}" destId="{511F534C-3605-4ACF-A69B-17229F64622D}" srcOrd="4" destOrd="0" presId="urn:microsoft.com/office/officeart/2008/layout/VerticalCurvedList"/>
    <dgm:cxn modelId="{6E41F234-7B00-4EE0-B7BF-330DD28D9151}" type="presParOf" srcId="{511F534C-3605-4ACF-A69B-17229F64622D}" destId="{BAE314E6-180D-49E0-8256-87B275B896B4}" srcOrd="0" destOrd="0" presId="urn:microsoft.com/office/officeart/2008/layout/VerticalCurvedList"/>
    <dgm:cxn modelId="{332B77CE-68DE-41C3-AE36-0172BAD4F181}" type="presParOf" srcId="{8F2B173D-CC9B-49D9-9C06-C0526A69EBD0}" destId="{D4059C91-947D-4CD4-AC72-6B2378F5F212}" srcOrd="5" destOrd="0" presId="urn:microsoft.com/office/officeart/2008/layout/VerticalCurvedList"/>
    <dgm:cxn modelId="{1748272B-2094-4A13-92E6-D80139C80D27}" type="presParOf" srcId="{8F2B173D-CC9B-49D9-9C06-C0526A69EBD0}" destId="{685D555B-A45A-48D3-9377-C939B0D11F06}" srcOrd="6" destOrd="0" presId="urn:microsoft.com/office/officeart/2008/layout/VerticalCurvedList"/>
    <dgm:cxn modelId="{1F5B9A93-92C5-4386-A7F3-D78353C30326}" type="presParOf" srcId="{685D555B-A45A-48D3-9377-C939B0D11F06}" destId="{A9341E21-B5D8-49DC-9287-D408B7E7C293}" srcOrd="0" destOrd="0" presId="urn:microsoft.com/office/officeart/2008/layout/VerticalCurvedList"/>
    <dgm:cxn modelId="{1CC6AC91-4304-440C-A260-D688315B3007}" type="presParOf" srcId="{8F2B173D-CC9B-49D9-9C06-C0526A69EBD0}" destId="{7AACA481-3588-448E-AD04-658432D357F1}" srcOrd="7" destOrd="0" presId="urn:microsoft.com/office/officeart/2008/layout/VerticalCurvedList"/>
    <dgm:cxn modelId="{5703B3E0-4790-47E9-8F69-098D0BFD312C}" type="presParOf" srcId="{8F2B173D-CC9B-49D9-9C06-C0526A69EBD0}" destId="{21C07246-061D-481E-BC60-FDED7D399BDD}" srcOrd="8" destOrd="0" presId="urn:microsoft.com/office/officeart/2008/layout/VerticalCurvedList"/>
    <dgm:cxn modelId="{9FD8BB54-8788-4803-B30E-1F8D8DD07D10}" type="presParOf" srcId="{21C07246-061D-481E-BC60-FDED7D399BDD}" destId="{4AA3478B-1D18-4EEF-A129-944717DA6ADA}" srcOrd="0" destOrd="0" presId="urn:microsoft.com/office/officeart/2008/layout/VerticalCurvedList"/>
    <dgm:cxn modelId="{1153DCD0-ED8F-435B-B29A-CB30A5BFBF69}" type="presParOf" srcId="{8F2B173D-CC9B-49D9-9C06-C0526A69EBD0}" destId="{8668D7CA-7B98-4BD4-871B-EDC2115371AA}" srcOrd="9" destOrd="0" presId="urn:microsoft.com/office/officeart/2008/layout/VerticalCurvedList"/>
    <dgm:cxn modelId="{96B65572-B6A6-4954-9659-CC987F8603D8}" type="presParOf" srcId="{8F2B173D-CC9B-49D9-9C06-C0526A69EBD0}" destId="{8C67B5DB-61C8-4C5F-8E6A-E5E3D77024B3}" srcOrd="10" destOrd="0" presId="urn:microsoft.com/office/officeart/2008/layout/VerticalCurvedList"/>
    <dgm:cxn modelId="{572386AE-64EC-47D9-8985-F9B2F5EE954F}" type="presParOf" srcId="{8C67B5DB-61C8-4C5F-8E6A-E5E3D77024B3}" destId="{71EF90DC-36A8-4C65-B625-97448B5D0A5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EDB9F7-0DCD-496B-B04A-12916A99640C}"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IN"/>
        </a:p>
      </dgm:t>
    </dgm:pt>
    <dgm:pt modelId="{9BBB6346-3E62-4EA0-9591-726A318875FB}">
      <dgm:prSet phldrT="[Text]" custT="1"/>
      <dgm:spPr/>
      <dgm:t>
        <a:bodyPr/>
        <a:lstStyle/>
        <a:p>
          <a:r>
            <a:rPr lang="en-IN" sz="2200" dirty="0"/>
            <a:t>Mindset</a:t>
          </a:r>
        </a:p>
      </dgm:t>
    </dgm:pt>
    <dgm:pt modelId="{747922F1-D6F6-4E45-8291-05546E9D176E}" type="parTrans" cxnId="{80DC1CA3-E37F-4D96-843C-7A0E45498743}">
      <dgm:prSet/>
      <dgm:spPr/>
      <dgm:t>
        <a:bodyPr/>
        <a:lstStyle/>
        <a:p>
          <a:endParaRPr lang="en-IN"/>
        </a:p>
      </dgm:t>
    </dgm:pt>
    <dgm:pt modelId="{E9BB4281-F628-4670-AF4C-EFCF81E826F8}" type="sibTrans" cxnId="{80DC1CA3-E37F-4D96-843C-7A0E45498743}">
      <dgm:prSet/>
      <dgm:spPr/>
      <dgm:t>
        <a:bodyPr/>
        <a:lstStyle/>
        <a:p>
          <a:endParaRPr lang="en-IN"/>
        </a:p>
      </dgm:t>
    </dgm:pt>
    <dgm:pt modelId="{89DFAEEA-4B3C-4004-BA57-5A42AC9FCCA1}">
      <dgm:prSet phldrT="[Text]"/>
      <dgm:spPr/>
      <dgm:t>
        <a:bodyPr/>
        <a:lstStyle/>
        <a:p>
          <a:r>
            <a:rPr lang="en-IN" dirty="0"/>
            <a:t> Building the right mindset</a:t>
          </a:r>
        </a:p>
      </dgm:t>
    </dgm:pt>
    <dgm:pt modelId="{1799E835-283A-486B-BCB2-75D1E6A141A3}" type="parTrans" cxnId="{76E36635-6923-42B8-ACD7-C9EE8E792754}">
      <dgm:prSet/>
      <dgm:spPr/>
      <dgm:t>
        <a:bodyPr/>
        <a:lstStyle/>
        <a:p>
          <a:endParaRPr lang="en-IN"/>
        </a:p>
      </dgm:t>
    </dgm:pt>
    <dgm:pt modelId="{07261871-BD27-4944-960B-2AA181B8CD39}" type="sibTrans" cxnId="{76E36635-6923-42B8-ACD7-C9EE8E792754}">
      <dgm:prSet/>
      <dgm:spPr/>
      <dgm:t>
        <a:bodyPr/>
        <a:lstStyle/>
        <a:p>
          <a:endParaRPr lang="en-IN"/>
        </a:p>
      </dgm:t>
    </dgm:pt>
    <dgm:pt modelId="{F8EBCE06-AE9A-4ABE-A4A7-DB62FABFC62A}">
      <dgm:prSet phldrT="[Text]" custT="1"/>
      <dgm:spPr/>
      <dgm:t>
        <a:bodyPr/>
        <a:lstStyle/>
        <a:p>
          <a:r>
            <a:rPr lang="en-IN" sz="2400" dirty="0"/>
            <a:t>People</a:t>
          </a:r>
        </a:p>
      </dgm:t>
    </dgm:pt>
    <dgm:pt modelId="{0110868C-8C7A-4DF2-BADA-BBFAE7FAACA9}" type="parTrans" cxnId="{96F81B25-0697-418A-AD86-1C07DB3FEDFD}">
      <dgm:prSet/>
      <dgm:spPr/>
      <dgm:t>
        <a:bodyPr/>
        <a:lstStyle/>
        <a:p>
          <a:endParaRPr lang="en-IN"/>
        </a:p>
      </dgm:t>
    </dgm:pt>
    <dgm:pt modelId="{3C9F87F2-BFE1-40AD-9BA2-DAE43E95E882}" type="sibTrans" cxnId="{96F81B25-0697-418A-AD86-1C07DB3FEDFD}">
      <dgm:prSet/>
      <dgm:spPr/>
      <dgm:t>
        <a:bodyPr/>
        <a:lstStyle/>
        <a:p>
          <a:endParaRPr lang="en-IN"/>
        </a:p>
      </dgm:t>
    </dgm:pt>
    <dgm:pt modelId="{173106CA-3A8D-4D3B-8529-754A4B953093}">
      <dgm:prSet phldrT="[Text]"/>
      <dgm:spPr/>
      <dgm:t>
        <a:bodyPr/>
        <a:lstStyle/>
        <a:p>
          <a:r>
            <a:rPr lang="en-IN" dirty="0"/>
            <a:t>Key Stakeholders</a:t>
          </a:r>
        </a:p>
      </dgm:t>
    </dgm:pt>
    <dgm:pt modelId="{A1384686-D448-4260-9418-895A567B5C7C}" type="parTrans" cxnId="{DA53FC87-96F2-4886-8A05-8141E4D74D3B}">
      <dgm:prSet/>
      <dgm:spPr/>
      <dgm:t>
        <a:bodyPr/>
        <a:lstStyle/>
        <a:p>
          <a:endParaRPr lang="en-IN"/>
        </a:p>
      </dgm:t>
    </dgm:pt>
    <dgm:pt modelId="{7299F432-F353-44F9-9FB5-035369C0A308}" type="sibTrans" cxnId="{DA53FC87-96F2-4886-8A05-8141E4D74D3B}">
      <dgm:prSet/>
      <dgm:spPr/>
      <dgm:t>
        <a:bodyPr/>
        <a:lstStyle/>
        <a:p>
          <a:endParaRPr lang="en-IN"/>
        </a:p>
      </dgm:t>
    </dgm:pt>
    <dgm:pt modelId="{0914755F-9CE1-406D-A4B5-DA6BFCB15EBE}">
      <dgm:prSet phldrT="[Text]" custT="1"/>
      <dgm:spPr/>
      <dgm:t>
        <a:bodyPr/>
        <a:lstStyle/>
        <a:p>
          <a:r>
            <a:rPr lang="en-IN" sz="1600" b="1" kern="1200" dirty="0">
              <a:solidFill>
                <a:prstClr val="white"/>
              </a:solidFill>
              <a:latin typeface="Swis721 BT"/>
              <a:ea typeface="+mn-ea"/>
              <a:cs typeface="+mn-cs"/>
            </a:rPr>
            <a:t>Performance</a:t>
          </a:r>
        </a:p>
      </dgm:t>
    </dgm:pt>
    <dgm:pt modelId="{63AF50D7-EFF7-4A1F-8C90-F650D2D4DF42}" type="parTrans" cxnId="{4CCA1CAE-D1A1-4745-945F-BFC7D3437B01}">
      <dgm:prSet/>
      <dgm:spPr/>
      <dgm:t>
        <a:bodyPr/>
        <a:lstStyle/>
        <a:p>
          <a:endParaRPr lang="en-IN"/>
        </a:p>
      </dgm:t>
    </dgm:pt>
    <dgm:pt modelId="{183EB6C4-6C3D-49F7-BB68-B6241DEE972B}" type="sibTrans" cxnId="{4CCA1CAE-D1A1-4745-945F-BFC7D3437B01}">
      <dgm:prSet/>
      <dgm:spPr/>
      <dgm:t>
        <a:bodyPr/>
        <a:lstStyle/>
        <a:p>
          <a:endParaRPr lang="en-IN"/>
        </a:p>
      </dgm:t>
    </dgm:pt>
    <dgm:pt modelId="{AA04EB99-DF9E-49B4-8F8E-00A4C01E103C}">
      <dgm:prSet phldrT="[Text]"/>
      <dgm:spPr/>
      <dgm:t>
        <a:bodyPr/>
        <a:lstStyle/>
        <a:p>
          <a:r>
            <a:rPr lang="en-IN" dirty="0"/>
            <a:t>Work &amp; Team related</a:t>
          </a:r>
        </a:p>
      </dgm:t>
    </dgm:pt>
    <dgm:pt modelId="{06AFAD1A-1305-4103-8D34-2057C3035621}" type="parTrans" cxnId="{CA06DC66-51AB-4756-9125-768912801DC8}">
      <dgm:prSet/>
      <dgm:spPr/>
      <dgm:t>
        <a:bodyPr/>
        <a:lstStyle/>
        <a:p>
          <a:endParaRPr lang="en-IN"/>
        </a:p>
      </dgm:t>
    </dgm:pt>
    <dgm:pt modelId="{25DB2D81-E357-466C-AC61-6F249DCDD195}" type="sibTrans" cxnId="{CA06DC66-51AB-4756-9125-768912801DC8}">
      <dgm:prSet/>
      <dgm:spPr/>
      <dgm:t>
        <a:bodyPr/>
        <a:lstStyle/>
        <a:p>
          <a:endParaRPr lang="en-IN"/>
        </a:p>
      </dgm:t>
    </dgm:pt>
    <dgm:pt modelId="{F7F51369-1473-46EC-900C-45DA19D3BB1F}">
      <dgm:prSet phldrT="[Text]" custT="1"/>
      <dgm:spPr/>
      <dgm:t>
        <a:bodyPr/>
        <a:lstStyle/>
        <a:p>
          <a:r>
            <a:rPr lang="en-IN" sz="2800" dirty="0"/>
            <a:t>Task</a:t>
          </a:r>
        </a:p>
      </dgm:t>
    </dgm:pt>
    <dgm:pt modelId="{19AA52A4-7B73-4B37-BB60-168C681F06F5}" type="parTrans" cxnId="{EC538BDC-4312-4074-9E77-65EC4BCED15A}">
      <dgm:prSet/>
      <dgm:spPr/>
      <dgm:t>
        <a:bodyPr/>
        <a:lstStyle/>
        <a:p>
          <a:endParaRPr lang="en-IN"/>
        </a:p>
      </dgm:t>
    </dgm:pt>
    <dgm:pt modelId="{DE104541-BC29-4151-8168-4D82ED480DEB}" type="sibTrans" cxnId="{EC538BDC-4312-4074-9E77-65EC4BCED15A}">
      <dgm:prSet/>
      <dgm:spPr/>
      <dgm:t>
        <a:bodyPr/>
        <a:lstStyle/>
        <a:p>
          <a:endParaRPr lang="en-IN"/>
        </a:p>
      </dgm:t>
    </dgm:pt>
    <dgm:pt modelId="{623E745B-0D73-4EC5-8F01-F711F7A0A409}">
      <dgm:prSet phldrT="[Text]"/>
      <dgm:spPr/>
      <dgm:t>
        <a:bodyPr/>
        <a:lstStyle/>
        <a:p>
          <a:r>
            <a:rPr lang="en-IN" dirty="0"/>
            <a:t>Your Tasks and activities</a:t>
          </a:r>
        </a:p>
      </dgm:t>
    </dgm:pt>
    <dgm:pt modelId="{7E38B01E-0913-437D-AC81-AF13766F6C67}" type="parTrans" cxnId="{91660EEC-01FA-4A98-865D-1144D63E35D2}">
      <dgm:prSet/>
      <dgm:spPr/>
      <dgm:t>
        <a:bodyPr/>
        <a:lstStyle/>
        <a:p>
          <a:endParaRPr lang="en-IN"/>
        </a:p>
      </dgm:t>
    </dgm:pt>
    <dgm:pt modelId="{9D1B0B45-2701-4791-BD1A-BF053F70EA78}" type="sibTrans" cxnId="{91660EEC-01FA-4A98-865D-1144D63E35D2}">
      <dgm:prSet/>
      <dgm:spPr/>
      <dgm:t>
        <a:bodyPr/>
        <a:lstStyle/>
        <a:p>
          <a:endParaRPr lang="en-IN"/>
        </a:p>
      </dgm:t>
    </dgm:pt>
    <dgm:pt modelId="{E9B58246-F569-47BB-9A89-8424A9AD7F4F}" type="pres">
      <dgm:prSet presAssocID="{10EDB9F7-0DCD-496B-B04A-12916A99640C}" presName="cycleMatrixDiagram" presStyleCnt="0">
        <dgm:presLayoutVars>
          <dgm:chMax val="1"/>
          <dgm:dir/>
          <dgm:animLvl val="lvl"/>
          <dgm:resizeHandles val="exact"/>
        </dgm:presLayoutVars>
      </dgm:prSet>
      <dgm:spPr/>
    </dgm:pt>
    <dgm:pt modelId="{39DF3D9F-B28D-449C-9586-2CAD7EA1CC0B}" type="pres">
      <dgm:prSet presAssocID="{10EDB9F7-0DCD-496B-B04A-12916A99640C}" presName="children" presStyleCnt="0"/>
      <dgm:spPr/>
    </dgm:pt>
    <dgm:pt modelId="{CF843F68-EB51-47CB-8383-66E1FCAEB573}" type="pres">
      <dgm:prSet presAssocID="{10EDB9F7-0DCD-496B-B04A-12916A99640C}" presName="child1group" presStyleCnt="0"/>
      <dgm:spPr/>
    </dgm:pt>
    <dgm:pt modelId="{F8AEC94A-CB7F-46B6-AD43-60428C7BA50E}" type="pres">
      <dgm:prSet presAssocID="{10EDB9F7-0DCD-496B-B04A-12916A99640C}" presName="child1" presStyleLbl="bgAcc1" presStyleIdx="0" presStyleCnt="4"/>
      <dgm:spPr/>
    </dgm:pt>
    <dgm:pt modelId="{06491E7D-6318-4114-AED1-D50D54E00A65}" type="pres">
      <dgm:prSet presAssocID="{10EDB9F7-0DCD-496B-B04A-12916A99640C}" presName="child1Text" presStyleLbl="bgAcc1" presStyleIdx="0" presStyleCnt="4">
        <dgm:presLayoutVars>
          <dgm:bulletEnabled val="1"/>
        </dgm:presLayoutVars>
      </dgm:prSet>
      <dgm:spPr/>
    </dgm:pt>
    <dgm:pt modelId="{AF9A3AEC-2D43-4B86-A57C-EE8D81DBACC3}" type="pres">
      <dgm:prSet presAssocID="{10EDB9F7-0DCD-496B-B04A-12916A99640C}" presName="child2group" presStyleCnt="0"/>
      <dgm:spPr/>
    </dgm:pt>
    <dgm:pt modelId="{1B325C82-590D-4DDC-A9BF-13000F4879BD}" type="pres">
      <dgm:prSet presAssocID="{10EDB9F7-0DCD-496B-B04A-12916A99640C}" presName="child2" presStyleLbl="bgAcc1" presStyleIdx="1" presStyleCnt="4"/>
      <dgm:spPr/>
    </dgm:pt>
    <dgm:pt modelId="{388D64DD-86CD-4E69-95DF-EA1F21664BB7}" type="pres">
      <dgm:prSet presAssocID="{10EDB9F7-0DCD-496B-B04A-12916A99640C}" presName="child2Text" presStyleLbl="bgAcc1" presStyleIdx="1" presStyleCnt="4">
        <dgm:presLayoutVars>
          <dgm:bulletEnabled val="1"/>
        </dgm:presLayoutVars>
      </dgm:prSet>
      <dgm:spPr/>
    </dgm:pt>
    <dgm:pt modelId="{3C9F2916-BC89-4A54-A76E-5885EE51A3FD}" type="pres">
      <dgm:prSet presAssocID="{10EDB9F7-0DCD-496B-B04A-12916A99640C}" presName="child3group" presStyleCnt="0"/>
      <dgm:spPr/>
    </dgm:pt>
    <dgm:pt modelId="{3B92403B-ACB5-4452-BCDA-93B13ECE0E7F}" type="pres">
      <dgm:prSet presAssocID="{10EDB9F7-0DCD-496B-B04A-12916A99640C}" presName="child3" presStyleLbl="bgAcc1" presStyleIdx="2" presStyleCnt="4"/>
      <dgm:spPr/>
    </dgm:pt>
    <dgm:pt modelId="{A72D18AE-64F9-41FE-A2F8-DEB2998859B8}" type="pres">
      <dgm:prSet presAssocID="{10EDB9F7-0DCD-496B-B04A-12916A99640C}" presName="child3Text" presStyleLbl="bgAcc1" presStyleIdx="2" presStyleCnt="4">
        <dgm:presLayoutVars>
          <dgm:bulletEnabled val="1"/>
        </dgm:presLayoutVars>
      </dgm:prSet>
      <dgm:spPr/>
    </dgm:pt>
    <dgm:pt modelId="{3AE9A07D-3486-4CE2-A3C6-481E13A22212}" type="pres">
      <dgm:prSet presAssocID="{10EDB9F7-0DCD-496B-B04A-12916A99640C}" presName="child4group" presStyleCnt="0"/>
      <dgm:spPr/>
    </dgm:pt>
    <dgm:pt modelId="{D2D76E9D-5BD8-4EBF-B490-F36C038332CA}" type="pres">
      <dgm:prSet presAssocID="{10EDB9F7-0DCD-496B-B04A-12916A99640C}" presName="child4" presStyleLbl="bgAcc1" presStyleIdx="3" presStyleCnt="4"/>
      <dgm:spPr/>
    </dgm:pt>
    <dgm:pt modelId="{87D03201-4DF7-4F85-8A64-C0701C43D6DC}" type="pres">
      <dgm:prSet presAssocID="{10EDB9F7-0DCD-496B-B04A-12916A99640C}" presName="child4Text" presStyleLbl="bgAcc1" presStyleIdx="3" presStyleCnt="4">
        <dgm:presLayoutVars>
          <dgm:bulletEnabled val="1"/>
        </dgm:presLayoutVars>
      </dgm:prSet>
      <dgm:spPr/>
    </dgm:pt>
    <dgm:pt modelId="{0266AF5D-EE3C-4441-A28F-318DAFC564FE}" type="pres">
      <dgm:prSet presAssocID="{10EDB9F7-0DCD-496B-B04A-12916A99640C}" presName="childPlaceholder" presStyleCnt="0"/>
      <dgm:spPr/>
    </dgm:pt>
    <dgm:pt modelId="{36306667-598F-41B7-B18E-B87769D880E5}" type="pres">
      <dgm:prSet presAssocID="{10EDB9F7-0DCD-496B-B04A-12916A99640C}" presName="circle" presStyleCnt="0"/>
      <dgm:spPr/>
    </dgm:pt>
    <dgm:pt modelId="{28983644-A175-45A0-9260-EC36B5610F22}" type="pres">
      <dgm:prSet presAssocID="{10EDB9F7-0DCD-496B-B04A-12916A99640C}" presName="quadrant1" presStyleLbl="node1" presStyleIdx="0" presStyleCnt="4">
        <dgm:presLayoutVars>
          <dgm:chMax val="1"/>
          <dgm:bulletEnabled val="1"/>
        </dgm:presLayoutVars>
      </dgm:prSet>
      <dgm:spPr/>
    </dgm:pt>
    <dgm:pt modelId="{879F9C61-B72B-4F16-9FA8-6712B54B04D5}" type="pres">
      <dgm:prSet presAssocID="{10EDB9F7-0DCD-496B-B04A-12916A99640C}" presName="quadrant2" presStyleLbl="node1" presStyleIdx="1" presStyleCnt="4">
        <dgm:presLayoutVars>
          <dgm:chMax val="1"/>
          <dgm:bulletEnabled val="1"/>
        </dgm:presLayoutVars>
      </dgm:prSet>
      <dgm:spPr/>
    </dgm:pt>
    <dgm:pt modelId="{5401F7EC-9184-45BB-AD5B-B2FDBA516E68}" type="pres">
      <dgm:prSet presAssocID="{10EDB9F7-0DCD-496B-B04A-12916A99640C}" presName="quadrant3" presStyleLbl="node1" presStyleIdx="2" presStyleCnt="4">
        <dgm:presLayoutVars>
          <dgm:chMax val="1"/>
          <dgm:bulletEnabled val="1"/>
        </dgm:presLayoutVars>
      </dgm:prSet>
      <dgm:spPr/>
    </dgm:pt>
    <dgm:pt modelId="{2BA9EAE9-6791-477E-97DE-AAA9AD307768}" type="pres">
      <dgm:prSet presAssocID="{10EDB9F7-0DCD-496B-B04A-12916A99640C}" presName="quadrant4" presStyleLbl="node1" presStyleIdx="3" presStyleCnt="4">
        <dgm:presLayoutVars>
          <dgm:chMax val="1"/>
          <dgm:bulletEnabled val="1"/>
        </dgm:presLayoutVars>
      </dgm:prSet>
      <dgm:spPr/>
    </dgm:pt>
    <dgm:pt modelId="{1E9BCBB0-1647-4034-902B-36773E3569F4}" type="pres">
      <dgm:prSet presAssocID="{10EDB9F7-0DCD-496B-B04A-12916A99640C}" presName="quadrantPlaceholder" presStyleCnt="0"/>
      <dgm:spPr/>
    </dgm:pt>
    <dgm:pt modelId="{599A72AA-23D6-48F2-89EF-0371AB0B3D00}" type="pres">
      <dgm:prSet presAssocID="{10EDB9F7-0DCD-496B-B04A-12916A99640C}" presName="center1" presStyleLbl="fgShp" presStyleIdx="0" presStyleCnt="2"/>
      <dgm:spPr/>
    </dgm:pt>
    <dgm:pt modelId="{7395CA76-0AEB-4CB0-B4C9-E544A6B7E047}" type="pres">
      <dgm:prSet presAssocID="{10EDB9F7-0DCD-496B-B04A-12916A99640C}" presName="center2" presStyleLbl="fgShp" presStyleIdx="1" presStyleCnt="2"/>
      <dgm:spPr/>
    </dgm:pt>
  </dgm:ptLst>
  <dgm:cxnLst>
    <dgm:cxn modelId="{2F49D00C-727F-48E6-A5D1-FEE4AD2E5A3B}" type="presOf" srcId="{623E745B-0D73-4EC5-8F01-F711F7A0A409}" destId="{D2D76E9D-5BD8-4EBF-B490-F36C038332CA}" srcOrd="0" destOrd="0" presId="urn:microsoft.com/office/officeart/2005/8/layout/cycle4"/>
    <dgm:cxn modelId="{88DDC111-D8F9-4679-AD4F-E4726F6C2570}" type="presOf" srcId="{89DFAEEA-4B3C-4004-BA57-5A42AC9FCCA1}" destId="{F8AEC94A-CB7F-46B6-AD43-60428C7BA50E}" srcOrd="0" destOrd="0" presId="urn:microsoft.com/office/officeart/2005/8/layout/cycle4"/>
    <dgm:cxn modelId="{9D908F1D-78F5-46B0-9FB3-14ACB91D4230}" type="presOf" srcId="{9BBB6346-3E62-4EA0-9591-726A318875FB}" destId="{28983644-A175-45A0-9260-EC36B5610F22}" srcOrd="0" destOrd="0" presId="urn:microsoft.com/office/officeart/2005/8/layout/cycle4"/>
    <dgm:cxn modelId="{96F81B25-0697-418A-AD86-1C07DB3FEDFD}" srcId="{10EDB9F7-0DCD-496B-B04A-12916A99640C}" destId="{F8EBCE06-AE9A-4ABE-A4A7-DB62FABFC62A}" srcOrd="1" destOrd="0" parTransId="{0110868C-8C7A-4DF2-BADA-BBFAE7FAACA9}" sibTransId="{3C9F87F2-BFE1-40AD-9BA2-DAE43E95E882}"/>
    <dgm:cxn modelId="{76E36635-6923-42B8-ACD7-C9EE8E792754}" srcId="{9BBB6346-3E62-4EA0-9591-726A318875FB}" destId="{89DFAEEA-4B3C-4004-BA57-5A42AC9FCCA1}" srcOrd="0" destOrd="0" parTransId="{1799E835-283A-486B-BCB2-75D1E6A141A3}" sibTransId="{07261871-BD27-4944-960B-2AA181B8CD39}"/>
    <dgm:cxn modelId="{C00B735F-64FE-41D1-BB26-9AED6E046025}" type="presOf" srcId="{10EDB9F7-0DCD-496B-B04A-12916A99640C}" destId="{E9B58246-F569-47BB-9A89-8424A9AD7F4F}" srcOrd="0" destOrd="0" presId="urn:microsoft.com/office/officeart/2005/8/layout/cycle4"/>
    <dgm:cxn modelId="{B2FD8546-DEFC-4E99-8F4E-AEA767CC2564}" type="presOf" srcId="{173106CA-3A8D-4D3B-8529-754A4B953093}" destId="{1B325C82-590D-4DDC-A9BF-13000F4879BD}" srcOrd="0" destOrd="0" presId="urn:microsoft.com/office/officeart/2005/8/layout/cycle4"/>
    <dgm:cxn modelId="{CA06DC66-51AB-4756-9125-768912801DC8}" srcId="{0914755F-9CE1-406D-A4B5-DA6BFCB15EBE}" destId="{AA04EB99-DF9E-49B4-8F8E-00A4C01E103C}" srcOrd="0" destOrd="0" parTransId="{06AFAD1A-1305-4103-8D34-2057C3035621}" sibTransId="{25DB2D81-E357-466C-AC61-6F249DCDD195}"/>
    <dgm:cxn modelId="{DA53FC87-96F2-4886-8A05-8141E4D74D3B}" srcId="{F8EBCE06-AE9A-4ABE-A4A7-DB62FABFC62A}" destId="{173106CA-3A8D-4D3B-8529-754A4B953093}" srcOrd="0" destOrd="0" parTransId="{A1384686-D448-4260-9418-895A567B5C7C}" sibTransId="{7299F432-F353-44F9-9FB5-035369C0A308}"/>
    <dgm:cxn modelId="{FA6C1A8B-DC68-4A7B-839D-FB49041CEF3C}" type="presOf" srcId="{AA04EB99-DF9E-49B4-8F8E-00A4C01E103C}" destId="{3B92403B-ACB5-4452-BCDA-93B13ECE0E7F}" srcOrd="0" destOrd="0" presId="urn:microsoft.com/office/officeart/2005/8/layout/cycle4"/>
    <dgm:cxn modelId="{80DC1CA3-E37F-4D96-843C-7A0E45498743}" srcId="{10EDB9F7-0DCD-496B-B04A-12916A99640C}" destId="{9BBB6346-3E62-4EA0-9591-726A318875FB}" srcOrd="0" destOrd="0" parTransId="{747922F1-D6F6-4E45-8291-05546E9D176E}" sibTransId="{E9BB4281-F628-4670-AF4C-EFCF81E826F8}"/>
    <dgm:cxn modelId="{4CCA1CAE-D1A1-4745-945F-BFC7D3437B01}" srcId="{10EDB9F7-0DCD-496B-B04A-12916A99640C}" destId="{0914755F-9CE1-406D-A4B5-DA6BFCB15EBE}" srcOrd="2" destOrd="0" parTransId="{63AF50D7-EFF7-4A1F-8C90-F650D2D4DF42}" sibTransId="{183EB6C4-6C3D-49F7-BB68-B6241DEE972B}"/>
    <dgm:cxn modelId="{562C99B1-F30B-40E2-A5C1-DACF25711027}" type="presOf" srcId="{AA04EB99-DF9E-49B4-8F8E-00A4C01E103C}" destId="{A72D18AE-64F9-41FE-A2F8-DEB2998859B8}" srcOrd="1" destOrd="0" presId="urn:microsoft.com/office/officeart/2005/8/layout/cycle4"/>
    <dgm:cxn modelId="{8B0B0FB3-88F8-4C39-97D5-B1E809BE158B}" type="presOf" srcId="{173106CA-3A8D-4D3B-8529-754A4B953093}" destId="{388D64DD-86CD-4E69-95DF-EA1F21664BB7}" srcOrd="1" destOrd="0" presId="urn:microsoft.com/office/officeart/2005/8/layout/cycle4"/>
    <dgm:cxn modelId="{9A5EA6D4-84F9-4C29-A432-1F5975474180}" type="presOf" srcId="{623E745B-0D73-4EC5-8F01-F711F7A0A409}" destId="{87D03201-4DF7-4F85-8A64-C0701C43D6DC}" srcOrd="1" destOrd="0" presId="urn:microsoft.com/office/officeart/2005/8/layout/cycle4"/>
    <dgm:cxn modelId="{CBEEF5D7-4426-4EEE-B8CE-A6203D36B7AF}" type="presOf" srcId="{F8EBCE06-AE9A-4ABE-A4A7-DB62FABFC62A}" destId="{879F9C61-B72B-4F16-9FA8-6712B54B04D5}" srcOrd="0" destOrd="0" presId="urn:microsoft.com/office/officeart/2005/8/layout/cycle4"/>
    <dgm:cxn modelId="{327C2CDB-69F9-45D3-9418-66AF8625AA33}" type="presOf" srcId="{89DFAEEA-4B3C-4004-BA57-5A42AC9FCCA1}" destId="{06491E7D-6318-4114-AED1-D50D54E00A65}" srcOrd="1" destOrd="0" presId="urn:microsoft.com/office/officeart/2005/8/layout/cycle4"/>
    <dgm:cxn modelId="{EC538BDC-4312-4074-9E77-65EC4BCED15A}" srcId="{10EDB9F7-0DCD-496B-B04A-12916A99640C}" destId="{F7F51369-1473-46EC-900C-45DA19D3BB1F}" srcOrd="3" destOrd="0" parTransId="{19AA52A4-7B73-4B37-BB60-168C681F06F5}" sibTransId="{DE104541-BC29-4151-8168-4D82ED480DEB}"/>
    <dgm:cxn modelId="{4D7AAEE6-5013-4B0F-A6C4-64A43FA5AC6F}" type="presOf" srcId="{0914755F-9CE1-406D-A4B5-DA6BFCB15EBE}" destId="{5401F7EC-9184-45BB-AD5B-B2FDBA516E68}" srcOrd="0" destOrd="0" presId="urn:microsoft.com/office/officeart/2005/8/layout/cycle4"/>
    <dgm:cxn modelId="{F73B68E8-18E4-4FDC-B5B7-5AFF827CD6BC}" type="presOf" srcId="{F7F51369-1473-46EC-900C-45DA19D3BB1F}" destId="{2BA9EAE9-6791-477E-97DE-AAA9AD307768}" srcOrd="0" destOrd="0" presId="urn:microsoft.com/office/officeart/2005/8/layout/cycle4"/>
    <dgm:cxn modelId="{91660EEC-01FA-4A98-865D-1144D63E35D2}" srcId="{F7F51369-1473-46EC-900C-45DA19D3BB1F}" destId="{623E745B-0D73-4EC5-8F01-F711F7A0A409}" srcOrd="0" destOrd="0" parTransId="{7E38B01E-0913-437D-AC81-AF13766F6C67}" sibTransId="{9D1B0B45-2701-4791-BD1A-BF053F70EA78}"/>
    <dgm:cxn modelId="{8195AB3C-CCAA-4A3F-A495-BD021FB1EEF2}" type="presParOf" srcId="{E9B58246-F569-47BB-9A89-8424A9AD7F4F}" destId="{39DF3D9F-B28D-449C-9586-2CAD7EA1CC0B}" srcOrd="0" destOrd="0" presId="urn:microsoft.com/office/officeart/2005/8/layout/cycle4"/>
    <dgm:cxn modelId="{F8BAD6DB-8CFC-4594-B4D4-7308F0E09B78}" type="presParOf" srcId="{39DF3D9F-B28D-449C-9586-2CAD7EA1CC0B}" destId="{CF843F68-EB51-47CB-8383-66E1FCAEB573}" srcOrd="0" destOrd="0" presId="urn:microsoft.com/office/officeart/2005/8/layout/cycle4"/>
    <dgm:cxn modelId="{F997410A-CB53-43AD-8980-7B676A4800BD}" type="presParOf" srcId="{CF843F68-EB51-47CB-8383-66E1FCAEB573}" destId="{F8AEC94A-CB7F-46B6-AD43-60428C7BA50E}" srcOrd="0" destOrd="0" presId="urn:microsoft.com/office/officeart/2005/8/layout/cycle4"/>
    <dgm:cxn modelId="{48F46F73-61D9-49E0-8628-C51536F52FE1}" type="presParOf" srcId="{CF843F68-EB51-47CB-8383-66E1FCAEB573}" destId="{06491E7D-6318-4114-AED1-D50D54E00A65}" srcOrd="1" destOrd="0" presId="urn:microsoft.com/office/officeart/2005/8/layout/cycle4"/>
    <dgm:cxn modelId="{CAFD374D-B553-4B29-8C1C-41F5AF5D11D5}" type="presParOf" srcId="{39DF3D9F-B28D-449C-9586-2CAD7EA1CC0B}" destId="{AF9A3AEC-2D43-4B86-A57C-EE8D81DBACC3}" srcOrd="1" destOrd="0" presId="urn:microsoft.com/office/officeart/2005/8/layout/cycle4"/>
    <dgm:cxn modelId="{9EC0498B-B04A-4402-8BCA-EEB79025E665}" type="presParOf" srcId="{AF9A3AEC-2D43-4B86-A57C-EE8D81DBACC3}" destId="{1B325C82-590D-4DDC-A9BF-13000F4879BD}" srcOrd="0" destOrd="0" presId="urn:microsoft.com/office/officeart/2005/8/layout/cycle4"/>
    <dgm:cxn modelId="{529306BE-DDE4-4AAF-AD27-F7E1E33A0F9C}" type="presParOf" srcId="{AF9A3AEC-2D43-4B86-A57C-EE8D81DBACC3}" destId="{388D64DD-86CD-4E69-95DF-EA1F21664BB7}" srcOrd="1" destOrd="0" presId="urn:microsoft.com/office/officeart/2005/8/layout/cycle4"/>
    <dgm:cxn modelId="{A30D228E-2964-4026-85A6-7596DBEC6E8E}" type="presParOf" srcId="{39DF3D9F-B28D-449C-9586-2CAD7EA1CC0B}" destId="{3C9F2916-BC89-4A54-A76E-5885EE51A3FD}" srcOrd="2" destOrd="0" presId="urn:microsoft.com/office/officeart/2005/8/layout/cycle4"/>
    <dgm:cxn modelId="{9CBC0CD8-D11D-42C8-9E5E-D052F91801BC}" type="presParOf" srcId="{3C9F2916-BC89-4A54-A76E-5885EE51A3FD}" destId="{3B92403B-ACB5-4452-BCDA-93B13ECE0E7F}" srcOrd="0" destOrd="0" presId="urn:microsoft.com/office/officeart/2005/8/layout/cycle4"/>
    <dgm:cxn modelId="{B2B07A06-6250-4D19-83A8-4FEDE16DB382}" type="presParOf" srcId="{3C9F2916-BC89-4A54-A76E-5885EE51A3FD}" destId="{A72D18AE-64F9-41FE-A2F8-DEB2998859B8}" srcOrd="1" destOrd="0" presId="urn:microsoft.com/office/officeart/2005/8/layout/cycle4"/>
    <dgm:cxn modelId="{7AADD23D-5D5D-4370-AD85-8574FAB8B369}" type="presParOf" srcId="{39DF3D9F-B28D-449C-9586-2CAD7EA1CC0B}" destId="{3AE9A07D-3486-4CE2-A3C6-481E13A22212}" srcOrd="3" destOrd="0" presId="urn:microsoft.com/office/officeart/2005/8/layout/cycle4"/>
    <dgm:cxn modelId="{8BC41518-8754-46B9-9459-AE1981BC1660}" type="presParOf" srcId="{3AE9A07D-3486-4CE2-A3C6-481E13A22212}" destId="{D2D76E9D-5BD8-4EBF-B490-F36C038332CA}" srcOrd="0" destOrd="0" presId="urn:microsoft.com/office/officeart/2005/8/layout/cycle4"/>
    <dgm:cxn modelId="{D9FCEA7D-75FC-401E-AC0B-710B05ACB57F}" type="presParOf" srcId="{3AE9A07D-3486-4CE2-A3C6-481E13A22212}" destId="{87D03201-4DF7-4F85-8A64-C0701C43D6DC}" srcOrd="1" destOrd="0" presId="urn:microsoft.com/office/officeart/2005/8/layout/cycle4"/>
    <dgm:cxn modelId="{F5890FBD-CF9E-407C-A307-5AF3826729BE}" type="presParOf" srcId="{39DF3D9F-B28D-449C-9586-2CAD7EA1CC0B}" destId="{0266AF5D-EE3C-4441-A28F-318DAFC564FE}" srcOrd="4" destOrd="0" presId="urn:microsoft.com/office/officeart/2005/8/layout/cycle4"/>
    <dgm:cxn modelId="{938E69CA-70D3-484F-8970-7EE0DC358EAF}" type="presParOf" srcId="{E9B58246-F569-47BB-9A89-8424A9AD7F4F}" destId="{36306667-598F-41B7-B18E-B87769D880E5}" srcOrd="1" destOrd="0" presId="urn:microsoft.com/office/officeart/2005/8/layout/cycle4"/>
    <dgm:cxn modelId="{49C0C6DB-C7D6-4D43-AE86-CBCA657510ED}" type="presParOf" srcId="{36306667-598F-41B7-B18E-B87769D880E5}" destId="{28983644-A175-45A0-9260-EC36B5610F22}" srcOrd="0" destOrd="0" presId="urn:microsoft.com/office/officeart/2005/8/layout/cycle4"/>
    <dgm:cxn modelId="{37B1C64B-3336-48BE-B8CB-DD9A8B0DFE29}" type="presParOf" srcId="{36306667-598F-41B7-B18E-B87769D880E5}" destId="{879F9C61-B72B-4F16-9FA8-6712B54B04D5}" srcOrd="1" destOrd="0" presId="urn:microsoft.com/office/officeart/2005/8/layout/cycle4"/>
    <dgm:cxn modelId="{4E5A92A8-B063-4EF5-99A4-A2B797F09CEF}" type="presParOf" srcId="{36306667-598F-41B7-B18E-B87769D880E5}" destId="{5401F7EC-9184-45BB-AD5B-B2FDBA516E68}" srcOrd="2" destOrd="0" presId="urn:microsoft.com/office/officeart/2005/8/layout/cycle4"/>
    <dgm:cxn modelId="{B36E2EE4-10EC-4C91-B1E2-8CC70C4A3717}" type="presParOf" srcId="{36306667-598F-41B7-B18E-B87769D880E5}" destId="{2BA9EAE9-6791-477E-97DE-AAA9AD307768}" srcOrd="3" destOrd="0" presId="urn:microsoft.com/office/officeart/2005/8/layout/cycle4"/>
    <dgm:cxn modelId="{A89E97C5-F780-4585-8B3C-963E16900760}" type="presParOf" srcId="{36306667-598F-41B7-B18E-B87769D880E5}" destId="{1E9BCBB0-1647-4034-902B-36773E3569F4}" srcOrd="4" destOrd="0" presId="urn:microsoft.com/office/officeart/2005/8/layout/cycle4"/>
    <dgm:cxn modelId="{CF470F60-7CC5-43AE-A189-1CE174640EBC}" type="presParOf" srcId="{E9B58246-F569-47BB-9A89-8424A9AD7F4F}" destId="{599A72AA-23D6-48F2-89EF-0371AB0B3D00}" srcOrd="2" destOrd="0" presId="urn:microsoft.com/office/officeart/2005/8/layout/cycle4"/>
    <dgm:cxn modelId="{D559BA21-0A2D-4D36-9553-9A730E8A92C3}" type="presParOf" srcId="{E9B58246-F569-47BB-9A89-8424A9AD7F4F}" destId="{7395CA76-0AEB-4CB0-B4C9-E544A6B7E04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D0E71D-651F-492D-9F42-49D0ED3DE15D}" type="doc">
      <dgm:prSet loTypeId="urn:microsoft.com/office/officeart/2009/3/layout/StepUpProcess" loCatId="process" qsTypeId="urn:microsoft.com/office/officeart/2005/8/quickstyle/simple1" qsCatId="simple" csTypeId="urn:microsoft.com/office/officeart/2005/8/colors/accent2_2" csCatId="accent2" phldr="1"/>
      <dgm:spPr/>
      <dgm:t>
        <a:bodyPr/>
        <a:lstStyle/>
        <a:p>
          <a:endParaRPr lang="en-US"/>
        </a:p>
      </dgm:t>
    </dgm:pt>
    <dgm:pt modelId="{9A658CC4-B8E6-4E77-BDEF-7822FD045F2B}">
      <dgm:prSet phldrT="[Text]" custT="1"/>
      <dgm:spPr/>
      <dgm:t>
        <a:bodyPr/>
        <a:lstStyle/>
        <a:p>
          <a:pPr marL="0" lvl="0" algn="l" defTabSz="889000">
            <a:lnSpc>
              <a:spcPct val="90000"/>
            </a:lnSpc>
            <a:spcBef>
              <a:spcPct val="0"/>
            </a:spcBef>
            <a:spcAft>
              <a:spcPct val="35000"/>
            </a:spcAft>
            <a:buNone/>
          </a:pPr>
          <a:r>
            <a:rPr lang="en-US" sz="2000" b="1" kern="1200" dirty="0">
              <a:solidFill>
                <a:schemeClr val="bg1"/>
              </a:solidFill>
              <a:latin typeface="Swis721 Cn BT" panose="020B0506020202030204" pitchFamily="34" charset="0"/>
              <a:cs typeface="Calibri" panose="020F0502020204030204" pitchFamily="34" charset="0"/>
            </a:rPr>
            <a:t>See It </a:t>
          </a:r>
        </a:p>
        <a:p>
          <a:pPr marL="0" lvl="0" algn="l" defTabSz="933450">
            <a:lnSpc>
              <a:spcPct val="90000"/>
            </a:lnSpc>
            <a:spcBef>
              <a:spcPct val="0"/>
            </a:spcBef>
            <a:spcAft>
              <a:spcPct val="35000"/>
            </a:spcAft>
            <a:buNone/>
          </a:pPr>
          <a:r>
            <a:rPr lang="en-US" sz="17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Observe, recognize opportunity available to learn, practice and support. Take initiative.</a:t>
          </a:r>
        </a:p>
      </dgm:t>
    </dgm:pt>
    <dgm:pt modelId="{829B6401-1EF5-4084-9EFE-AF1874CCA381}" type="parTrans" cxnId="{C7B61628-A496-4AC8-BE1D-0F369273F6D2}">
      <dgm:prSet/>
      <dgm:spPr/>
      <dgm:t>
        <a:bodyPr/>
        <a:lstStyle/>
        <a:p>
          <a:endParaRPr lang="en-US">
            <a:latin typeface="Calibri" panose="020F0502020204030204" pitchFamily="34" charset="0"/>
            <a:cs typeface="Calibri" panose="020F0502020204030204" pitchFamily="34" charset="0"/>
          </a:endParaRPr>
        </a:p>
      </dgm:t>
    </dgm:pt>
    <dgm:pt modelId="{87429206-D31E-432D-B73E-05E49320B398}" type="sibTrans" cxnId="{C7B61628-A496-4AC8-BE1D-0F369273F6D2}">
      <dgm:prSet/>
      <dgm:spPr/>
      <dgm:t>
        <a:bodyPr/>
        <a:lstStyle/>
        <a:p>
          <a:endParaRPr lang="en-US">
            <a:latin typeface="Calibri" panose="020F0502020204030204" pitchFamily="34" charset="0"/>
            <a:cs typeface="Calibri" panose="020F0502020204030204" pitchFamily="34" charset="0"/>
          </a:endParaRPr>
        </a:p>
      </dgm:t>
    </dgm:pt>
    <dgm:pt modelId="{E29E2DF8-4143-40A8-9222-279EB86FDF2C}">
      <dgm:prSet phldrT="[Text]" custT="1"/>
      <dgm:spPr/>
      <dgm:t>
        <a:bodyPr/>
        <a:lstStyle/>
        <a:p>
          <a:r>
            <a:rPr lang="en-US" sz="2100" b="1" dirty="0">
              <a:solidFill>
                <a:schemeClr val="bg1"/>
              </a:solidFill>
              <a:latin typeface="Calibri" panose="020F0502020204030204" pitchFamily="34" charset="0"/>
              <a:cs typeface="Calibri" panose="020F0502020204030204" pitchFamily="34" charset="0"/>
            </a:rPr>
            <a:t>Own It</a:t>
          </a:r>
        </a:p>
        <a:p>
          <a:r>
            <a:rPr lang="en-US" sz="1700" dirty="0">
              <a:latin typeface="Calibri" panose="020F0502020204030204" pitchFamily="34" charset="0"/>
              <a:cs typeface="Calibri" panose="020F0502020204030204" pitchFamily="34" charset="0"/>
            </a:rPr>
            <a:t>Take ownership and responsibility to learn &amp; complete the assigned task within deadline. Know and work with the expectations.</a:t>
          </a:r>
        </a:p>
      </dgm:t>
    </dgm:pt>
    <dgm:pt modelId="{43EFAA5C-A423-4070-9047-01E7F187180A}" type="parTrans" cxnId="{2EB29D6D-AD70-437A-B323-7BB94D7A513D}">
      <dgm:prSet/>
      <dgm:spPr/>
      <dgm:t>
        <a:bodyPr/>
        <a:lstStyle/>
        <a:p>
          <a:endParaRPr lang="en-US">
            <a:latin typeface="Calibri" panose="020F0502020204030204" pitchFamily="34" charset="0"/>
            <a:cs typeface="Calibri" panose="020F0502020204030204" pitchFamily="34" charset="0"/>
          </a:endParaRPr>
        </a:p>
      </dgm:t>
    </dgm:pt>
    <dgm:pt modelId="{AF5B62D0-1A21-464A-AE3A-B9161C145A03}" type="sibTrans" cxnId="{2EB29D6D-AD70-437A-B323-7BB94D7A513D}">
      <dgm:prSet/>
      <dgm:spPr/>
      <dgm:t>
        <a:bodyPr/>
        <a:lstStyle/>
        <a:p>
          <a:endParaRPr lang="en-US">
            <a:latin typeface="Calibri" panose="020F0502020204030204" pitchFamily="34" charset="0"/>
            <a:cs typeface="Calibri" panose="020F0502020204030204" pitchFamily="34" charset="0"/>
          </a:endParaRPr>
        </a:p>
      </dgm:t>
    </dgm:pt>
    <dgm:pt modelId="{031C6EB6-A876-4EE6-B6DB-CAB322BEADEA}">
      <dgm:prSet phldrT="[Text]" custT="1"/>
      <dgm:spPr/>
      <dgm:t>
        <a:bodyPr/>
        <a:lstStyle/>
        <a:p>
          <a:pPr marL="0" lvl="0" algn="l" defTabSz="889000">
            <a:lnSpc>
              <a:spcPct val="90000"/>
            </a:lnSpc>
            <a:spcBef>
              <a:spcPct val="0"/>
            </a:spcBef>
            <a:spcAft>
              <a:spcPct val="35000"/>
            </a:spcAft>
            <a:buNone/>
          </a:pPr>
          <a:r>
            <a:rPr lang="en-US" sz="2000" b="1" kern="1200" dirty="0">
              <a:solidFill>
                <a:schemeClr val="bg1"/>
              </a:solidFill>
              <a:latin typeface="Swis721 Cn BT" panose="020B0506020202030204" pitchFamily="34" charset="0"/>
              <a:cs typeface="Calibri" panose="020F0502020204030204" pitchFamily="34" charset="0"/>
            </a:rPr>
            <a:t>Solve It</a:t>
          </a:r>
        </a:p>
        <a:p>
          <a:pPr marL="0" lvl="0" algn="l" defTabSz="933450">
            <a:lnSpc>
              <a:spcPct val="90000"/>
            </a:lnSpc>
            <a:spcBef>
              <a:spcPct val="0"/>
            </a:spcBef>
            <a:spcAft>
              <a:spcPct val="35000"/>
            </a:spcAft>
            <a:buNone/>
          </a:pPr>
          <a:r>
            <a:rPr lang="en-US" sz="17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How would you want to complete the task? What are your options? Who can support? Whom do you have to keep informed? </a:t>
          </a:r>
        </a:p>
      </dgm:t>
    </dgm:pt>
    <dgm:pt modelId="{344D12E6-FEAD-44E6-AD52-0D792C57CB6C}" type="parTrans" cxnId="{01DB87DB-CE96-4692-94D6-40C03AA78A29}">
      <dgm:prSet/>
      <dgm:spPr/>
      <dgm:t>
        <a:bodyPr/>
        <a:lstStyle/>
        <a:p>
          <a:endParaRPr lang="en-US">
            <a:latin typeface="Calibri" panose="020F0502020204030204" pitchFamily="34" charset="0"/>
            <a:cs typeface="Calibri" panose="020F0502020204030204" pitchFamily="34" charset="0"/>
          </a:endParaRPr>
        </a:p>
      </dgm:t>
    </dgm:pt>
    <dgm:pt modelId="{E426A161-3B20-4F26-9C9D-D7308412BEFB}" type="sibTrans" cxnId="{01DB87DB-CE96-4692-94D6-40C03AA78A29}">
      <dgm:prSet/>
      <dgm:spPr/>
      <dgm:t>
        <a:bodyPr/>
        <a:lstStyle/>
        <a:p>
          <a:endParaRPr lang="en-US">
            <a:latin typeface="Calibri" panose="020F0502020204030204" pitchFamily="34" charset="0"/>
            <a:cs typeface="Calibri" panose="020F0502020204030204" pitchFamily="34" charset="0"/>
          </a:endParaRPr>
        </a:p>
      </dgm:t>
    </dgm:pt>
    <dgm:pt modelId="{3927C6E2-8691-4197-B04D-263F590DFA97}">
      <dgm:prSet phldrT="[Text]" custT="1"/>
      <dgm:spPr/>
      <dgm:t>
        <a:bodyPr/>
        <a:lstStyle/>
        <a:p>
          <a:pPr marL="0" lvl="0" algn="l" defTabSz="889000">
            <a:lnSpc>
              <a:spcPct val="90000"/>
            </a:lnSpc>
            <a:spcBef>
              <a:spcPct val="0"/>
            </a:spcBef>
            <a:spcAft>
              <a:spcPct val="35000"/>
            </a:spcAft>
            <a:buNone/>
          </a:pPr>
          <a:r>
            <a:rPr lang="en-US" sz="2000" b="1" kern="1200" dirty="0">
              <a:solidFill>
                <a:schemeClr val="bg1"/>
              </a:solidFill>
              <a:latin typeface="Swis721 Cn BT" panose="020B0506020202030204" pitchFamily="34" charset="0"/>
              <a:cs typeface="Calibri" panose="020F0502020204030204" pitchFamily="34" charset="0"/>
            </a:rPr>
            <a:t>Do It</a:t>
          </a:r>
        </a:p>
        <a:p>
          <a:pPr marL="0" lvl="0" algn="l" defTabSz="933450">
            <a:lnSpc>
              <a:spcPct val="90000"/>
            </a:lnSpc>
            <a:spcBef>
              <a:spcPct val="0"/>
            </a:spcBef>
            <a:spcAft>
              <a:spcPct val="35000"/>
            </a:spcAft>
            <a:buNone/>
          </a:pPr>
          <a:r>
            <a:rPr lang="en-US" sz="17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Fulfill the commitment &amp; follow through with the solutions identified. Deliver result.</a:t>
          </a:r>
        </a:p>
      </dgm:t>
    </dgm:pt>
    <dgm:pt modelId="{0D13248E-62D6-45D1-BF2B-24B94088843F}" type="parTrans" cxnId="{68139BC4-60D0-4328-8A4D-5FAB4CE1D8D1}">
      <dgm:prSet/>
      <dgm:spPr/>
      <dgm:t>
        <a:bodyPr/>
        <a:lstStyle/>
        <a:p>
          <a:endParaRPr lang="en-US">
            <a:latin typeface="Calibri" panose="020F0502020204030204" pitchFamily="34" charset="0"/>
            <a:cs typeface="Calibri" panose="020F0502020204030204" pitchFamily="34" charset="0"/>
          </a:endParaRPr>
        </a:p>
      </dgm:t>
    </dgm:pt>
    <dgm:pt modelId="{7F57903E-1E15-418F-BE44-2FCFAFC64ADA}" type="sibTrans" cxnId="{68139BC4-60D0-4328-8A4D-5FAB4CE1D8D1}">
      <dgm:prSet/>
      <dgm:spPr/>
      <dgm:t>
        <a:bodyPr/>
        <a:lstStyle/>
        <a:p>
          <a:endParaRPr lang="en-US">
            <a:latin typeface="Calibri" panose="020F0502020204030204" pitchFamily="34" charset="0"/>
            <a:cs typeface="Calibri" panose="020F0502020204030204" pitchFamily="34" charset="0"/>
          </a:endParaRPr>
        </a:p>
      </dgm:t>
    </dgm:pt>
    <dgm:pt modelId="{FD8BC297-25B6-4A41-B2AC-FA5046FBAA71}" type="pres">
      <dgm:prSet presAssocID="{F1D0E71D-651F-492D-9F42-49D0ED3DE15D}" presName="rootnode" presStyleCnt="0">
        <dgm:presLayoutVars>
          <dgm:chMax/>
          <dgm:chPref/>
          <dgm:dir/>
          <dgm:animLvl val="lvl"/>
        </dgm:presLayoutVars>
      </dgm:prSet>
      <dgm:spPr/>
    </dgm:pt>
    <dgm:pt modelId="{9337B92E-18E9-42EB-86CE-730621797186}" type="pres">
      <dgm:prSet presAssocID="{9A658CC4-B8E6-4E77-BDEF-7822FD045F2B}" presName="composite" presStyleCnt="0"/>
      <dgm:spPr/>
    </dgm:pt>
    <dgm:pt modelId="{3D388554-0135-408A-A034-75F60C1CBD6D}" type="pres">
      <dgm:prSet presAssocID="{9A658CC4-B8E6-4E77-BDEF-7822FD045F2B}" presName="LShape" presStyleLbl="alignNode1" presStyleIdx="0" presStyleCnt="7" custScaleX="98655"/>
      <dgm:spPr/>
    </dgm:pt>
    <dgm:pt modelId="{94163819-6C15-4325-BF88-10CD7CF40BFB}" type="pres">
      <dgm:prSet presAssocID="{9A658CC4-B8E6-4E77-BDEF-7822FD045F2B}" presName="ParentText" presStyleLbl="revTx" presStyleIdx="0" presStyleCnt="4" custScaleX="100661" custScaleY="90312" custLinFactNeighborX="-409" custLinFactNeighborY="-19169">
        <dgm:presLayoutVars>
          <dgm:chMax val="0"/>
          <dgm:chPref val="0"/>
          <dgm:bulletEnabled val="1"/>
        </dgm:presLayoutVars>
      </dgm:prSet>
      <dgm:spPr/>
    </dgm:pt>
    <dgm:pt modelId="{CE81E285-6267-4960-989C-D26BAE8B3585}" type="pres">
      <dgm:prSet presAssocID="{9A658CC4-B8E6-4E77-BDEF-7822FD045F2B}" presName="Triangle" presStyleLbl="alignNode1" presStyleIdx="1" presStyleCnt="7" custLinFactNeighborX="4348" custLinFactNeighborY="27316"/>
      <dgm:spPr/>
    </dgm:pt>
    <dgm:pt modelId="{01664875-FE55-47D6-ABB4-A9032F65BDC7}" type="pres">
      <dgm:prSet presAssocID="{87429206-D31E-432D-B73E-05E49320B398}" presName="sibTrans" presStyleCnt="0"/>
      <dgm:spPr/>
    </dgm:pt>
    <dgm:pt modelId="{660B1CE5-B183-43C2-AC86-264EFAEE28AC}" type="pres">
      <dgm:prSet presAssocID="{87429206-D31E-432D-B73E-05E49320B398}" presName="space" presStyleCnt="0"/>
      <dgm:spPr/>
    </dgm:pt>
    <dgm:pt modelId="{8A2F3CDA-39F1-4C6D-8E36-BFEAEC3B5B87}" type="pres">
      <dgm:prSet presAssocID="{E29E2DF8-4143-40A8-9222-279EB86FDF2C}" presName="composite" presStyleCnt="0"/>
      <dgm:spPr/>
    </dgm:pt>
    <dgm:pt modelId="{6A818611-546D-43CF-A082-8FC33EE38208}" type="pres">
      <dgm:prSet presAssocID="{E29E2DF8-4143-40A8-9222-279EB86FDF2C}" presName="LShape" presStyleLbl="alignNode1" presStyleIdx="2" presStyleCnt="7"/>
      <dgm:spPr/>
    </dgm:pt>
    <dgm:pt modelId="{1DEAC735-A85D-432D-86EC-A18648C03E09}" type="pres">
      <dgm:prSet presAssocID="{E29E2DF8-4143-40A8-9222-279EB86FDF2C}" presName="ParentText" presStyleLbl="revTx" presStyleIdx="1" presStyleCnt="4" custScaleX="104250" custScaleY="126147" custLinFactNeighborY="-3231">
        <dgm:presLayoutVars>
          <dgm:chMax val="0"/>
          <dgm:chPref val="0"/>
          <dgm:bulletEnabled val="1"/>
        </dgm:presLayoutVars>
      </dgm:prSet>
      <dgm:spPr/>
    </dgm:pt>
    <dgm:pt modelId="{D01118EC-8186-44E2-90DD-0D5B2C064800}" type="pres">
      <dgm:prSet presAssocID="{E29E2DF8-4143-40A8-9222-279EB86FDF2C}" presName="Triangle" presStyleLbl="alignNode1" presStyleIdx="3" presStyleCnt="7"/>
      <dgm:spPr/>
    </dgm:pt>
    <dgm:pt modelId="{450612B4-1D32-414D-B061-1D4A73A6A932}" type="pres">
      <dgm:prSet presAssocID="{AF5B62D0-1A21-464A-AE3A-B9161C145A03}" presName="sibTrans" presStyleCnt="0"/>
      <dgm:spPr/>
    </dgm:pt>
    <dgm:pt modelId="{8D8ABABB-9397-413C-8460-AE820FFB6882}" type="pres">
      <dgm:prSet presAssocID="{AF5B62D0-1A21-464A-AE3A-B9161C145A03}" presName="space" presStyleCnt="0"/>
      <dgm:spPr/>
    </dgm:pt>
    <dgm:pt modelId="{C14DD2CF-1399-41F5-BD56-9ECC01959711}" type="pres">
      <dgm:prSet presAssocID="{031C6EB6-A876-4EE6-B6DB-CAB322BEADEA}" presName="composite" presStyleCnt="0"/>
      <dgm:spPr/>
    </dgm:pt>
    <dgm:pt modelId="{931447EB-F7B4-4340-8B54-99DB94BC7C9D}" type="pres">
      <dgm:prSet presAssocID="{031C6EB6-A876-4EE6-B6DB-CAB322BEADEA}" presName="LShape" presStyleLbl="alignNode1" presStyleIdx="4" presStyleCnt="7"/>
      <dgm:spPr/>
    </dgm:pt>
    <dgm:pt modelId="{9DDDB3A5-5333-4979-979A-CC9681CBF21F}" type="pres">
      <dgm:prSet presAssocID="{031C6EB6-A876-4EE6-B6DB-CAB322BEADEA}" presName="ParentText" presStyleLbl="revTx" presStyleIdx="2" presStyleCnt="4" custScaleX="105212" custScaleY="129625">
        <dgm:presLayoutVars>
          <dgm:chMax val="0"/>
          <dgm:chPref val="0"/>
          <dgm:bulletEnabled val="1"/>
        </dgm:presLayoutVars>
      </dgm:prSet>
      <dgm:spPr/>
    </dgm:pt>
    <dgm:pt modelId="{AB8D02E1-C9BD-4345-AA82-21F23AEEE99B}" type="pres">
      <dgm:prSet presAssocID="{031C6EB6-A876-4EE6-B6DB-CAB322BEADEA}" presName="Triangle" presStyleLbl="alignNode1" presStyleIdx="5" presStyleCnt="7"/>
      <dgm:spPr/>
    </dgm:pt>
    <dgm:pt modelId="{A348BCCE-99D3-4E71-8133-E487FD9428B1}" type="pres">
      <dgm:prSet presAssocID="{E426A161-3B20-4F26-9C9D-D7308412BEFB}" presName="sibTrans" presStyleCnt="0"/>
      <dgm:spPr/>
    </dgm:pt>
    <dgm:pt modelId="{E48BCE30-FED4-4D97-9625-B43755BE3AA7}" type="pres">
      <dgm:prSet presAssocID="{E426A161-3B20-4F26-9C9D-D7308412BEFB}" presName="space" presStyleCnt="0"/>
      <dgm:spPr/>
    </dgm:pt>
    <dgm:pt modelId="{15AAED3E-74C6-4920-B223-80008BE2E5D8}" type="pres">
      <dgm:prSet presAssocID="{3927C6E2-8691-4197-B04D-263F590DFA97}" presName="composite" presStyleCnt="0"/>
      <dgm:spPr/>
    </dgm:pt>
    <dgm:pt modelId="{DFFE752A-687E-479C-9FD6-475E2D113922}" type="pres">
      <dgm:prSet presAssocID="{3927C6E2-8691-4197-B04D-263F590DFA97}" presName="LShape" presStyleLbl="alignNode1" presStyleIdx="6" presStyleCnt="7"/>
      <dgm:spPr/>
    </dgm:pt>
    <dgm:pt modelId="{BFBBDC88-60BF-4FAE-95E2-779FEF818AB1}" type="pres">
      <dgm:prSet presAssocID="{3927C6E2-8691-4197-B04D-263F590DFA97}" presName="ParentText" presStyleLbl="revTx" presStyleIdx="3" presStyleCnt="4" custScaleX="107029" custScaleY="127260" custLinFactNeighborX="6681" custLinFactNeighborY="-3899">
        <dgm:presLayoutVars>
          <dgm:chMax val="0"/>
          <dgm:chPref val="0"/>
          <dgm:bulletEnabled val="1"/>
        </dgm:presLayoutVars>
      </dgm:prSet>
      <dgm:spPr/>
    </dgm:pt>
  </dgm:ptLst>
  <dgm:cxnLst>
    <dgm:cxn modelId="{C7B61628-A496-4AC8-BE1D-0F369273F6D2}" srcId="{F1D0E71D-651F-492D-9F42-49D0ED3DE15D}" destId="{9A658CC4-B8E6-4E77-BDEF-7822FD045F2B}" srcOrd="0" destOrd="0" parTransId="{829B6401-1EF5-4084-9EFE-AF1874CCA381}" sibTransId="{87429206-D31E-432D-B73E-05E49320B398}"/>
    <dgm:cxn modelId="{64A52642-26F5-439B-8E93-BD2BF5623F16}" type="presOf" srcId="{F1D0E71D-651F-492D-9F42-49D0ED3DE15D}" destId="{FD8BC297-25B6-4A41-B2AC-FA5046FBAA71}" srcOrd="0" destOrd="0" presId="urn:microsoft.com/office/officeart/2009/3/layout/StepUpProcess"/>
    <dgm:cxn modelId="{2EB29D6D-AD70-437A-B323-7BB94D7A513D}" srcId="{F1D0E71D-651F-492D-9F42-49D0ED3DE15D}" destId="{E29E2DF8-4143-40A8-9222-279EB86FDF2C}" srcOrd="1" destOrd="0" parTransId="{43EFAA5C-A423-4070-9047-01E7F187180A}" sibTransId="{AF5B62D0-1A21-464A-AE3A-B9161C145A03}"/>
    <dgm:cxn modelId="{D9FC2079-4AD7-4A88-A604-70E766823AEF}" type="presOf" srcId="{E29E2DF8-4143-40A8-9222-279EB86FDF2C}" destId="{1DEAC735-A85D-432D-86EC-A18648C03E09}" srcOrd="0" destOrd="0" presId="urn:microsoft.com/office/officeart/2009/3/layout/StepUpProcess"/>
    <dgm:cxn modelId="{68139BC4-60D0-4328-8A4D-5FAB4CE1D8D1}" srcId="{F1D0E71D-651F-492D-9F42-49D0ED3DE15D}" destId="{3927C6E2-8691-4197-B04D-263F590DFA97}" srcOrd="3" destOrd="0" parTransId="{0D13248E-62D6-45D1-BF2B-24B94088843F}" sibTransId="{7F57903E-1E15-418F-BE44-2FCFAFC64ADA}"/>
    <dgm:cxn modelId="{01DB87DB-CE96-4692-94D6-40C03AA78A29}" srcId="{F1D0E71D-651F-492D-9F42-49D0ED3DE15D}" destId="{031C6EB6-A876-4EE6-B6DB-CAB322BEADEA}" srcOrd="2" destOrd="0" parTransId="{344D12E6-FEAD-44E6-AD52-0D792C57CB6C}" sibTransId="{E426A161-3B20-4F26-9C9D-D7308412BEFB}"/>
    <dgm:cxn modelId="{92B21EEA-1D2B-4BF0-9ED3-EC3F68F36E3F}" type="presOf" srcId="{9A658CC4-B8E6-4E77-BDEF-7822FD045F2B}" destId="{94163819-6C15-4325-BF88-10CD7CF40BFB}" srcOrd="0" destOrd="0" presId="urn:microsoft.com/office/officeart/2009/3/layout/StepUpProcess"/>
    <dgm:cxn modelId="{D96420F8-F9A1-494D-8C4A-5378BE7F042E}" type="presOf" srcId="{031C6EB6-A876-4EE6-B6DB-CAB322BEADEA}" destId="{9DDDB3A5-5333-4979-979A-CC9681CBF21F}" srcOrd="0" destOrd="0" presId="urn:microsoft.com/office/officeart/2009/3/layout/StepUpProcess"/>
    <dgm:cxn modelId="{DC6B1AFF-55C9-406B-B38D-691EFDC1AF02}" type="presOf" srcId="{3927C6E2-8691-4197-B04D-263F590DFA97}" destId="{BFBBDC88-60BF-4FAE-95E2-779FEF818AB1}" srcOrd="0" destOrd="0" presId="urn:microsoft.com/office/officeart/2009/3/layout/StepUpProcess"/>
    <dgm:cxn modelId="{6950E791-854C-46FA-B38D-737180F3D681}" type="presParOf" srcId="{FD8BC297-25B6-4A41-B2AC-FA5046FBAA71}" destId="{9337B92E-18E9-42EB-86CE-730621797186}" srcOrd="0" destOrd="0" presId="urn:microsoft.com/office/officeart/2009/3/layout/StepUpProcess"/>
    <dgm:cxn modelId="{13589A92-CA94-482F-8BD6-7C127EB37F80}" type="presParOf" srcId="{9337B92E-18E9-42EB-86CE-730621797186}" destId="{3D388554-0135-408A-A034-75F60C1CBD6D}" srcOrd="0" destOrd="0" presId="urn:microsoft.com/office/officeart/2009/3/layout/StepUpProcess"/>
    <dgm:cxn modelId="{992B75E9-EC30-4ADC-911D-A69A1423C39D}" type="presParOf" srcId="{9337B92E-18E9-42EB-86CE-730621797186}" destId="{94163819-6C15-4325-BF88-10CD7CF40BFB}" srcOrd="1" destOrd="0" presId="urn:microsoft.com/office/officeart/2009/3/layout/StepUpProcess"/>
    <dgm:cxn modelId="{03C57E1C-1FBA-48DE-BA01-45C8E773BF08}" type="presParOf" srcId="{9337B92E-18E9-42EB-86CE-730621797186}" destId="{CE81E285-6267-4960-989C-D26BAE8B3585}" srcOrd="2" destOrd="0" presId="urn:microsoft.com/office/officeart/2009/3/layout/StepUpProcess"/>
    <dgm:cxn modelId="{F50AE209-D3E8-48CA-8A87-08DB77DBDB95}" type="presParOf" srcId="{FD8BC297-25B6-4A41-B2AC-FA5046FBAA71}" destId="{01664875-FE55-47D6-ABB4-A9032F65BDC7}" srcOrd="1" destOrd="0" presId="urn:microsoft.com/office/officeart/2009/3/layout/StepUpProcess"/>
    <dgm:cxn modelId="{EBACFA47-D785-4F0F-85DD-1A6A1235EBA2}" type="presParOf" srcId="{01664875-FE55-47D6-ABB4-A9032F65BDC7}" destId="{660B1CE5-B183-43C2-AC86-264EFAEE28AC}" srcOrd="0" destOrd="0" presId="urn:microsoft.com/office/officeart/2009/3/layout/StepUpProcess"/>
    <dgm:cxn modelId="{31EA01B1-5550-463E-904C-EA1B15C2E5DD}" type="presParOf" srcId="{FD8BC297-25B6-4A41-B2AC-FA5046FBAA71}" destId="{8A2F3CDA-39F1-4C6D-8E36-BFEAEC3B5B87}" srcOrd="2" destOrd="0" presId="urn:microsoft.com/office/officeart/2009/3/layout/StepUpProcess"/>
    <dgm:cxn modelId="{86F8F0A6-B6FE-40FA-921C-D410C1E1440A}" type="presParOf" srcId="{8A2F3CDA-39F1-4C6D-8E36-BFEAEC3B5B87}" destId="{6A818611-546D-43CF-A082-8FC33EE38208}" srcOrd="0" destOrd="0" presId="urn:microsoft.com/office/officeart/2009/3/layout/StepUpProcess"/>
    <dgm:cxn modelId="{30B46863-D362-4D94-BDB7-F1EED9283AD5}" type="presParOf" srcId="{8A2F3CDA-39F1-4C6D-8E36-BFEAEC3B5B87}" destId="{1DEAC735-A85D-432D-86EC-A18648C03E09}" srcOrd="1" destOrd="0" presId="urn:microsoft.com/office/officeart/2009/3/layout/StepUpProcess"/>
    <dgm:cxn modelId="{2EB44E90-D2AD-4BED-A146-E60F56F505FD}" type="presParOf" srcId="{8A2F3CDA-39F1-4C6D-8E36-BFEAEC3B5B87}" destId="{D01118EC-8186-44E2-90DD-0D5B2C064800}" srcOrd="2" destOrd="0" presId="urn:microsoft.com/office/officeart/2009/3/layout/StepUpProcess"/>
    <dgm:cxn modelId="{B88705AE-2A6C-4930-923C-D4F42A2364FC}" type="presParOf" srcId="{FD8BC297-25B6-4A41-B2AC-FA5046FBAA71}" destId="{450612B4-1D32-414D-B061-1D4A73A6A932}" srcOrd="3" destOrd="0" presId="urn:microsoft.com/office/officeart/2009/3/layout/StepUpProcess"/>
    <dgm:cxn modelId="{C5D0CE2E-1439-4718-ABFF-D7DB55CFE7FF}" type="presParOf" srcId="{450612B4-1D32-414D-B061-1D4A73A6A932}" destId="{8D8ABABB-9397-413C-8460-AE820FFB6882}" srcOrd="0" destOrd="0" presId="urn:microsoft.com/office/officeart/2009/3/layout/StepUpProcess"/>
    <dgm:cxn modelId="{5C22B467-2B13-47BB-B4B5-F60CE5CABD75}" type="presParOf" srcId="{FD8BC297-25B6-4A41-B2AC-FA5046FBAA71}" destId="{C14DD2CF-1399-41F5-BD56-9ECC01959711}" srcOrd="4" destOrd="0" presId="urn:microsoft.com/office/officeart/2009/3/layout/StepUpProcess"/>
    <dgm:cxn modelId="{7B5A6D15-7825-42B8-B835-620D58CE524F}" type="presParOf" srcId="{C14DD2CF-1399-41F5-BD56-9ECC01959711}" destId="{931447EB-F7B4-4340-8B54-99DB94BC7C9D}" srcOrd="0" destOrd="0" presId="urn:microsoft.com/office/officeart/2009/3/layout/StepUpProcess"/>
    <dgm:cxn modelId="{2A5A1C6C-0D81-4F11-B380-E8AED1A78E74}" type="presParOf" srcId="{C14DD2CF-1399-41F5-BD56-9ECC01959711}" destId="{9DDDB3A5-5333-4979-979A-CC9681CBF21F}" srcOrd="1" destOrd="0" presId="urn:microsoft.com/office/officeart/2009/3/layout/StepUpProcess"/>
    <dgm:cxn modelId="{9B613F54-020C-4DE9-BF0C-0CC6F207F96B}" type="presParOf" srcId="{C14DD2CF-1399-41F5-BD56-9ECC01959711}" destId="{AB8D02E1-C9BD-4345-AA82-21F23AEEE99B}" srcOrd="2" destOrd="0" presId="urn:microsoft.com/office/officeart/2009/3/layout/StepUpProcess"/>
    <dgm:cxn modelId="{4EA98AAE-A1BF-4B29-A361-859E61C13D5B}" type="presParOf" srcId="{FD8BC297-25B6-4A41-B2AC-FA5046FBAA71}" destId="{A348BCCE-99D3-4E71-8133-E487FD9428B1}" srcOrd="5" destOrd="0" presId="urn:microsoft.com/office/officeart/2009/3/layout/StepUpProcess"/>
    <dgm:cxn modelId="{B76E7F4B-0CD5-4749-A33F-BD952CB8BD48}" type="presParOf" srcId="{A348BCCE-99D3-4E71-8133-E487FD9428B1}" destId="{E48BCE30-FED4-4D97-9625-B43755BE3AA7}" srcOrd="0" destOrd="0" presId="urn:microsoft.com/office/officeart/2009/3/layout/StepUpProcess"/>
    <dgm:cxn modelId="{E687D4EE-8AE3-40B9-96B2-CF784330BB15}" type="presParOf" srcId="{FD8BC297-25B6-4A41-B2AC-FA5046FBAA71}" destId="{15AAED3E-74C6-4920-B223-80008BE2E5D8}" srcOrd="6" destOrd="0" presId="urn:microsoft.com/office/officeart/2009/3/layout/StepUpProcess"/>
    <dgm:cxn modelId="{3CFD9EF4-436E-43F1-8490-070EEE842AF0}" type="presParOf" srcId="{15AAED3E-74C6-4920-B223-80008BE2E5D8}" destId="{DFFE752A-687E-479C-9FD6-475E2D113922}" srcOrd="0" destOrd="0" presId="urn:microsoft.com/office/officeart/2009/3/layout/StepUpProcess"/>
    <dgm:cxn modelId="{5877A5C5-3B61-448F-9888-E634A4111FAF}" type="presParOf" srcId="{15AAED3E-74C6-4920-B223-80008BE2E5D8}" destId="{BFBBDC88-60BF-4FAE-95E2-779FEF818AB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2B837E-0A24-4786-B4B8-BBE1CDD43F61}"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22AC3489-A687-46A2-A6A1-00AA9F3F29EB}">
      <dgm:prSet phldrT="[Text]" custT="1"/>
      <dgm:spPr/>
      <dgm:t>
        <a:bodyPr/>
        <a:lstStyle/>
        <a:p>
          <a:r>
            <a:rPr lang="en-US" sz="1800" b="1"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1. Set goals and targets. Set clear expectations. </a:t>
          </a:r>
          <a:endParaRPr lang="en-US" sz="1800" b="1" dirty="0">
            <a:solidFill>
              <a:schemeClr val="tx1"/>
            </a:solidFill>
            <a:latin typeface="Swis721 Cn BT" panose="020B0506020202030204" pitchFamily="34" charset="0"/>
          </a:endParaRPr>
        </a:p>
      </dgm:t>
    </dgm:pt>
    <dgm:pt modelId="{D167AA64-D1E2-478E-AA63-FD46376366BF}" type="parTrans" cxnId="{FA51C279-54B7-4CB0-89FF-844356768DFC}">
      <dgm:prSet/>
      <dgm:spPr/>
      <dgm:t>
        <a:bodyPr/>
        <a:lstStyle/>
        <a:p>
          <a:endParaRPr lang="en-US">
            <a:solidFill>
              <a:schemeClr val="tx1"/>
            </a:solidFill>
          </a:endParaRPr>
        </a:p>
      </dgm:t>
    </dgm:pt>
    <dgm:pt modelId="{DA232202-3463-46AC-8590-6D07EAE661DF}" type="sibTrans" cxnId="{FA51C279-54B7-4CB0-89FF-844356768DFC}">
      <dgm:prSet/>
      <dgm:spPr/>
      <dgm:t>
        <a:bodyPr/>
        <a:lstStyle/>
        <a:p>
          <a:endParaRPr lang="en-US" sz="1800" b="1">
            <a:solidFill>
              <a:schemeClr val="tx1"/>
            </a:solidFill>
            <a:latin typeface="Agency FB" panose="020B0503020202020204" pitchFamily="34" charset="0"/>
          </a:endParaRPr>
        </a:p>
      </dgm:t>
    </dgm:pt>
    <dgm:pt modelId="{93054784-7089-4448-94EF-E43B26CFE4C1}">
      <dgm:prSet custT="1"/>
      <dgm:spPr/>
      <dgm:t>
        <a:bodyPr/>
        <a:lstStyle/>
        <a:p>
          <a:r>
            <a:rPr lang="en-US" sz="1800" b="1"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2. Develop action plans. Define roles and responsibilities.       Set due dates.</a:t>
          </a:r>
        </a:p>
      </dgm:t>
    </dgm:pt>
    <dgm:pt modelId="{4D7FC0C4-CB59-4793-A8D2-39905201DBC5}" type="parTrans" cxnId="{9F82B607-3FD3-4D2B-913D-9EE722FEA9F8}">
      <dgm:prSet/>
      <dgm:spPr/>
      <dgm:t>
        <a:bodyPr/>
        <a:lstStyle/>
        <a:p>
          <a:endParaRPr lang="en-US">
            <a:solidFill>
              <a:schemeClr val="tx1"/>
            </a:solidFill>
          </a:endParaRPr>
        </a:p>
      </dgm:t>
    </dgm:pt>
    <dgm:pt modelId="{56DB992C-A403-4D76-92B1-3EE8D6715007}" type="sibTrans" cxnId="{9F82B607-3FD3-4D2B-913D-9EE722FEA9F8}">
      <dgm:prSet/>
      <dgm:spPr/>
      <dgm:t>
        <a:bodyPr/>
        <a:lstStyle/>
        <a:p>
          <a:endParaRPr lang="en-US" sz="1800" b="1">
            <a:solidFill>
              <a:schemeClr val="tx1"/>
            </a:solidFill>
            <a:latin typeface="Agency FB" panose="020B0503020202020204" pitchFamily="34" charset="0"/>
          </a:endParaRPr>
        </a:p>
      </dgm:t>
    </dgm:pt>
    <dgm:pt modelId="{BAB30E0A-5DF2-4386-B4D3-10093287F532}">
      <dgm:prSet custT="1"/>
      <dgm:spPr/>
      <dgm:t>
        <a:bodyPr/>
        <a:lstStyle/>
        <a:p>
          <a:r>
            <a:rPr lang="en-US" sz="1800" b="1"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3. Review progress. Measure progress review meetings with a scorecard.</a:t>
          </a:r>
        </a:p>
      </dgm:t>
    </dgm:pt>
    <dgm:pt modelId="{54E45A59-9747-4CD6-B979-E212E2AC922B}" type="parTrans" cxnId="{B3F07B8F-AF0D-44B5-8439-157B62138D23}">
      <dgm:prSet/>
      <dgm:spPr/>
      <dgm:t>
        <a:bodyPr/>
        <a:lstStyle/>
        <a:p>
          <a:endParaRPr lang="en-US">
            <a:solidFill>
              <a:schemeClr val="tx1"/>
            </a:solidFill>
          </a:endParaRPr>
        </a:p>
      </dgm:t>
    </dgm:pt>
    <dgm:pt modelId="{79B6BED7-C8F7-4331-908D-CB0D9A3FD35D}" type="sibTrans" cxnId="{B3F07B8F-AF0D-44B5-8439-157B62138D23}">
      <dgm:prSet/>
      <dgm:spPr/>
      <dgm:t>
        <a:bodyPr/>
        <a:lstStyle/>
        <a:p>
          <a:endParaRPr lang="en-US" sz="1800" b="1">
            <a:solidFill>
              <a:schemeClr val="tx1"/>
            </a:solidFill>
            <a:latin typeface="Agency FB" panose="020B0503020202020204" pitchFamily="34" charset="0"/>
          </a:endParaRPr>
        </a:p>
      </dgm:t>
    </dgm:pt>
    <dgm:pt modelId="{301B51C7-8D7D-4335-900E-9E31AA00A669}">
      <dgm:prSet custT="1"/>
      <dgm:spPr/>
      <dgm:t>
        <a:bodyPr/>
        <a:lstStyle/>
        <a:p>
          <a:r>
            <a:rPr lang="en-US" sz="1800" b="1"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4. Conduct frequent review meetings.</a:t>
          </a:r>
        </a:p>
      </dgm:t>
    </dgm:pt>
    <dgm:pt modelId="{BCD537CE-F67F-481C-8B05-BA76D65ED857}" type="parTrans" cxnId="{25AC2DBE-937C-4056-B3BA-04BCD6ADE846}">
      <dgm:prSet/>
      <dgm:spPr/>
      <dgm:t>
        <a:bodyPr/>
        <a:lstStyle/>
        <a:p>
          <a:endParaRPr lang="en-US">
            <a:solidFill>
              <a:schemeClr val="tx1"/>
            </a:solidFill>
          </a:endParaRPr>
        </a:p>
      </dgm:t>
    </dgm:pt>
    <dgm:pt modelId="{4FB21CF7-B9C7-4816-BD9B-7CDA44F13FA6}" type="sibTrans" cxnId="{25AC2DBE-937C-4056-B3BA-04BCD6ADE846}">
      <dgm:prSet/>
      <dgm:spPr/>
      <dgm:t>
        <a:bodyPr/>
        <a:lstStyle/>
        <a:p>
          <a:endParaRPr lang="en-US" sz="1800" b="1">
            <a:solidFill>
              <a:schemeClr val="tx1"/>
            </a:solidFill>
            <a:latin typeface="Agency FB" panose="020B0503020202020204" pitchFamily="34" charset="0"/>
          </a:endParaRPr>
        </a:p>
      </dgm:t>
    </dgm:pt>
    <dgm:pt modelId="{A0BEC5F9-AC21-4C76-9F1E-1530E0EB2294}">
      <dgm:prSet custT="1"/>
      <dgm:spPr/>
      <dgm:t>
        <a:bodyPr/>
        <a:lstStyle/>
        <a:p>
          <a:r>
            <a:rPr lang="en-US" sz="1800" b="1"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5. Appraise performance. Make corrections. Apply consequences.</a:t>
          </a:r>
        </a:p>
      </dgm:t>
    </dgm:pt>
    <dgm:pt modelId="{27F79E5B-45ED-4205-AFC0-219EFCD005B3}" type="parTrans" cxnId="{0AF26B54-9CAD-483A-ABF1-6DC8E6B22DBC}">
      <dgm:prSet/>
      <dgm:spPr/>
      <dgm:t>
        <a:bodyPr/>
        <a:lstStyle/>
        <a:p>
          <a:endParaRPr lang="en-US">
            <a:solidFill>
              <a:schemeClr val="tx1"/>
            </a:solidFill>
          </a:endParaRPr>
        </a:p>
      </dgm:t>
    </dgm:pt>
    <dgm:pt modelId="{F6683CCE-B8A9-4F56-95D1-681694BB5E0B}" type="sibTrans" cxnId="{0AF26B54-9CAD-483A-ABF1-6DC8E6B22DBC}">
      <dgm:prSet/>
      <dgm:spPr/>
      <dgm:t>
        <a:bodyPr/>
        <a:lstStyle/>
        <a:p>
          <a:endParaRPr lang="en-US" sz="1800" b="1">
            <a:solidFill>
              <a:schemeClr val="tx1"/>
            </a:solidFill>
            <a:latin typeface="Agency FB" panose="020B0503020202020204" pitchFamily="34" charset="0"/>
          </a:endParaRPr>
        </a:p>
      </dgm:t>
    </dgm:pt>
    <dgm:pt modelId="{8563AEA7-E421-44AB-81DA-FDF94B4D7189}" type="pres">
      <dgm:prSet presAssocID="{CD2B837E-0A24-4786-B4B8-BBE1CDD43F61}" presName="cycle" presStyleCnt="0">
        <dgm:presLayoutVars>
          <dgm:dir/>
          <dgm:resizeHandles val="exact"/>
        </dgm:presLayoutVars>
      </dgm:prSet>
      <dgm:spPr/>
    </dgm:pt>
    <dgm:pt modelId="{21AEB9C1-9F09-4067-BC7D-D057ACF10C83}" type="pres">
      <dgm:prSet presAssocID="{22AC3489-A687-46A2-A6A1-00AA9F3F29EB}" presName="node" presStyleLbl="node1" presStyleIdx="0" presStyleCnt="5" custScaleX="116549">
        <dgm:presLayoutVars>
          <dgm:bulletEnabled val="1"/>
        </dgm:presLayoutVars>
      </dgm:prSet>
      <dgm:spPr/>
    </dgm:pt>
    <dgm:pt modelId="{4405F1FD-0BE4-4411-8F84-0EB6BDD970B8}" type="pres">
      <dgm:prSet presAssocID="{22AC3489-A687-46A2-A6A1-00AA9F3F29EB}" presName="spNode" presStyleCnt="0"/>
      <dgm:spPr/>
    </dgm:pt>
    <dgm:pt modelId="{88303C2C-160D-46B3-BBDD-ED6D829D3D98}" type="pres">
      <dgm:prSet presAssocID="{DA232202-3463-46AC-8590-6D07EAE661DF}" presName="sibTrans" presStyleLbl="sibTrans1D1" presStyleIdx="0" presStyleCnt="5" custScaleX="1010030"/>
      <dgm:spPr/>
    </dgm:pt>
    <dgm:pt modelId="{68970626-ED20-45A5-A6DB-C4302342B8ED}" type="pres">
      <dgm:prSet presAssocID="{93054784-7089-4448-94EF-E43B26CFE4C1}" presName="node" presStyleLbl="node1" presStyleIdx="1" presStyleCnt="5" custScaleX="122268" custScaleY="111881">
        <dgm:presLayoutVars>
          <dgm:bulletEnabled val="1"/>
        </dgm:presLayoutVars>
      </dgm:prSet>
      <dgm:spPr/>
    </dgm:pt>
    <dgm:pt modelId="{A6B385DB-9EB2-41E5-BADD-DFCBB80FF42F}" type="pres">
      <dgm:prSet presAssocID="{93054784-7089-4448-94EF-E43B26CFE4C1}" presName="spNode" presStyleCnt="0"/>
      <dgm:spPr/>
    </dgm:pt>
    <dgm:pt modelId="{A26C7940-CF4C-4A5D-8813-2A65DF7CA296}" type="pres">
      <dgm:prSet presAssocID="{56DB992C-A403-4D76-92B1-3EE8D6715007}" presName="sibTrans" presStyleLbl="sibTrans1D1" presStyleIdx="1" presStyleCnt="5" custScaleX="1010030"/>
      <dgm:spPr/>
    </dgm:pt>
    <dgm:pt modelId="{AF6B661F-2647-464A-AA0F-60E85DE7202A}" type="pres">
      <dgm:prSet presAssocID="{BAB30E0A-5DF2-4386-B4D3-10093287F532}" presName="node" presStyleLbl="node1" presStyleIdx="2" presStyleCnt="5" custScaleX="124694" custScaleY="103607" custRadScaleRad="102630" custRadScaleInc="-47643">
        <dgm:presLayoutVars>
          <dgm:bulletEnabled val="1"/>
        </dgm:presLayoutVars>
      </dgm:prSet>
      <dgm:spPr/>
    </dgm:pt>
    <dgm:pt modelId="{9CB3F524-57DD-46C8-AB9F-F442FD17B571}" type="pres">
      <dgm:prSet presAssocID="{BAB30E0A-5DF2-4386-B4D3-10093287F532}" presName="spNode" presStyleCnt="0"/>
      <dgm:spPr/>
    </dgm:pt>
    <dgm:pt modelId="{72F8C071-1245-4650-863A-B6597F7E6BFA}" type="pres">
      <dgm:prSet presAssocID="{79B6BED7-C8F7-4331-908D-CB0D9A3FD35D}" presName="sibTrans" presStyleLbl="sibTrans1D1" presStyleIdx="2" presStyleCnt="5" custScaleX="1010030"/>
      <dgm:spPr/>
    </dgm:pt>
    <dgm:pt modelId="{A2357121-BBF8-4D48-8F61-26C834D21AD6}" type="pres">
      <dgm:prSet presAssocID="{301B51C7-8D7D-4335-900E-9E31AA00A669}" presName="node" presStyleLbl="node1" presStyleIdx="3" presStyleCnt="5" custScaleX="116549" custRadScaleRad="99769" custRadScaleInc="50661">
        <dgm:presLayoutVars>
          <dgm:bulletEnabled val="1"/>
        </dgm:presLayoutVars>
      </dgm:prSet>
      <dgm:spPr/>
    </dgm:pt>
    <dgm:pt modelId="{F6C8DE1E-34AE-4E45-9CC5-652933150C2E}" type="pres">
      <dgm:prSet presAssocID="{301B51C7-8D7D-4335-900E-9E31AA00A669}" presName="spNode" presStyleCnt="0"/>
      <dgm:spPr/>
    </dgm:pt>
    <dgm:pt modelId="{0DB4E75F-693F-4C94-A5BE-DDF6C12E0EE3}" type="pres">
      <dgm:prSet presAssocID="{4FB21CF7-B9C7-4816-BD9B-7CDA44F13FA6}" presName="sibTrans" presStyleLbl="sibTrans1D1" presStyleIdx="3" presStyleCnt="5" custScaleX="1010030"/>
      <dgm:spPr/>
    </dgm:pt>
    <dgm:pt modelId="{9AAC7763-413F-4502-B874-AD598C76D129}" type="pres">
      <dgm:prSet presAssocID="{A0BEC5F9-AC21-4C76-9F1E-1530E0EB2294}" presName="node" presStyleLbl="node1" presStyleIdx="4" presStyleCnt="5" custScaleX="116549">
        <dgm:presLayoutVars>
          <dgm:bulletEnabled val="1"/>
        </dgm:presLayoutVars>
      </dgm:prSet>
      <dgm:spPr/>
    </dgm:pt>
    <dgm:pt modelId="{1582230F-9BF0-4A14-A93C-D04C37507D39}" type="pres">
      <dgm:prSet presAssocID="{A0BEC5F9-AC21-4C76-9F1E-1530E0EB2294}" presName="spNode" presStyleCnt="0"/>
      <dgm:spPr/>
    </dgm:pt>
    <dgm:pt modelId="{1856A9D2-2529-4EAA-9F02-1D43555F7077}" type="pres">
      <dgm:prSet presAssocID="{F6683CCE-B8A9-4F56-95D1-681694BB5E0B}" presName="sibTrans" presStyleLbl="sibTrans1D1" presStyleIdx="4" presStyleCnt="5" custScaleX="1010030"/>
      <dgm:spPr/>
    </dgm:pt>
  </dgm:ptLst>
  <dgm:cxnLst>
    <dgm:cxn modelId="{9F82B607-3FD3-4D2B-913D-9EE722FEA9F8}" srcId="{CD2B837E-0A24-4786-B4B8-BBE1CDD43F61}" destId="{93054784-7089-4448-94EF-E43B26CFE4C1}" srcOrd="1" destOrd="0" parTransId="{4D7FC0C4-CB59-4793-A8D2-39905201DBC5}" sibTransId="{56DB992C-A403-4D76-92B1-3EE8D6715007}"/>
    <dgm:cxn modelId="{459C6E10-FEB6-4E1B-834F-A7B5DBFE1FFB}" type="presOf" srcId="{A0BEC5F9-AC21-4C76-9F1E-1530E0EB2294}" destId="{9AAC7763-413F-4502-B874-AD598C76D129}" srcOrd="0" destOrd="0" presId="urn:microsoft.com/office/officeart/2005/8/layout/cycle5"/>
    <dgm:cxn modelId="{5C8FB268-ADEE-4034-B260-A660E14031BB}" type="presOf" srcId="{22AC3489-A687-46A2-A6A1-00AA9F3F29EB}" destId="{21AEB9C1-9F09-4067-BC7D-D057ACF10C83}" srcOrd="0" destOrd="0" presId="urn:microsoft.com/office/officeart/2005/8/layout/cycle5"/>
    <dgm:cxn modelId="{447BE56E-FA82-40DB-B09F-C2607D71E843}" type="presOf" srcId="{DA232202-3463-46AC-8590-6D07EAE661DF}" destId="{88303C2C-160D-46B3-BBDD-ED6D829D3D98}" srcOrd="0" destOrd="0" presId="urn:microsoft.com/office/officeart/2005/8/layout/cycle5"/>
    <dgm:cxn modelId="{0AF26B54-9CAD-483A-ABF1-6DC8E6B22DBC}" srcId="{CD2B837E-0A24-4786-B4B8-BBE1CDD43F61}" destId="{A0BEC5F9-AC21-4C76-9F1E-1530E0EB2294}" srcOrd="4" destOrd="0" parTransId="{27F79E5B-45ED-4205-AFC0-219EFCD005B3}" sibTransId="{F6683CCE-B8A9-4F56-95D1-681694BB5E0B}"/>
    <dgm:cxn modelId="{FA51C279-54B7-4CB0-89FF-844356768DFC}" srcId="{CD2B837E-0A24-4786-B4B8-BBE1CDD43F61}" destId="{22AC3489-A687-46A2-A6A1-00AA9F3F29EB}" srcOrd="0" destOrd="0" parTransId="{D167AA64-D1E2-478E-AA63-FD46376366BF}" sibTransId="{DA232202-3463-46AC-8590-6D07EAE661DF}"/>
    <dgm:cxn modelId="{B3F07B8F-AF0D-44B5-8439-157B62138D23}" srcId="{CD2B837E-0A24-4786-B4B8-BBE1CDD43F61}" destId="{BAB30E0A-5DF2-4386-B4D3-10093287F532}" srcOrd="2" destOrd="0" parTransId="{54E45A59-9747-4CD6-B979-E212E2AC922B}" sibTransId="{79B6BED7-C8F7-4331-908D-CB0D9A3FD35D}"/>
    <dgm:cxn modelId="{5FE4C5AF-460B-4978-B124-27C3B21E0A50}" type="presOf" srcId="{F6683CCE-B8A9-4F56-95D1-681694BB5E0B}" destId="{1856A9D2-2529-4EAA-9F02-1D43555F7077}" srcOrd="0" destOrd="0" presId="urn:microsoft.com/office/officeart/2005/8/layout/cycle5"/>
    <dgm:cxn modelId="{25AC2DBE-937C-4056-B3BA-04BCD6ADE846}" srcId="{CD2B837E-0A24-4786-B4B8-BBE1CDD43F61}" destId="{301B51C7-8D7D-4335-900E-9E31AA00A669}" srcOrd="3" destOrd="0" parTransId="{BCD537CE-F67F-481C-8B05-BA76D65ED857}" sibTransId="{4FB21CF7-B9C7-4816-BD9B-7CDA44F13FA6}"/>
    <dgm:cxn modelId="{D5F4C4BE-E4FD-49C7-A307-A15F7F906DDF}" type="presOf" srcId="{CD2B837E-0A24-4786-B4B8-BBE1CDD43F61}" destId="{8563AEA7-E421-44AB-81DA-FDF94B4D7189}" srcOrd="0" destOrd="0" presId="urn:microsoft.com/office/officeart/2005/8/layout/cycle5"/>
    <dgm:cxn modelId="{16AB93C9-6CAA-4E4C-8D34-5990B4589074}" type="presOf" srcId="{56DB992C-A403-4D76-92B1-3EE8D6715007}" destId="{A26C7940-CF4C-4A5D-8813-2A65DF7CA296}" srcOrd="0" destOrd="0" presId="urn:microsoft.com/office/officeart/2005/8/layout/cycle5"/>
    <dgm:cxn modelId="{8ABA54CD-8112-42A6-8C78-6250645F511A}" type="presOf" srcId="{301B51C7-8D7D-4335-900E-9E31AA00A669}" destId="{A2357121-BBF8-4D48-8F61-26C834D21AD6}" srcOrd="0" destOrd="0" presId="urn:microsoft.com/office/officeart/2005/8/layout/cycle5"/>
    <dgm:cxn modelId="{8FD2A0D8-02E7-4394-A377-F634FBD712A0}" type="presOf" srcId="{4FB21CF7-B9C7-4816-BD9B-7CDA44F13FA6}" destId="{0DB4E75F-693F-4C94-A5BE-DDF6C12E0EE3}" srcOrd="0" destOrd="0" presId="urn:microsoft.com/office/officeart/2005/8/layout/cycle5"/>
    <dgm:cxn modelId="{B09D5FE8-BC90-4F19-8985-518CCE59611C}" type="presOf" srcId="{BAB30E0A-5DF2-4386-B4D3-10093287F532}" destId="{AF6B661F-2647-464A-AA0F-60E85DE7202A}" srcOrd="0" destOrd="0" presId="urn:microsoft.com/office/officeart/2005/8/layout/cycle5"/>
    <dgm:cxn modelId="{8B49F3ED-EB34-4E5D-A4A6-D207F4290533}" type="presOf" srcId="{79B6BED7-C8F7-4331-908D-CB0D9A3FD35D}" destId="{72F8C071-1245-4650-863A-B6597F7E6BFA}" srcOrd="0" destOrd="0" presId="urn:microsoft.com/office/officeart/2005/8/layout/cycle5"/>
    <dgm:cxn modelId="{F2822FFA-85AD-44BE-AE6C-1D06FC996EC0}" type="presOf" srcId="{93054784-7089-4448-94EF-E43B26CFE4C1}" destId="{68970626-ED20-45A5-A6DB-C4302342B8ED}" srcOrd="0" destOrd="0" presId="urn:microsoft.com/office/officeart/2005/8/layout/cycle5"/>
    <dgm:cxn modelId="{4DB9CF26-F4EF-45EC-A1F8-9E2480CF76C2}" type="presParOf" srcId="{8563AEA7-E421-44AB-81DA-FDF94B4D7189}" destId="{21AEB9C1-9F09-4067-BC7D-D057ACF10C83}" srcOrd="0" destOrd="0" presId="urn:microsoft.com/office/officeart/2005/8/layout/cycle5"/>
    <dgm:cxn modelId="{FCBE5F32-3261-496D-BFAC-CA1D7EDD3C59}" type="presParOf" srcId="{8563AEA7-E421-44AB-81DA-FDF94B4D7189}" destId="{4405F1FD-0BE4-4411-8F84-0EB6BDD970B8}" srcOrd="1" destOrd="0" presId="urn:microsoft.com/office/officeart/2005/8/layout/cycle5"/>
    <dgm:cxn modelId="{D78BCA76-A9EA-43BD-BFFC-79EDCD9A6B78}" type="presParOf" srcId="{8563AEA7-E421-44AB-81DA-FDF94B4D7189}" destId="{88303C2C-160D-46B3-BBDD-ED6D829D3D98}" srcOrd="2" destOrd="0" presId="urn:microsoft.com/office/officeart/2005/8/layout/cycle5"/>
    <dgm:cxn modelId="{C25ADE81-E91F-4908-B273-A778DBCE8AC0}" type="presParOf" srcId="{8563AEA7-E421-44AB-81DA-FDF94B4D7189}" destId="{68970626-ED20-45A5-A6DB-C4302342B8ED}" srcOrd="3" destOrd="0" presId="urn:microsoft.com/office/officeart/2005/8/layout/cycle5"/>
    <dgm:cxn modelId="{62156E0C-F79F-4883-A6AB-588C76D19D03}" type="presParOf" srcId="{8563AEA7-E421-44AB-81DA-FDF94B4D7189}" destId="{A6B385DB-9EB2-41E5-BADD-DFCBB80FF42F}" srcOrd="4" destOrd="0" presId="urn:microsoft.com/office/officeart/2005/8/layout/cycle5"/>
    <dgm:cxn modelId="{5B4DAEA5-0343-44AD-BBCA-31E999A18C1C}" type="presParOf" srcId="{8563AEA7-E421-44AB-81DA-FDF94B4D7189}" destId="{A26C7940-CF4C-4A5D-8813-2A65DF7CA296}" srcOrd="5" destOrd="0" presId="urn:microsoft.com/office/officeart/2005/8/layout/cycle5"/>
    <dgm:cxn modelId="{0A5F4F3B-88F1-42DF-A58B-9D600D0FFB65}" type="presParOf" srcId="{8563AEA7-E421-44AB-81DA-FDF94B4D7189}" destId="{AF6B661F-2647-464A-AA0F-60E85DE7202A}" srcOrd="6" destOrd="0" presId="urn:microsoft.com/office/officeart/2005/8/layout/cycle5"/>
    <dgm:cxn modelId="{B7449437-0B20-40D7-A09D-FC7D8EE9F22A}" type="presParOf" srcId="{8563AEA7-E421-44AB-81DA-FDF94B4D7189}" destId="{9CB3F524-57DD-46C8-AB9F-F442FD17B571}" srcOrd="7" destOrd="0" presId="urn:microsoft.com/office/officeart/2005/8/layout/cycle5"/>
    <dgm:cxn modelId="{FC11F37A-BDC7-451E-8F82-B7F12D5222E6}" type="presParOf" srcId="{8563AEA7-E421-44AB-81DA-FDF94B4D7189}" destId="{72F8C071-1245-4650-863A-B6597F7E6BFA}" srcOrd="8" destOrd="0" presId="urn:microsoft.com/office/officeart/2005/8/layout/cycle5"/>
    <dgm:cxn modelId="{BD4621DB-382D-499E-A479-1BFB9ECB1989}" type="presParOf" srcId="{8563AEA7-E421-44AB-81DA-FDF94B4D7189}" destId="{A2357121-BBF8-4D48-8F61-26C834D21AD6}" srcOrd="9" destOrd="0" presId="urn:microsoft.com/office/officeart/2005/8/layout/cycle5"/>
    <dgm:cxn modelId="{F73BAC3E-C36A-44FF-8780-53E6AF1F3F00}" type="presParOf" srcId="{8563AEA7-E421-44AB-81DA-FDF94B4D7189}" destId="{F6C8DE1E-34AE-4E45-9CC5-652933150C2E}" srcOrd="10" destOrd="0" presId="urn:microsoft.com/office/officeart/2005/8/layout/cycle5"/>
    <dgm:cxn modelId="{F4E15023-E845-43FE-A695-042737AC1D0F}" type="presParOf" srcId="{8563AEA7-E421-44AB-81DA-FDF94B4D7189}" destId="{0DB4E75F-693F-4C94-A5BE-DDF6C12E0EE3}" srcOrd="11" destOrd="0" presId="urn:microsoft.com/office/officeart/2005/8/layout/cycle5"/>
    <dgm:cxn modelId="{2E50132E-4CF1-4B58-903C-94DEA87E6C88}" type="presParOf" srcId="{8563AEA7-E421-44AB-81DA-FDF94B4D7189}" destId="{9AAC7763-413F-4502-B874-AD598C76D129}" srcOrd="12" destOrd="0" presId="urn:microsoft.com/office/officeart/2005/8/layout/cycle5"/>
    <dgm:cxn modelId="{1B4129A5-F851-4EA6-9460-6AAFA7F6AE56}" type="presParOf" srcId="{8563AEA7-E421-44AB-81DA-FDF94B4D7189}" destId="{1582230F-9BF0-4A14-A93C-D04C37507D39}" srcOrd="13" destOrd="0" presId="urn:microsoft.com/office/officeart/2005/8/layout/cycle5"/>
    <dgm:cxn modelId="{CE5DCADC-54DB-4F51-AD4E-3005B229F5F4}" type="presParOf" srcId="{8563AEA7-E421-44AB-81DA-FDF94B4D7189}" destId="{1856A9D2-2529-4EAA-9F02-1D43555F707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CE82C-CBD0-44C3-B7C0-92AB94BEC7B9}">
      <dsp:nvSpPr>
        <dsp:cNvPr id="0" name=""/>
        <dsp:cNvSpPr/>
      </dsp:nvSpPr>
      <dsp:spPr>
        <a:xfrm>
          <a:off x="-5513922" y="-844209"/>
          <a:ext cx="6565219" cy="6565219"/>
        </a:xfrm>
        <a:prstGeom prst="blockArc">
          <a:avLst>
            <a:gd name="adj1" fmla="val 18900000"/>
            <a:gd name="adj2" fmla="val 2700000"/>
            <a:gd name="adj3" fmla="val 32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FC2CD2-387C-48D8-8965-AD6091018571}">
      <dsp:nvSpPr>
        <dsp:cNvPr id="0" name=""/>
        <dsp:cNvSpPr/>
      </dsp:nvSpPr>
      <dsp:spPr>
        <a:xfrm>
          <a:off x="459645" y="304702"/>
          <a:ext cx="6158880" cy="6097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Swis721 Cn BT" panose="020B0506020202030204" pitchFamily="34" charset="0"/>
            </a:rPr>
            <a:t>Finds ways to do stuff without saying No</a:t>
          </a:r>
          <a:r>
            <a:rPr lang="en-US" sz="2400" kern="1200" dirty="0">
              <a:latin typeface="Swis721 Cn BT" panose="020B0506020202030204" pitchFamily="34" charset="0"/>
            </a:rPr>
            <a:t>.</a:t>
          </a:r>
        </a:p>
      </dsp:txBody>
      <dsp:txXfrm>
        <a:off x="459645" y="304702"/>
        <a:ext cx="6158880" cy="609795"/>
      </dsp:txXfrm>
    </dsp:sp>
    <dsp:sp modelId="{8FD33396-A1A9-4115-A3BE-62E3075E974D}">
      <dsp:nvSpPr>
        <dsp:cNvPr id="0" name=""/>
        <dsp:cNvSpPr/>
      </dsp:nvSpPr>
      <dsp:spPr>
        <a:xfrm>
          <a:off x="78523" y="228478"/>
          <a:ext cx="762243" cy="76224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A11141-CB3F-4AFE-88A0-8007379AAE89}">
      <dsp:nvSpPr>
        <dsp:cNvPr id="0" name=""/>
        <dsp:cNvSpPr/>
      </dsp:nvSpPr>
      <dsp:spPr>
        <a:xfrm>
          <a:off x="883332" y="1219004"/>
          <a:ext cx="5721918" cy="6097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Swis721 Cn BT" panose="020B0506020202030204" pitchFamily="34" charset="0"/>
            </a:rPr>
            <a:t>Doesn’t get distracted by minor failures. </a:t>
          </a:r>
        </a:p>
      </dsp:txBody>
      <dsp:txXfrm>
        <a:off x="883332" y="1219004"/>
        <a:ext cx="5721918" cy="609795"/>
      </dsp:txXfrm>
    </dsp:sp>
    <dsp:sp modelId="{BAE314E6-180D-49E0-8256-87B275B896B4}">
      <dsp:nvSpPr>
        <dsp:cNvPr id="0" name=""/>
        <dsp:cNvSpPr/>
      </dsp:nvSpPr>
      <dsp:spPr>
        <a:xfrm>
          <a:off x="515485" y="1142878"/>
          <a:ext cx="762243" cy="76224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59C91-947D-4CD4-AC72-6B2378F5F212}">
      <dsp:nvSpPr>
        <dsp:cNvPr id="0" name=""/>
        <dsp:cNvSpPr/>
      </dsp:nvSpPr>
      <dsp:spPr>
        <a:xfrm>
          <a:off x="1030719" y="2077276"/>
          <a:ext cx="5587806" cy="7222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Swis721 Cn BT" panose="020B0506020202030204" pitchFamily="34" charset="0"/>
            </a:rPr>
            <a:t>Is persistent and optimistic in finding solutions in spite of failures to make things happen. </a:t>
          </a:r>
        </a:p>
      </dsp:txBody>
      <dsp:txXfrm>
        <a:off x="1030719" y="2077276"/>
        <a:ext cx="5587806" cy="722247"/>
      </dsp:txXfrm>
    </dsp:sp>
    <dsp:sp modelId="{A9341E21-B5D8-49DC-9287-D408B7E7C293}">
      <dsp:nvSpPr>
        <dsp:cNvPr id="0" name=""/>
        <dsp:cNvSpPr/>
      </dsp:nvSpPr>
      <dsp:spPr>
        <a:xfrm>
          <a:off x="649597" y="2057278"/>
          <a:ext cx="762243" cy="76224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ACA481-3588-448E-AD04-658432D357F1}">
      <dsp:nvSpPr>
        <dsp:cNvPr id="0" name=""/>
        <dsp:cNvSpPr/>
      </dsp:nvSpPr>
      <dsp:spPr>
        <a:xfrm>
          <a:off x="896607" y="3047902"/>
          <a:ext cx="5721918" cy="6097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Swis721 Cn BT" panose="020B0506020202030204" pitchFamily="34" charset="0"/>
            </a:rPr>
            <a:t>Has the ability to handle frustrations, pressure and challenges.</a:t>
          </a:r>
        </a:p>
      </dsp:txBody>
      <dsp:txXfrm>
        <a:off x="896607" y="3047902"/>
        <a:ext cx="5721918" cy="609795"/>
      </dsp:txXfrm>
    </dsp:sp>
    <dsp:sp modelId="{4AA3478B-1D18-4EEF-A129-944717DA6ADA}">
      <dsp:nvSpPr>
        <dsp:cNvPr id="0" name=""/>
        <dsp:cNvSpPr/>
      </dsp:nvSpPr>
      <dsp:spPr>
        <a:xfrm>
          <a:off x="515485" y="2971678"/>
          <a:ext cx="762243" cy="76224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68D7CA-7B98-4BD4-871B-EDC2115371AA}">
      <dsp:nvSpPr>
        <dsp:cNvPr id="0" name=""/>
        <dsp:cNvSpPr/>
      </dsp:nvSpPr>
      <dsp:spPr>
        <a:xfrm>
          <a:off x="459645" y="3962302"/>
          <a:ext cx="6158880" cy="60979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Swis721 Cn BT" panose="020B0506020202030204" pitchFamily="34" charset="0"/>
            </a:rPr>
            <a:t>Goes the extra mile when required.</a:t>
          </a:r>
        </a:p>
      </dsp:txBody>
      <dsp:txXfrm>
        <a:off x="459645" y="3962302"/>
        <a:ext cx="6158880" cy="609795"/>
      </dsp:txXfrm>
    </dsp:sp>
    <dsp:sp modelId="{71EF90DC-36A8-4C65-B625-97448B5D0A54}">
      <dsp:nvSpPr>
        <dsp:cNvPr id="0" name=""/>
        <dsp:cNvSpPr/>
      </dsp:nvSpPr>
      <dsp:spPr>
        <a:xfrm>
          <a:off x="78523" y="3886078"/>
          <a:ext cx="762243" cy="762243"/>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2403B-ACB5-4452-BCDA-93B13ECE0E7F}">
      <dsp:nvSpPr>
        <dsp:cNvPr id="0" name=""/>
        <dsp:cNvSpPr/>
      </dsp:nvSpPr>
      <dsp:spPr>
        <a:xfrm>
          <a:off x="5936608" y="2958909"/>
          <a:ext cx="2149560" cy="139242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IN" sz="1600" kern="1200" dirty="0"/>
            <a:t>Work &amp; Team related</a:t>
          </a:r>
        </a:p>
      </dsp:txBody>
      <dsp:txXfrm>
        <a:off x="6612064" y="3337603"/>
        <a:ext cx="1443518" cy="983147"/>
      </dsp:txXfrm>
    </dsp:sp>
    <dsp:sp modelId="{D2D76E9D-5BD8-4EBF-B490-F36C038332CA}">
      <dsp:nvSpPr>
        <dsp:cNvPr id="0" name=""/>
        <dsp:cNvSpPr/>
      </dsp:nvSpPr>
      <dsp:spPr>
        <a:xfrm>
          <a:off x="2429430" y="2958909"/>
          <a:ext cx="2149560" cy="139242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IN" sz="1600" kern="1200" dirty="0"/>
            <a:t>Your Tasks and activities</a:t>
          </a:r>
        </a:p>
      </dsp:txBody>
      <dsp:txXfrm>
        <a:off x="2460017" y="3337603"/>
        <a:ext cx="1443518" cy="983147"/>
      </dsp:txXfrm>
    </dsp:sp>
    <dsp:sp modelId="{1B325C82-590D-4DDC-A9BF-13000F4879BD}">
      <dsp:nvSpPr>
        <dsp:cNvPr id="0" name=""/>
        <dsp:cNvSpPr/>
      </dsp:nvSpPr>
      <dsp:spPr>
        <a:xfrm>
          <a:off x="5936608" y="0"/>
          <a:ext cx="2149560" cy="139242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IN" sz="1600" kern="1200" dirty="0"/>
            <a:t>Key Stakeholders</a:t>
          </a:r>
        </a:p>
      </dsp:txBody>
      <dsp:txXfrm>
        <a:off x="6612064" y="30587"/>
        <a:ext cx="1443518" cy="983147"/>
      </dsp:txXfrm>
    </dsp:sp>
    <dsp:sp modelId="{F8AEC94A-CB7F-46B6-AD43-60428C7BA50E}">
      <dsp:nvSpPr>
        <dsp:cNvPr id="0" name=""/>
        <dsp:cNvSpPr/>
      </dsp:nvSpPr>
      <dsp:spPr>
        <a:xfrm>
          <a:off x="2429430" y="0"/>
          <a:ext cx="2149560" cy="13924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IN" sz="1600" kern="1200" dirty="0"/>
            <a:t> Building the right mindset</a:t>
          </a:r>
        </a:p>
      </dsp:txBody>
      <dsp:txXfrm>
        <a:off x="2460017" y="30587"/>
        <a:ext cx="1443518" cy="983147"/>
      </dsp:txXfrm>
    </dsp:sp>
    <dsp:sp modelId="{28983644-A175-45A0-9260-EC36B5610F22}">
      <dsp:nvSpPr>
        <dsp:cNvPr id="0" name=""/>
        <dsp:cNvSpPr/>
      </dsp:nvSpPr>
      <dsp:spPr>
        <a:xfrm>
          <a:off x="3330157" y="248026"/>
          <a:ext cx="1884129" cy="1884129"/>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N" sz="2200" kern="1200" dirty="0"/>
            <a:t>Mindset</a:t>
          </a:r>
        </a:p>
      </dsp:txBody>
      <dsp:txXfrm>
        <a:off x="3882006" y="799875"/>
        <a:ext cx="1332280" cy="1332280"/>
      </dsp:txXfrm>
    </dsp:sp>
    <dsp:sp modelId="{879F9C61-B72B-4F16-9FA8-6712B54B04D5}">
      <dsp:nvSpPr>
        <dsp:cNvPr id="0" name=""/>
        <dsp:cNvSpPr/>
      </dsp:nvSpPr>
      <dsp:spPr>
        <a:xfrm rot="5400000">
          <a:off x="5301313" y="248026"/>
          <a:ext cx="1884129" cy="1884129"/>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N" sz="2400" kern="1200" dirty="0"/>
            <a:t>People</a:t>
          </a:r>
        </a:p>
      </dsp:txBody>
      <dsp:txXfrm rot="-5400000">
        <a:off x="5301313" y="799875"/>
        <a:ext cx="1332280" cy="1332280"/>
      </dsp:txXfrm>
    </dsp:sp>
    <dsp:sp modelId="{5401F7EC-9184-45BB-AD5B-B2FDBA516E68}">
      <dsp:nvSpPr>
        <dsp:cNvPr id="0" name=""/>
        <dsp:cNvSpPr/>
      </dsp:nvSpPr>
      <dsp:spPr>
        <a:xfrm rot="10800000">
          <a:off x="5301313" y="2219182"/>
          <a:ext cx="1884129" cy="1884129"/>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white"/>
              </a:solidFill>
              <a:latin typeface="Swis721 BT"/>
              <a:ea typeface="+mn-ea"/>
              <a:cs typeface="+mn-cs"/>
            </a:rPr>
            <a:t>Performance</a:t>
          </a:r>
        </a:p>
      </dsp:txBody>
      <dsp:txXfrm rot="10800000">
        <a:off x="5301313" y="2219182"/>
        <a:ext cx="1332280" cy="1332280"/>
      </dsp:txXfrm>
    </dsp:sp>
    <dsp:sp modelId="{2BA9EAE9-6791-477E-97DE-AAA9AD307768}">
      <dsp:nvSpPr>
        <dsp:cNvPr id="0" name=""/>
        <dsp:cNvSpPr/>
      </dsp:nvSpPr>
      <dsp:spPr>
        <a:xfrm rot="16200000">
          <a:off x="3330157" y="2219182"/>
          <a:ext cx="1884129" cy="1884129"/>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kern="1200" dirty="0"/>
            <a:t>Task</a:t>
          </a:r>
        </a:p>
      </dsp:txBody>
      <dsp:txXfrm rot="5400000">
        <a:off x="3882006" y="2219182"/>
        <a:ext cx="1332280" cy="1332280"/>
      </dsp:txXfrm>
    </dsp:sp>
    <dsp:sp modelId="{599A72AA-23D6-48F2-89EF-0371AB0B3D00}">
      <dsp:nvSpPr>
        <dsp:cNvPr id="0" name=""/>
        <dsp:cNvSpPr/>
      </dsp:nvSpPr>
      <dsp:spPr>
        <a:xfrm>
          <a:off x="4932537" y="1784048"/>
          <a:ext cx="650525" cy="56567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95CA76-0AEB-4CB0-B4C9-E544A6B7E047}">
      <dsp:nvSpPr>
        <dsp:cNvPr id="0" name=""/>
        <dsp:cNvSpPr/>
      </dsp:nvSpPr>
      <dsp:spPr>
        <a:xfrm rot="10800000">
          <a:off x="4932537" y="2001615"/>
          <a:ext cx="650525" cy="56567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8554-0135-408A-A034-75F60C1CBD6D}">
      <dsp:nvSpPr>
        <dsp:cNvPr id="0" name=""/>
        <dsp:cNvSpPr/>
      </dsp:nvSpPr>
      <dsp:spPr>
        <a:xfrm rot="5400000">
          <a:off x="583964" y="2695266"/>
          <a:ext cx="1676162" cy="2751582"/>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63819-6C15-4325-BF88-10CD7CF40BFB}">
      <dsp:nvSpPr>
        <dsp:cNvPr id="0" name=""/>
        <dsp:cNvSpPr/>
      </dsp:nvSpPr>
      <dsp:spPr>
        <a:xfrm>
          <a:off x="285550" y="3193669"/>
          <a:ext cx="2534655" cy="199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Swis721 Cn BT" panose="020B0506020202030204" pitchFamily="34" charset="0"/>
              <a:cs typeface="Calibri" panose="020F0502020204030204" pitchFamily="34" charset="0"/>
            </a:rPr>
            <a:t>See It </a:t>
          </a:r>
        </a:p>
        <a:p>
          <a:pPr marL="0" lvl="0" indent="0" algn="l" defTabSz="933450">
            <a:lnSpc>
              <a:spcPct val="90000"/>
            </a:lnSpc>
            <a:spcBef>
              <a:spcPct val="0"/>
            </a:spcBef>
            <a:spcAft>
              <a:spcPct val="35000"/>
            </a:spcAft>
            <a:buNone/>
          </a:pPr>
          <a:r>
            <a:rPr lang="en-US" sz="17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Observe, recognize opportunity available to learn, practice and support. Take initiative.</a:t>
          </a:r>
        </a:p>
      </dsp:txBody>
      <dsp:txXfrm>
        <a:off x="285550" y="3193669"/>
        <a:ext cx="2534655" cy="1993352"/>
      </dsp:txXfrm>
    </dsp:sp>
    <dsp:sp modelId="{CE81E285-6267-4960-989C-D26BAE8B3585}">
      <dsp:nvSpPr>
        <dsp:cNvPr id="0" name=""/>
        <dsp:cNvSpPr/>
      </dsp:nvSpPr>
      <dsp:spPr>
        <a:xfrm>
          <a:off x="2367743" y="2600950"/>
          <a:ext cx="475096" cy="475096"/>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18611-546D-43CF-A082-8FC33EE38208}">
      <dsp:nvSpPr>
        <dsp:cNvPr id="0" name=""/>
        <dsp:cNvSpPr/>
      </dsp:nvSpPr>
      <dsp:spPr>
        <a:xfrm rot="5400000">
          <a:off x="3674824" y="1625176"/>
          <a:ext cx="1676162" cy="278909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AC735-A85D-432D-86EC-A18648C03E09}">
      <dsp:nvSpPr>
        <dsp:cNvPr id="0" name=""/>
        <dsp:cNvSpPr/>
      </dsp:nvSpPr>
      <dsp:spPr>
        <a:xfrm>
          <a:off x="3341523" y="2098644"/>
          <a:ext cx="2625027" cy="278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bg1"/>
              </a:solidFill>
              <a:latin typeface="Calibri" panose="020F0502020204030204" pitchFamily="34" charset="0"/>
              <a:cs typeface="Calibri" panose="020F0502020204030204" pitchFamily="34" charset="0"/>
            </a:rPr>
            <a:t>Own It</a:t>
          </a:r>
        </a:p>
        <a:p>
          <a:pPr marL="0" lvl="0" indent="0" algn="l" defTabSz="93345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Take ownership and responsibility to learn &amp; complete the assigned task within deadline. Know and work with the expectations.</a:t>
          </a:r>
        </a:p>
      </dsp:txBody>
      <dsp:txXfrm>
        <a:off x="3341523" y="2098644"/>
        <a:ext cx="2625027" cy="2784297"/>
      </dsp:txXfrm>
    </dsp:sp>
    <dsp:sp modelId="{D01118EC-8186-44E2-90DD-0D5B2C064800}">
      <dsp:nvSpPr>
        <dsp:cNvPr id="0" name=""/>
        <dsp:cNvSpPr/>
      </dsp:nvSpPr>
      <dsp:spPr>
        <a:xfrm>
          <a:off x="5437946" y="1419840"/>
          <a:ext cx="475096" cy="475096"/>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447EB-F7B4-4340-8B54-99DB94BC7C9D}">
      <dsp:nvSpPr>
        <dsp:cNvPr id="0" name=""/>
        <dsp:cNvSpPr/>
      </dsp:nvSpPr>
      <dsp:spPr>
        <a:xfrm rot="5400000">
          <a:off x="6746928" y="535460"/>
          <a:ext cx="1676162" cy="278909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DB3A5-5333-4979-979A-CC9681CBF21F}">
      <dsp:nvSpPr>
        <dsp:cNvPr id="0" name=""/>
        <dsp:cNvSpPr/>
      </dsp:nvSpPr>
      <dsp:spPr>
        <a:xfrm>
          <a:off x="6401515" y="1041859"/>
          <a:ext cx="2649250" cy="286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Swis721 Cn BT" panose="020B0506020202030204" pitchFamily="34" charset="0"/>
              <a:cs typeface="Calibri" panose="020F0502020204030204" pitchFamily="34" charset="0"/>
            </a:rPr>
            <a:t>Solve It</a:t>
          </a:r>
        </a:p>
        <a:p>
          <a:pPr marL="0" lvl="0" indent="0" algn="l" defTabSz="933450">
            <a:lnSpc>
              <a:spcPct val="90000"/>
            </a:lnSpc>
            <a:spcBef>
              <a:spcPct val="0"/>
            </a:spcBef>
            <a:spcAft>
              <a:spcPct val="35000"/>
            </a:spcAft>
            <a:buNone/>
          </a:pPr>
          <a:r>
            <a:rPr lang="en-US" sz="17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How would you want to complete the task? What are your options? Who can support? Whom do you have to keep informed? </a:t>
          </a:r>
        </a:p>
      </dsp:txBody>
      <dsp:txXfrm>
        <a:off x="6401515" y="1041859"/>
        <a:ext cx="2649250" cy="2861063"/>
      </dsp:txXfrm>
    </dsp:sp>
    <dsp:sp modelId="{AB8D02E1-C9BD-4345-AA82-21F23AEEE99B}">
      <dsp:nvSpPr>
        <dsp:cNvPr id="0" name=""/>
        <dsp:cNvSpPr/>
      </dsp:nvSpPr>
      <dsp:spPr>
        <a:xfrm>
          <a:off x="8510050" y="330123"/>
          <a:ext cx="475096" cy="475096"/>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E752A-687E-479C-9FD6-475E2D113922}">
      <dsp:nvSpPr>
        <dsp:cNvPr id="0" name=""/>
        <dsp:cNvSpPr/>
      </dsp:nvSpPr>
      <dsp:spPr>
        <a:xfrm rot="5400000">
          <a:off x="9819031" y="-528156"/>
          <a:ext cx="1676162" cy="278909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BDC88-60BF-4FAE-95E2-779FEF818AB1}">
      <dsp:nvSpPr>
        <dsp:cNvPr id="0" name=""/>
        <dsp:cNvSpPr/>
      </dsp:nvSpPr>
      <dsp:spPr>
        <a:xfrm>
          <a:off x="9496997" y="0"/>
          <a:ext cx="2695002" cy="280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Swis721 Cn BT" panose="020B0506020202030204" pitchFamily="34" charset="0"/>
              <a:cs typeface="Calibri" panose="020F0502020204030204" pitchFamily="34" charset="0"/>
            </a:rPr>
            <a:t>Do It</a:t>
          </a:r>
        </a:p>
        <a:p>
          <a:pPr marL="0" lvl="0" indent="0" algn="l" defTabSz="933450">
            <a:lnSpc>
              <a:spcPct val="90000"/>
            </a:lnSpc>
            <a:spcBef>
              <a:spcPct val="0"/>
            </a:spcBef>
            <a:spcAft>
              <a:spcPct val="35000"/>
            </a:spcAft>
            <a:buNone/>
          </a:pPr>
          <a:r>
            <a:rPr lang="en-US" sz="17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Fulfill the commitment &amp; follow through with the solutions identified. Deliver result.</a:t>
          </a:r>
        </a:p>
      </dsp:txBody>
      <dsp:txXfrm>
        <a:off x="9496997" y="0"/>
        <a:ext cx="2695002" cy="2808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EB9C1-9F09-4067-BC7D-D057ACF10C83}">
      <dsp:nvSpPr>
        <dsp:cNvPr id="0" name=""/>
        <dsp:cNvSpPr/>
      </dsp:nvSpPr>
      <dsp:spPr>
        <a:xfrm>
          <a:off x="2517275" y="2028"/>
          <a:ext cx="2173670" cy="12122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1. Set goals and targets. Set clear expectations. </a:t>
          </a:r>
          <a:endParaRPr lang="en-US" sz="1800" b="1" kern="1200" dirty="0">
            <a:solidFill>
              <a:schemeClr val="tx1"/>
            </a:solidFill>
            <a:latin typeface="Swis721 Cn BT" panose="020B0506020202030204" pitchFamily="34" charset="0"/>
          </a:endParaRPr>
        </a:p>
      </dsp:txBody>
      <dsp:txXfrm>
        <a:off x="2576453" y="61206"/>
        <a:ext cx="2055314" cy="1093911"/>
      </dsp:txXfrm>
    </dsp:sp>
    <dsp:sp modelId="{88303C2C-160D-46B3-BBDD-ED6D829D3D98}">
      <dsp:nvSpPr>
        <dsp:cNvPr id="0" name=""/>
        <dsp:cNvSpPr/>
      </dsp:nvSpPr>
      <dsp:spPr>
        <a:xfrm>
          <a:off x="1179733" y="608162"/>
          <a:ext cx="4848754" cy="4848754"/>
        </a:xfrm>
        <a:custGeom>
          <a:avLst/>
          <a:gdLst/>
          <a:ahLst/>
          <a:cxnLst/>
          <a:rect l="0" t="0" r="0" b="0"/>
          <a:pathLst>
            <a:path>
              <a:moveTo>
                <a:pt x="3710624" y="369341"/>
              </a:moveTo>
              <a:arcTo wR="2424377" hR="2424377" stAng="18122548" swAng="988914"/>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8970626-ED20-45A5-A6DB-C4302342B8ED}">
      <dsp:nvSpPr>
        <dsp:cNvPr id="0" name=""/>
        <dsp:cNvSpPr/>
      </dsp:nvSpPr>
      <dsp:spPr>
        <a:xfrm>
          <a:off x="4769664" y="1605217"/>
          <a:ext cx="2280331" cy="135629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2. Develop action plans. Define roles and responsibilities.       Set due dates.</a:t>
          </a:r>
        </a:p>
      </dsp:txBody>
      <dsp:txXfrm>
        <a:off x="4835873" y="1671426"/>
        <a:ext cx="2147913" cy="1223879"/>
      </dsp:txXfrm>
    </dsp:sp>
    <dsp:sp modelId="{A26C7940-CF4C-4A5D-8813-2A65DF7CA296}">
      <dsp:nvSpPr>
        <dsp:cNvPr id="0" name=""/>
        <dsp:cNvSpPr/>
      </dsp:nvSpPr>
      <dsp:spPr>
        <a:xfrm>
          <a:off x="1187922" y="748475"/>
          <a:ext cx="4848754" cy="4848754"/>
        </a:xfrm>
        <a:custGeom>
          <a:avLst/>
          <a:gdLst/>
          <a:ahLst/>
          <a:cxnLst/>
          <a:rect l="0" t="0" r="0" b="0"/>
          <a:pathLst>
            <a:path>
              <a:moveTo>
                <a:pt x="4848700" y="2440539"/>
              </a:moveTo>
              <a:arcTo wR="2424377" hR="2424377" stAng="21622918" swAng="984154"/>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F6B661F-2647-464A-AA0F-60E85DE7202A}">
      <dsp:nvSpPr>
        <dsp:cNvPr id="0" name=""/>
        <dsp:cNvSpPr/>
      </dsp:nvSpPr>
      <dsp:spPr>
        <a:xfrm>
          <a:off x="4273841" y="4087606"/>
          <a:ext cx="2325577" cy="125599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3. Review progress. Measure progress review meetings with a scorecard.</a:t>
          </a:r>
        </a:p>
      </dsp:txBody>
      <dsp:txXfrm>
        <a:off x="4335154" y="4148919"/>
        <a:ext cx="2202951" cy="1133368"/>
      </dsp:txXfrm>
    </dsp:sp>
    <dsp:sp modelId="{72F8C071-1245-4650-863A-B6597F7E6BFA}">
      <dsp:nvSpPr>
        <dsp:cNvPr id="0" name=""/>
        <dsp:cNvSpPr/>
      </dsp:nvSpPr>
      <dsp:spPr>
        <a:xfrm>
          <a:off x="1268442" y="642502"/>
          <a:ext cx="4848754" cy="4848754"/>
        </a:xfrm>
        <a:custGeom>
          <a:avLst/>
          <a:gdLst/>
          <a:ahLst/>
          <a:cxnLst/>
          <a:rect l="0" t="0" r="0" b="0"/>
          <a:pathLst>
            <a:path>
              <a:moveTo>
                <a:pt x="2894826" y="4802670"/>
              </a:moveTo>
              <a:arcTo wR="2424377" hR="2424377" stAng="4728647" swAng="1676300"/>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2357121-BBF8-4D48-8F61-26C834D21AD6}">
      <dsp:nvSpPr>
        <dsp:cNvPr id="0" name=""/>
        <dsp:cNvSpPr/>
      </dsp:nvSpPr>
      <dsp:spPr>
        <a:xfrm>
          <a:off x="715299" y="4039900"/>
          <a:ext cx="2173670" cy="121226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4. Conduct frequent review meetings.</a:t>
          </a:r>
        </a:p>
      </dsp:txBody>
      <dsp:txXfrm>
        <a:off x="774477" y="4099078"/>
        <a:ext cx="2055314" cy="1093911"/>
      </dsp:txXfrm>
    </dsp:sp>
    <dsp:sp modelId="{0DB4E75F-693F-4C94-A5BE-DDF6C12E0EE3}">
      <dsp:nvSpPr>
        <dsp:cNvPr id="0" name=""/>
        <dsp:cNvSpPr/>
      </dsp:nvSpPr>
      <dsp:spPr>
        <a:xfrm>
          <a:off x="1180408" y="596244"/>
          <a:ext cx="4848754" cy="4848754"/>
        </a:xfrm>
        <a:custGeom>
          <a:avLst/>
          <a:gdLst/>
          <a:ahLst/>
          <a:cxnLst/>
          <a:rect l="0" t="0" r="0" b="0"/>
          <a:pathLst>
            <a:path>
              <a:moveTo>
                <a:pt x="136592" y="3226651"/>
              </a:moveTo>
              <a:arcTo wR="2424377" hR="2424377" stAng="9640523" swAng="1013273"/>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AC7763-413F-4502-B874-AD598C76D129}">
      <dsp:nvSpPr>
        <dsp:cNvPr id="0" name=""/>
        <dsp:cNvSpPr/>
      </dsp:nvSpPr>
      <dsp:spPr>
        <a:xfrm>
          <a:off x="211555" y="1677232"/>
          <a:ext cx="2173670" cy="121226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latin typeface="Swis721 Cn BT" panose="020B0506020202030204" pitchFamily="34" charset="0"/>
              <a:ea typeface="Calibri" panose="020F0502020204030204" pitchFamily="34" charset="0"/>
              <a:cs typeface="Times New Roman" panose="02020603050405020304" pitchFamily="18" charset="0"/>
            </a:rPr>
            <a:t>Step 5. Appraise performance. Make corrections. Apply consequences.</a:t>
          </a:r>
        </a:p>
      </dsp:txBody>
      <dsp:txXfrm>
        <a:off x="270733" y="1736410"/>
        <a:ext cx="2055314" cy="1093911"/>
      </dsp:txXfrm>
    </dsp:sp>
    <dsp:sp modelId="{1856A9D2-2529-4EAA-9F02-1D43555F7077}">
      <dsp:nvSpPr>
        <dsp:cNvPr id="0" name=""/>
        <dsp:cNvSpPr/>
      </dsp:nvSpPr>
      <dsp:spPr>
        <a:xfrm>
          <a:off x="1179733" y="608162"/>
          <a:ext cx="4848754" cy="4848754"/>
        </a:xfrm>
        <a:custGeom>
          <a:avLst/>
          <a:gdLst/>
          <a:ahLst/>
          <a:cxnLst/>
          <a:rect l="0" t="0" r="0" b="0"/>
          <a:pathLst>
            <a:path>
              <a:moveTo>
                <a:pt x="561772" y="872504"/>
              </a:moveTo>
              <a:arcTo wR="2424377" hR="2424377" stAng="13188010" swAng="1065258"/>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23711-E626-4FBC-843E-61711F5BEDAA}" type="datetimeFigureOut">
              <a:rPr lang="en-IN" smtClean="0"/>
              <a:t>03-09-2024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E670E-4A6B-4F29-893C-A77A5F261C91}" type="slidenum">
              <a:rPr lang="en-IN" smtClean="0"/>
              <a:t>‹#›</a:t>
            </a:fld>
            <a:endParaRPr lang="en-IN"/>
          </a:p>
        </p:txBody>
      </p:sp>
    </p:spTree>
    <p:extLst>
      <p:ext uri="{BB962C8B-B14F-4D97-AF65-F5344CB8AC3E}">
        <p14:creationId xmlns:p14="http://schemas.microsoft.com/office/powerpoint/2010/main" val="171753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Facilitator’s Notes: </a:t>
            </a:r>
          </a:p>
          <a:p>
            <a:pPr marR="0" algn="l" rtl="0" eaLnBrk="1" fontAlgn="auto" latinLnBrk="0" hangingPunct="1">
              <a:spcBef>
                <a:spcPts val="0"/>
              </a:spcBef>
              <a:spcAft>
                <a:spcPts val="0"/>
              </a:spcAft>
            </a:pPr>
            <a:endParaRPr lang="en-US" sz="1200" i="0" u="none" strike="noStrike" kern="1200" dirty="0">
              <a:solidFill>
                <a:srgbClr val="000000"/>
              </a:solidFill>
              <a:effectLst/>
            </a:endParaRPr>
          </a:p>
          <a:p>
            <a:pPr marR="0" algn="l" rtl="0" eaLnBrk="1" fontAlgn="auto" latinLnBrk="0" hangingPunct="1">
              <a:spcBef>
                <a:spcPts val="0"/>
              </a:spcBef>
              <a:spcAft>
                <a:spcPts val="0"/>
              </a:spcAft>
            </a:pPr>
            <a:r>
              <a:rPr lang="en-US" sz="1200" i="0" u="none" strike="noStrike" kern="1200" dirty="0">
                <a:solidFill>
                  <a:srgbClr val="000000"/>
                </a:solidFill>
                <a:effectLst/>
              </a:rPr>
              <a:t>Welcome the participants to the training session on </a:t>
            </a:r>
            <a:r>
              <a:rPr lang="en-US" sz="1200" b="0" i="0" dirty="0">
                <a:solidFill>
                  <a:srgbClr val="222222"/>
                </a:solidFill>
                <a:effectLst/>
                <a:latin typeface="Swis721 Cn BT" panose="020B0506020202030204" pitchFamily="34" charset="0"/>
              </a:rPr>
              <a:t>Ownership &amp; Accountability </a:t>
            </a:r>
          </a:p>
          <a:p>
            <a:pPr marR="0" algn="l" rtl="0" eaLnBrk="1" fontAlgn="auto" latinLnBrk="0" hangingPunct="1">
              <a:spcBef>
                <a:spcPts val="0"/>
              </a:spcBef>
              <a:spcAft>
                <a:spcPts val="0"/>
              </a:spcAft>
            </a:pPr>
            <a:endParaRPr lang="en-US" sz="1200" b="1" i="0" u="none" strike="noStrike" kern="1200" dirty="0">
              <a:solidFill>
                <a:srgbClr val="222222"/>
              </a:solidFill>
              <a:effectLst/>
              <a:latin typeface="Swis721 Cn BT" panose="020B0506020202030204" pitchFamily="34" charset="0"/>
            </a:endParaRPr>
          </a:p>
          <a:p>
            <a:pPr marR="0" algn="l" rtl="0" eaLnBrk="1" fontAlgn="auto" latinLnBrk="0" hangingPunct="1">
              <a:spcBef>
                <a:spcPts val="0"/>
              </a:spcBef>
              <a:spcAft>
                <a:spcPts val="0"/>
              </a:spcAft>
            </a:pPr>
            <a:r>
              <a:rPr lang="en-US" sz="1200" b="1" i="0" u="none" strike="noStrike" kern="1200" dirty="0">
                <a:solidFill>
                  <a:srgbClr val="222222"/>
                </a:solidFill>
                <a:effectLst/>
                <a:latin typeface="Swis721 Cn BT" panose="020B0506020202030204" pitchFamily="34" charset="0"/>
              </a:rPr>
              <a:t>Welcome to the workshop on Ownership &amp; Accountability. This workshop will provide an overview of the importance of ownership and accountability in the workplace, and the benefits of implementing these principles. We will discuss the different aspects of ownership and accountability, including taking responsibility for one’s actions and decisions, owning up to mistakes, and striving for excellence. We will also explore practical strategies for creating a culture of ownership and accountability in the workplace. Finally, we will discuss the implications of these principles and how they can help organizations achieve their goals. By the end of this workshop, participants will have a better understanding of ownership and accountability and the positive impact it can have on their organization.</a:t>
            </a:r>
          </a:p>
          <a:p>
            <a:pPr marR="0" algn="l" rtl="0" eaLnBrk="1" fontAlgn="auto" latinLnBrk="0" hangingPunct="1">
              <a:spcBef>
                <a:spcPts val="0"/>
              </a:spcBef>
              <a:spcAft>
                <a:spcPts val="0"/>
              </a:spcAft>
            </a:pPr>
            <a:endParaRPr lang="en-US" sz="1200" b="1" i="0" u="none" strike="noStrike" kern="1200" dirty="0">
              <a:solidFill>
                <a:srgbClr val="222222"/>
              </a:solidFill>
              <a:effectLst/>
              <a:latin typeface="Swis721 Cn BT" panose="020B0506020202030204" pitchFamily="34" charset="0"/>
            </a:endParaRPr>
          </a:p>
          <a:p>
            <a:pPr marR="0" algn="l" rtl="0" eaLnBrk="1" fontAlgn="auto" latinLnBrk="0" hangingPunct="1">
              <a:spcBef>
                <a:spcPts val="0"/>
              </a:spcBef>
              <a:spcAft>
                <a:spcPts val="0"/>
              </a:spcAft>
            </a:pPr>
            <a:r>
              <a:rPr lang="en-US" sz="1200" b="1" i="0" u="none" strike="noStrike" kern="1200" dirty="0">
                <a:solidFill>
                  <a:srgbClr val="222222"/>
                </a:solidFill>
                <a:effectLst/>
                <a:latin typeface="Swis721 Cn BT" panose="020B0506020202030204" pitchFamily="34" charset="0"/>
              </a:rPr>
              <a:t>So sit back relax and be ready to experience this workshop</a:t>
            </a:r>
          </a:p>
          <a:p>
            <a:endParaRPr lang="en-US" dirty="0"/>
          </a:p>
        </p:txBody>
      </p:sp>
      <p:sp>
        <p:nvSpPr>
          <p:cNvPr id="4" name="Slide Number Placeholder 3"/>
          <p:cNvSpPr>
            <a:spLocks noGrp="1"/>
          </p:cNvSpPr>
          <p:nvPr>
            <p:ph type="sldNum" sz="quarter" idx="5"/>
          </p:nvPr>
        </p:nvSpPr>
        <p:spPr/>
        <p:txBody>
          <a:bodyPr/>
          <a:lstStyle/>
          <a:p>
            <a:fld id="{53A5C046-61FD-4D3A-BCC4-DD5B9FB5F78B}" type="slidenum">
              <a:rPr lang="en-US" smtClean="0"/>
              <a:t>1</a:t>
            </a:fld>
            <a:endParaRPr lang="en-US"/>
          </a:p>
        </p:txBody>
      </p:sp>
    </p:spTree>
    <p:extLst>
      <p:ext uri="{BB962C8B-B14F-4D97-AF65-F5344CB8AC3E}">
        <p14:creationId xmlns:p14="http://schemas.microsoft.com/office/powerpoint/2010/main" val="369411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u="sng" dirty="0">
                <a:solidFill>
                  <a:schemeClr val="tx1"/>
                </a:solidFill>
              </a:rPr>
              <a:t>Facilitator’s Notes: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Say: The establishing, monitoring, and ensuring accountability is a continuous cycle:</a:t>
            </a:r>
          </a:p>
          <a:p>
            <a:pPr marL="0" marR="0">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The accountability cycle contains the 5 steps.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Step 1. Set goals and targets. Set clear expectations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Step 2. Develop action plans. Define roles and responsibilities. Set due dates.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Step 3. Review progress. Measure progress review meetings with a scorecard. </a:t>
            </a:r>
            <a:r>
              <a:rPr lang="en-US" sz="2800" b="0" i="0" dirty="0">
                <a:solidFill>
                  <a:srgbClr val="BDC1C6"/>
                </a:solidFill>
                <a:effectLst/>
                <a:latin typeface="arial" panose="020B0604020202020204" pitchFamily="34" charset="0"/>
              </a:rPr>
              <a:t> </a:t>
            </a:r>
          </a:p>
          <a:p>
            <a:pPr marL="0" marR="0">
              <a:lnSpc>
                <a:spcPct val="107000"/>
              </a:lnSpc>
              <a:spcBef>
                <a:spcPts val="0"/>
              </a:spcBef>
              <a:spcAft>
                <a:spcPts val="800"/>
              </a:spcAft>
            </a:pPr>
            <a:r>
              <a:rPr lang="en-US" sz="2800" b="0" i="0" dirty="0">
                <a:solidFill>
                  <a:srgbClr val="BDC1C6"/>
                </a:solidFill>
                <a:effectLst/>
                <a:latin typeface="arial" panose="020B0604020202020204" pitchFamily="34" charset="0"/>
              </a:rPr>
              <a:t>Scorecard is a graphical representation of the progress over time of some entity of an employee or a business unit, toward some specified goal or goals.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Step4. Conduct frequent review meetings.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Step 5. Appraise performance. Make corrections. Apply consequences</a:t>
            </a:r>
          </a:p>
          <a:p>
            <a:pPr algn="l" fontAlgn="base"/>
            <a:endParaRPr lang="en-US" dirty="0"/>
          </a:p>
        </p:txBody>
      </p:sp>
      <p:sp>
        <p:nvSpPr>
          <p:cNvPr id="4" name="Slide Number Placeholder 3"/>
          <p:cNvSpPr>
            <a:spLocks noGrp="1"/>
          </p:cNvSpPr>
          <p:nvPr>
            <p:ph type="sldNum" sz="quarter" idx="5"/>
          </p:nvPr>
        </p:nvSpPr>
        <p:spPr/>
        <p:txBody>
          <a:bodyPr/>
          <a:lstStyle/>
          <a:p>
            <a:fld id="{D0FB3A2E-CF96-402F-A8C6-B90DF1AB89AB}" type="slidenum">
              <a:rPr lang="en-US" smtClean="0"/>
              <a:t>10</a:t>
            </a:fld>
            <a:endParaRPr lang="en-US"/>
          </a:p>
        </p:txBody>
      </p:sp>
    </p:spTree>
    <p:extLst>
      <p:ext uri="{BB962C8B-B14F-4D97-AF65-F5344CB8AC3E}">
        <p14:creationId xmlns:p14="http://schemas.microsoft.com/office/powerpoint/2010/main" val="339761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chemeClr val="tx1"/>
                </a:solidFill>
              </a:rPr>
              <a:t>Facilitator’s Notes:</a:t>
            </a:r>
          </a:p>
          <a:p>
            <a:pPr algn="l"/>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A RACI Matrix is a visual representation of all the</a:t>
            </a:r>
            <a:r>
              <a:rPr lang="en-US" b="1" i="0" dirty="0">
                <a:solidFill>
                  <a:srgbClr val="333333"/>
                </a:solidFill>
                <a:effectLst/>
                <a:latin typeface="Roboto" panose="02000000000000000000" pitchFamily="2" charset="0"/>
              </a:rPr>
              <a:t> key stakeholders</a:t>
            </a:r>
            <a:r>
              <a:rPr lang="en-US" b="0" i="0" dirty="0">
                <a:solidFill>
                  <a:srgbClr val="333333"/>
                </a:solidFill>
                <a:effectLst/>
                <a:latin typeface="Roboto" panose="02000000000000000000" pitchFamily="2" charset="0"/>
              </a:rPr>
              <a:t> involved in a process and their particular role within that process. The letter assigned (R, A, C or I) determines the level of responsibility specific roles have within the process and what level of engagement each role has in any future decisions made with regard to that process. A RACI Matrix template should contain:</a:t>
            </a:r>
            <a:endParaRPr lang="en-US" b="0" i="0" dirty="0">
              <a:solidFill>
                <a:srgbClr val="42494B"/>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The process</a:t>
            </a:r>
            <a:endParaRPr lang="en-US" b="0" i="0" dirty="0">
              <a:solidFill>
                <a:srgbClr val="42494B"/>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The position</a:t>
            </a:r>
            <a:r>
              <a:rPr lang="en-US" b="0" i="0" dirty="0">
                <a:solidFill>
                  <a:srgbClr val="333333"/>
                </a:solidFill>
                <a:effectLst/>
                <a:latin typeface="Roboto" panose="02000000000000000000" pitchFamily="2" charset="0"/>
              </a:rPr>
              <a:t> involved with that process</a:t>
            </a:r>
            <a:endParaRPr lang="en-US" b="0" i="0" dirty="0">
              <a:solidFill>
                <a:srgbClr val="42494B"/>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The number of people</a:t>
            </a:r>
            <a:r>
              <a:rPr lang="en-US" b="0" i="0" dirty="0">
                <a:solidFill>
                  <a:srgbClr val="333333"/>
                </a:solidFill>
                <a:effectLst/>
                <a:latin typeface="Roboto" panose="02000000000000000000" pitchFamily="2" charset="0"/>
              </a:rPr>
              <a:t> that are involved with a specific business process</a:t>
            </a:r>
            <a:endParaRPr lang="en-US" b="0" i="0" dirty="0">
              <a:solidFill>
                <a:srgbClr val="42494B"/>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What their role is in the process</a:t>
            </a:r>
            <a:r>
              <a:rPr lang="en-US" b="0" i="0" dirty="0">
                <a:solidFill>
                  <a:srgbClr val="333333"/>
                </a:solidFill>
                <a:effectLst/>
                <a:latin typeface="Roboto" panose="02000000000000000000" pitchFamily="2" charset="0"/>
              </a:rPr>
              <a:t> - Responsible? Accountable? Consulted? Informed?</a:t>
            </a:r>
            <a:endParaRPr lang="en-US" b="0" i="0" dirty="0">
              <a:solidFill>
                <a:srgbClr val="42494B"/>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53A5C046-61FD-4D3A-BCC4-DD5B9FB5F78B}" type="slidenum">
              <a:rPr lang="en-US" smtClean="0"/>
              <a:t>11</a:t>
            </a:fld>
            <a:endParaRPr lang="en-US"/>
          </a:p>
        </p:txBody>
      </p:sp>
    </p:spTree>
    <p:extLst>
      <p:ext uri="{BB962C8B-B14F-4D97-AF65-F5344CB8AC3E}">
        <p14:creationId xmlns:p14="http://schemas.microsoft.com/office/powerpoint/2010/main" val="257211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1103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u="sng" dirty="0">
                <a:solidFill>
                  <a:schemeClr val="tx1"/>
                </a:solidFill>
              </a:rPr>
              <a:t>Facilitator’s Notes:</a:t>
            </a:r>
          </a:p>
          <a:p>
            <a:pPr marL="0" marR="0" lvl="0" indent="0" algn="l" defTabSz="611033"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solidFill>
                <a:srgbClr val="FF0000"/>
              </a:solidFill>
              <a:effectLst/>
              <a:cs typeface="Calibri" panose="020F0502020204030204" pitchFamily="34" charset="0"/>
            </a:endParaRPr>
          </a:p>
          <a:p>
            <a:pPr marL="0" marR="0" lvl="0" indent="0" algn="l" defTabSz="61103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solidFill>
                  <a:srgbClr val="FF0000"/>
                </a:solidFill>
                <a:effectLst/>
                <a:cs typeface="Calibri" panose="020F0502020204030204" pitchFamily="34" charset="0"/>
              </a:rPr>
              <a:t>Discuss the cases with your group</a:t>
            </a:r>
            <a:r>
              <a:rPr lang="en-US" sz="900" dirty="0">
                <a:effectLst/>
              </a:rPr>
              <a:t> </a:t>
            </a:r>
          </a:p>
          <a:p>
            <a:pPr marL="0" indent="0">
              <a:buFont typeface="Wingdings" panose="05000000000000000000" pitchFamily="2" charset="2"/>
              <a:buNone/>
            </a:pPr>
            <a:endParaRPr lang="en-US" sz="900" dirty="0">
              <a:solidFill>
                <a:schemeClr val="bg1"/>
              </a:solidFill>
            </a:endParaRPr>
          </a:p>
          <a:p>
            <a:pPr>
              <a:lnSpc>
                <a:spcPct val="115000"/>
              </a:lnSpc>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Question 1.A. What did Sunder do wrong?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buFont typeface="Wingdings" panose="05000000000000000000" pitchFamily="2" charset="2"/>
              <a:buNone/>
            </a:pPr>
            <a:r>
              <a:rPr lang="en-US" sz="1200" b="1" dirty="0">
                <a:effectLst/>
                <a:latin typeface="Calibri" panose="020F0502020204030204" pitchFamily="34" charset="0"/>
                <a:ea typeface="Calibri" panose="020F0502020204030204" pitchFamily="34" charset="0"/>
                <a:cs typeface="Calibri" panose="020F0502020204030204" pitchFamily="34" charset="0"/>
              </a:rPr>
              <a:t>Answer 1.A. </a:t>
            </a:r>
          </a:p>
          <a:p>
            <a:pPr marL="0" lvl="0" indent="0">
              <a:lnSpc>
                <a:spcPct val="115000"/>
              </a:lnSpc>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1. Made a significant mistake in a document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2. Because of his mistake, the award of an important subcontract can set back by several weeks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3. Became defensive as his manager pointed out the mistake, instead of accepting the mistake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80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4. Carelessly reviewed the document and does not remember seeing the mistake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Calibri" panose="020F0502020204030204" pitchFamily="34" charset="0"/>
                <a:cs typeface="Calibri" panose="020F0502020204030204" pitchFamily="34" charset="0"/>
              </a:rPr>
              <a:t>Question 1.B. </a:t>
            </a:r>
            <a:r>
              <a:rPr lang="en-US" b="1" dirty="0"/>
              <a:t>What are Sunder's options to overcome this situation?</a:t>
            </a:r>
          </a:p>
          <a:p>
            <a:pPr>
              <a:lnSpc>
                <a:spcPct val="115000"/>
              </a:lnSpc>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Answer 1.B.</a:t>
            </a:r>
          </a:p>
          <a:p>
            <a:pPr>
              <a:lnSpc>
                <a:spcPct val="115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1. Accept the mistake and regret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2. Learn from past mistakes and rectify it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3. Accept feedback given by manager and acknowledge the mistakes done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4. Take full ownership of the responsibility now and also in future</a:t>
            </a:r>
            <a:endParaRPr lang="en-US" dirty="0"/>
          </a:p>
        </p:txBody>
      </p:sp>
      <p:sp>
        <p:nvSpPr>
          <p:cNvPr id="4" name="Slide Number Placeholder 3"/>
          <p:cNvSpPr>
            <a:spLocks noGrp="1"/>
          </p:cNvSpPr>
          <p:nvPr>
            <p:ph type="sldNum" sz="quarter" idx="5"/>
          </p:nvPr>
        </p:nvSpPr>
        <p:spPr/>
        <p:txBody>
          <a:bodyPr/>
          <a:lstStyle/>
          <a:p>
            <a:fld id="{D0FB3A2E-CF96-402F-A8C6-B90DF1AB89AB}" type="slidenum">
              <a:rPr lang="en-US" smtClean="0"/>
              <a:t>12</a:t>
            </a:fld>
            <a:endParaRPr lang="en-US"/>
          </a:p>
        </p:txBody>
      </p:sp>
    </p:spTree>
    <p:extLst>
      <p:ext uri="{BB962C8B-B14F-4D97-AF65-F5344CB8AC3E}">
        <p14:creationId xmlns:p14="http://schemas.microsoft.com/office/powerpoint/2010/main" val="258460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chemeClr val="tx1"/>
                </a:solidFill>
              </a:rPr>
              <a:t>Facilitator’s Notes:</a:t>
            </a:r>
          </a:p>
          <a:p>
            <a:pPr algn="l" fontAlgn="auto"/>
            <a:endParaRPr lang="en-US" b="0" i="0" dirty="0">
              <a:effectLst/>
              <a:latin typeface="Source Serif Pro" panose="020B0604020202020204" pitchFamily="18" charset="0"/>
            </a:endParaRPr>
          </a:p>
          <a:p>
            <a:pPr algn="l" fontAlgn="auto"/>
            <a:r>
              <a:rPr lang="en-US" b="0" i="0" dirty="0">
                <a:effectLst/>
                <a:latin typeface="Source Serif Pro" panose="020B0604020202020204" pitchFamily="18" charset="0"/>
              </a:rPr>
              <a:t>Say: The concept of </a:t>
            </a:r>
            <a:r>
              <a:rPr lang="en-US" b="1" i="0" dirty="0">
                <a:effectLst/>
                <a:latin typeface="Source Serif Pro" panose="020B0604020202020204" pitchFamily="18" charset="0"/>
              </a:rPr>
              <a:t>PDCA </a:t>
            </a:r>
            <a:r>
              <a:rPr lang="en-US" sz="1200" b="1" dirty="0">
                <a:latin typeface="Swis721 Cn BT" panose="020B0506020202030204" pitchFamily="34" charset="0"/>
              </a:rPr>
              <a:t>(Plan - Do - Check - Action) </a:t>
            </a:r>
            <a:r>
              <a:rPr lang="en-US" b="0" i="0" dirty="0">
                <a:effectLst/>
                <a:latin typeface="Source Serif Pro" panose="020B0604020202020204" pitchFamily="18" charset="0"/>
              </a:rPr>
              <a:t>was made popular by the Quality Guru, Edward Deming. It is probably one of the simplest yet most effective concepts that can be used as a good working habit. In a way, it only wakes up one’s common sense to go through a task professionally and correctly. </a:t>
            </a:r>
          </a:p>
          <a:p>
            <a:pPr algn="l" fontAlgn="auto"/>
            <a:endParaRPr lang="en-US" b="0" i="0" dirty="0">
              <a:effectLst/>
              <a:latin typeface="Source Serif Pro" panose="020B0604020202020204" pitchFamily="18" charset="0"/>
            </a:endParaRPr>
          </a:p>
          <a:p>
            <a:pPr algn="l" fontAlgn="auto"/>
            <a:r>
              <a:rPr lang="en-US" b="0" i="0" dirty="0">
                <a:effectLst/>
                <a:latin typeface="Source Serif Pro" panose="020B0604020202020204" pitchFamily="18" charset="0"/>
              </a:rPr>
              <a:t>This involves – </a:t>
            </a:r>
          </a:p>
          <a:p>
            <a:pPr algn="l" fontAlgn="auto"/>
            <a:r>
              <a:rPr lang="en-US" b="0" i="0" dirty="0">
                <a:effectLst/>
                <a:latin typeface="Source Serif Pro" panose="020B0604020202020204" pitchFamily="18" charset="0"/>
              </a:rPr>
              <a:t>(1) “Planning” for a task, </a:t>
            </a:r>
          </a:p>
          <a:p>
            <a:pPr algn="l" fontAlgn="auto"/>
            <a:r>
              <a:rPr lang="en-US" b="0" i="0" dirty="0">
                <a:effectLst/>
                <a:latin typeface="Source Serif Pro" panose="020B0604020202020204" pitchFamily="18" charset="0"/>
              </a:rPr>
              <a:t>(2) “Doing” the task </a:t>
            </a:r>
          </a:p>
          <a:p>
            <a:pPr algn="l" fontAlgn="auto"/>
            <a:r>
              <a:rPr lang="en-US" b="0" i="0" dirty="0">
                <a:effectLst/>
                <a:latin typeface="Source Serif Pro" panose="020B0604020202020204" pitchFamily="18" charset="0"/>
              </a:rPr>
              <a:t>(3) “Checking” the results of your task and identifying any deviations, issues, bottlenecks, improvement points and </a:t>
            </a:r>
          </a:p>
          <a:p>
            <a:pPr algn="l" fontAlgn="auto"/>
            <a:r>
              <a:rPr lang="en-US" b="0" i="0" dirty="0">
                <a:effectLst/>
                <a:latin typeface="Source Serif Pro" panose="020B0604020202020204" pitchFamily="18" charset="0"/>
              </a:rPr>
              <a:t>(4) “Act” to clear the check points of stage 3. Following this cycle will lead to Continuous Improvement.</a:t>
            </a:r>
          </a:p>
          <a:p>
            <a:pPr algn="l" fontAlgn="auto"/>
            <a:endParaRPr lang="en-US" b="0" i="0" dirty="0">
              <a:effectLst/>
              <a:latin typeface="Source Serif Pro" panose="020B0604020202020204" pitchFamily="18" charset="0"/>
            </a:endParaRPr>
          </a:p>
          <a:p>
            <a:pPr algn="l" fontAlgn="auto"/>
            <a:r>
              <a:rPr lang="en-US" b="0" i="0" dirty="0">
                <a:effectLst/>
                <a:latin typeface="Source Serif Pro" panose="020B0604020202020204" pitchFamily="18" charset="0"/>
              </a:rPr>
              <a:t>Effective usage of one’s day to day diary is actually following PDCA. One should be encouraged to plan his day’s activities.</a:t>
            </a:r>
          </a:p>
          <a:p>
            <a:pPr algn="l" fontAlgn="auto"/>
            <a:r>
              <a:rPr lang="en-US" b="0" i="0" dirty="0">
                <a:effectLst/>
                <a:latin typeface="Source Serif Pro" panose="020B0604020202020204" pitchFamily="18" charset="0"/>
              </a:rPr>
              <a:t>He then goes through the activities and keeps a check for action points. Such a habit provides for a structured and automated way of working and also eliminates wastage of resources. It brings a sense of ownership towards one’s work.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FB3A2E-CF96-402F-A8C6-B90DF1AB89AB}" type="slidenum">
              <a:rPr lang="en-US" smtClean="0"/>
              <a:t>13</a:t>
            </a:fld>
            <a:endParaRPr lang="en-US"/>
          </a:p>
        </p:txBody>
      </p:sp>
    </p:spTree>
    <p:extLst>
      <p:ext uri="{BB962C8B-B14F-4D97-AF65-F5344CB8AC3E}">
        <p14:creationId xmlns:p14="http://schemas.microsoft.com/office/powerpoint/2010/main" val="119693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chemeClr val="tx1"/>
                </a:solidFill>
              </a:rPr>
              <a:t>Facilitator’s Notes:</a:t>
            </a:r>
          </a:p>
          <a:p>
            <a:endParaRPr lang="en-IN" sz="1200" b="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r>
              <a:rPr lang="en-IN" sz="12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Sample Personal SWOT (strengths, weakness, opportunities and threat) analysis </a:t>
            </a:r>
          </a:p>
          <a:p>
            <a:endParaRPr lang="en-IN" sz="1200" b="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r>
              <a:rPr lang="en-US" b="1" i="0" dirty="0">
                <a:solidFill>
                  <a:srgbClr val="000000"/>
                </a:solidFill>
                <a:effectLst/>
                <a:latin typeface="Poppins" panose="00000500000000000000" pitchFamily="2" charset="0"/>
              </a:rPr>
              <a:t>Personal Swot Analysis</a:t>
            </a:r>
            <a:r>
              <a:rPr lang="en-US" b="0" i="0" dirty="0">
                <a:solidFill>
                  <a:srgbClr val="000000"/>
                </a:solidFill>
                <a:effectLst/>
                <a:latin typeface="Poppins" panose="00000500000000000000" pitchFamily="2" charset="0"/>
              </a:rPr>
              <a:t> is a method of evaluating an individual's strengths and weaknesses relating to personal goals. It is a way of determining your own SWOT (strengths, weaknesses, opportunities, threats) for personal growth. Personal swot analysis offers a lot of benefits for your career path and progression. So, why do you need to do a personal SWOT analysis, or what are some of its essential benefits?</a:t>
            </a:r>
            <a:endParaRPr lang="en-IN" sz="1200" b="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endParaRPr lang="en-IN" sz="1200" b="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r>
              <a:rPr lang="en-IN" sz="12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Trainer to spend some time in helping the participants understand SWOT. Ask the participants to give some examples of SWOT</a:t>
            </a:r>
            <a:endParaRPr lang="en-US" dirty="0"/>
          </a:p>
          <a:p>
            <a:endParaRPr lang="en-US" dirty="0"/>
          </a:p>
        </p:txBody>
      </p:sp>
      <p:sp>
        <p:nvSpPr>
          <p:cNvPr id="4" name="Slide Number Placeholder 3"/>
          <p:cNvSpPr>
            <a:spLocks noGrp="1"/>
          </p:cNvSpPr>
          <p:nvPr>
            <p:ph type="sldNum" sz="quarter" idx="5"/>
          </p:nvPr>
        </p:nvSpPr>
        <p:spPr/>
        <p:txBody>
          <a:bodyPr/>
          <a:lstStyle/>
          <a:p>
            <a:fld id="{53A5C046-61FD-4D3A-BCC4-DD5B9FB5F78B}" type="slidenum">
              <a:rPr lang="en-US" smtClean="0"/>
              <a:t>14</a:t>
            </a:fld>
            <a:endParaRPr lang="en-US"/>
          </a:p>
        </p:txBody>
      </p:sp>
    </p:spTree>
    <p:extLst>
      <p:ext uri="{BB962C8B-B14F-4D97-AF65-F5344CB8AC3E}">
        <p14:creationId xmlns:p14="http://schemas.microsoft.com/office/powerpoint/2010/main" val="80591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t>Facilitator’s Notes: </a:t>
            </a:r>
          </a:p>
          <a:p>
            <a:pPr rtl="0">
              <a:spcBef>
                <a:spcPts val="0"/>
              </a:spcBef>
              <a:spcAft>
                <a:spcPts val="0"/>
              </a:spcAft>
            </a:pPr>
            <a:endParaRPr lang="en-US" sz="2400" b="0" i="0" u="none" strike="noStrike" dirty="0">
              <a:solidFill>
                <a:srgbClr val="000000"/>
              </a:solidFill>
              <a:effectLst/>
              <a:latin typeface="Arial" panose="020B0604020202020204" pitchFamily="34" charset="0"/>
            </a:endParaRPr>
          </a:p>
          <a:p>
            <a:pPr rtl="0">
              <a:spcBef>
                <a:spcPts val="0"/>
              </a:spcBef>
              <a:spcAft>
                <a:spcPts val="0"/>
              </a:spcAft>
            </a:pPr>
            <a:r>
              <a:rPr lang="en-US" sz="2400" b="0" i="0" u="none" strike="noStrike" dirty="0">
                <a:solidFill>
                  <a:srgbClr val="000000"/>
                </a:solidFill>
                <a:effectLst/>
                <a:latin typeface="Arial" panose="020B0604020202020204" pitchFamily="34" charset="0"/>
              </a:rPr>
              <a:t>Tell: The agenda of the today’s training is to learn: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1	What it means to take ownership and accountability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2	Understand the importance of taking ownership and accountability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3	Work to A structure that helps you identify opportunities for exercising ownership and accountability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4	Key stages of accountability cycle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5	Learn the lessons of unsuccessful outcome and develop a plan to overcome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Module 6	Personal strength analysis</a:t>
            </a:r>
          </a:p>
          <a:p>
            <a:pPr rtl="0">
              <a:spcBef>
                <a:spcPts val="0"/>
              </a:spcBef>
              <a:spcAft>
                <a:spcPts val="0"/>
              </a:spcAft>
              <a:buFont typeface="Wingdings" panose="05000000000000000000" pitchFamily="2" charset="2"/>
              <a:buNone/>
            </a:pPr>
            <a:endParaRPr lang="en-US" sz="2400" dirty="0">
              <a:latin typeface="Swis721 Cn BT" panose="020B0506020202030204" pitchFamily="34" charset="0"/>
            </a:endParaRPr>
          </a:p>
          <a:p>
            <a:pPr rtl="0">
              <a:spcBef>
                <a:spcPts val="0"/>
              </a:spcBef>
              <a:spcAft>
                <a:spcPts val="0"/>
              </a:spcAft>
              <a:buFont typeface="Wingdings" panose="05000000000000000000" pitchFamily="2" charset="2"/>
              <a:buNone/>
            </a:pPr>
            <a:endParaRPr lang="en-US" sz="2400" dirty="0">
              <a:latin typeface="Swis721 Cn BT" panose="020B0506020202030204" pitchFamily="34" charset="0"/>
            </a:endParaRPr>
          </a:p>
          <a:p>
            <a:pPr rtl="0">
              <a:spcBef>
                <a:spcPts val="0"/>
              </a:spcBef>
              <a:spcAft>
                <a:spcPts val="0"/>
              </a:spcAft>
              <a:buFont typeface="Wingdings" panose="05000000000000000000" pitchFamily="2" charset="2"/>
              <a:buNone/>
            </a:pPr>
            <a:r>
              <a:rPr lang="en-US" sz="2400" dirty="0">
                <a:latin typeface="Swis721 Cn BT" panose="020B0506020202030204" pitchFamily="34" charset="0"/>
              </a:rPr>
              <a:t>Course Objective</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Participants will be able to take accountability and ownership of his decisions and actions</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Stop blame game</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Improved ‘can-do’ attitude</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Improve employee engagement level</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Improve productivity</a:t>
            </a:r>
          </a:p>
          <a:p>
            <a:pPr rtl="0">
              <a:spcBef>
                <a:spcPts val="0"/>
              </a:spcBef>
              <a:spcAft>
                <a:spcPts val="0"/>
              </a:spcAft>
              <a:buFont typeface="Wingdings" panose="05000000000000000000" pitchFamily="2" charset="2"/>
              <a:buChar char="§"/>
            </a:pPr>
            <a:r>
              <a:rPr lang="en-US" sz="1200" dirty="0">
                <a:latin typeface="Swis721 Cn BT" panose="020B0506020202030204" pitchFamily="34" charset="0"/>
              </a:rPr>
              <a:t> Cordial interpersonal relations at workplace</a:t>
            </a:r>
          </a:p>
        </p:txBody>
      </p:sp>
      <p:sp>
        <p:nvSpPr>
          <p:cNvPr id="4" name="Slide Number Placeholder 3"/>
          <p:cNvSpPr>
            <a:spLocks noGrp="1"/>
          </p:cNvSpPr>
          <p:nvPr>
            <p:ph type="sldNum" sz="quarter" idx="5"/>
          </p:nvPr>
        </p:nvSpPr>
        <p:spPr/>
        <p:txBody>
          <a:bodyPr/>
          <a:lstStyle/>
          <a:p>
            <a:fld id="{493603FD-2FDD-4138-9C8C-4E93DD62CC3F}" type="slidenum">
              <a:rPr lang="en-US" smtClean="0"/>
              <a:t>2</a:t>
            </a:fld>
            <a:endParaRPr lang="en-US"/>
          </a:p>
        </p:txBody>
      </p:sp>
    </p:spTree>
    <p:extLst>
      <p:ext uri="{BB962C8B-B14F-4D97-AF65-F5344CB8AC3E}">
        <p14:creationId xmlns:p14="http://schemas.microsoft.com/office/powerpoint/2010/main" val="144331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Taking responsibility for your actions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Actions speak louder than words and are even more vital in the workplace. If things go wrong and someone needs to be held accountable, don’t blame others for saying they told you to do it. Own up to your mistakes with no excuses — this will help others become accountable for their actions moving forward.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Testing your skills and abilities: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Many people have great ideas, but nothing will happen if you don’t act on them. Without thinking of new ways to improve something, there will not be any progress. People who take ownership are always trying to make things better, even if it puts them at risk. They are willing to face the consequences of their actions head-on without fear of being judged. If you have a good idea, say it and see what happens or go out on your own if need be. Making suggestions that stretch beyond your job role is a great way to take ownership. A professional who takes ownership and accountability is a solution centric professional.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eaLnBrk="1" fontAlgn="auto" hangingPunct="1">
              <a:spcBef>
                <a:spcPts val="0"/>
              </a:spcBef>
              <a:spcAft>
                <a:spcPts val="0"/>
              </a:spcAft>
              <a:defRPr/>
            </a:pPr>
            <a:r>
              <a:rPr lang="en-IN" dirty="0"/>
              <a:t>So who is a Solution Centric Professional. </a:t>
            </a:r>
            <a:r>
              <a:rPr lang="en-IN" b="1" dirty="0"/>
              <a:t>Note: </a:t>
            </a:r>
            <a:r>
              <a:rPr lang="en-IN" dirty="0"/>
              <a:t>Elicit a few responses &amp; then show the slide.</a:t>
            </a:r>
          </a:p>
          <a:p>
            <a:endParaRPr lang="en-US" dirty="0"/>
          </a:p>
        </p:txBody>
      </p:sp>
      <p:sp>
        <p:nvSpPr>
          <p:cNvPr id="4" name="Slide Number Placeholder 3"/>
          <p:cNvSpPr>
            <a:spLocks noGrp="1"/>
          </p:cNvSpPr>
          <p:nvPr>
            <p:ph type="sldNum" sz="quarter" idx="5"/>
          </p:nvPr>
        </p:nvSpPr>
        <p:spPr/>
        <p:txBody>
          <a:bodyPr/>
          <a:lstStyle/>
          <a:p>
            <a:fld id="{D0FB3A2E-CF96-402F-A8C6-B90DF1AB89AB}" type="slidenum">
              <a:rPr lang="en-US" smtClean="0"/>
              <a:t>3</a:t>
            </a:fld>
            <a:endParaRPr lang="en-US"/>
          </a:p>
        </p:txBody>
      </p:sp>
    </p:spTree>
    <p:extLst>
      <p:ext uri="{BB962C8B-B14F-4D97-AF65-F5344CB8AC3E}">
        <p14:creationId xmlns:p14="http://schemas.microsoft.com/office/powerpoint/2010/main" val="318806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A574232-A0F0-304C-A049-7BFAC2CEFD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5D4A77-57EA-E942-46A9-75624414B3D5}"/>
              </a:ext>
            </a:extLst>
          </p:cNvPr>
          <p:cNvSpPr>
            <a:spLocks noGrp="1"/>
          </p:cNvSpPr>
          <p:nvPr>
            <p:ph type="body" idx="1"/>
          </p:nvPr>
        </p:nvSpPr>
        <p:spPr/>
        <p:txBody>
          <a:bodyPr/>
          <a:lstStyle/>
          <a:p>
            <a:pPr eaLnBrk="1" fontAlgn="auto" hangingPunct="1">
              <a:spcBef>
                <a:spcPts val="0"/>
              </a:spcBef>
              <a:spcAft>
                <a:spcPts val="0"/>
              </a:spcAft>
              <a:defRPr/>
            </a:pPr>
            <a:endParaRPr lang="en-IN" dirty="0"/>
          </a:p>
          <a:p>
            <a:pPr eaLnBrk="1" fontAlgn="auto" hangingPunct="1">
              <a:spcBef>
                <a:spcPts val="0"/>
              </a:spcBef>
              <a:spcAft>
                <a:spcPts val="0"/>
              </a:spcAft>
              <a:defRPr/>
            </a:pPr>
            <a:r>
              <a:rPr lang="en-IN" b="1" dirty="0"/>
              <a:t>Say: </a:t>
            </a:r>
            <a:r>
              <a:rPr lang="en-IN" dirty="0"/>
              <a:t>A solution centric Professional is one who..</a:t>
            </a:r>
          </a:p>
          <a:p>
            <a:pPr eaLnBrk="1" fontAlgn="auto" hangingPunct="1">
              <a:spcBef>
                <a:spcPts val="0"/>
              </a:spcBef>
              <a:spcAft>
                <a:spcPts val="0"/>
              </a:spcAft>
              <a:defRPr/>
            </a:pPr>
            <a:endParaRPr lang="en-IN" b="1" dirty="0"/>
          </a:p>
          <a:p>
            <a:pPr eaLnBrk="1" fontAlgn="auto" hangingPunct="1">
              <a:spcBef>
                <a:spcPts val="0"/>
              </a:spcBef>
              <a:spcAft>
                <a:spcPts val="0"/>
              </a:spcAft>
              <a:defRPr/>
            </a:pPr>
            <a:r>
              <a:rPr lang="en-IN" b="1" dirty="0"/>
              <a:t>Finds ways to do stuff without saying No</a:t>
            </a:r>
            <a:r>
              <a:rPr lang="en-IN" dirty="0"/>
              <a:t>- Most of us hesitate to take up work just because we feel we may not be able to complete it or have other work which is on priority. A solution centric professional is one who readily accepts any activity or task given to him/her without any hesitations or preconceived notions. </a:t>
            </a:r>
          </a:p>
          <a:p>
            <a:pPr eaLnBrk="1" fontAlgn="auto" hangingPunct="1">
              <a:spcBef>
                <a:spcPts val="0"/>
              </a:spcBef>
              <a:spcAft>
                <a:spcPts val="0"/>
              </a:spcAft>
              <a:defRPr/>
            </a:pPr>
            <a:endParaRPr lang="en-IN" dirty="0"/>
          </a:p>
          <a:p>
            <a:pPr eaLnBrk="1" fontAlgn="auto" hangingPunct="1">
              <a:spcBef>
                <a:spcPts val="0"/>
              </a:spcBef>
              <a:spcAft>
                <a:spcPts val="0"/>
              </a:spcAft>
              <a:defRPr/>
            </a:pPr>
            <a:r>
              <a:rPr lang="en-IN" b="1" dirty="0"/>
              <a:t>Doesn’t get distracted by minor failures</a:t>
            </a:r>
            <a:r>
              <a:rPr lang="en-IN" dirty="0"/>
              <a:t> - A solution centric professional will not stray away from completing the task, even if he/she encounters failures on his path. Nothing would deter him from completing the task on hand.</a:t>
            </a:r>
          </a:p>
          <a:p>
            <a:pPr eaLnBrk="1" fontAlgn="auto" hangingPunct="1">
              <a:spcBef>
                <a:spcPts val="0"/>
              </a:spcBef>
              <a:spcAft>
                <a:spcPts val="0"/>
              </a:spcAft>
              <a:defRPr/>
            </a:pPr>
            <a:endParaRPr lang="en-IN" dirty="0"/>
          </a:p>
          <a:p>
            <a:pPr eaLnBrk="1" fontAlgn="auto" hangingPunct="1">
              <a:spcBef>
                <a:spcPts val="0"/>
              </a:spcBef>
              <a:spcAft>
                <a:spcPts val="0"/>
              </a:spcAft>
              <a:defRPr/>
            </a:pPr>
            <a:r>
              <a:rPr lang="en-IN" b="1" dirty="0"/>
              <a:t>Is persistent and optimistic</a:t>
            </a:r>
            <a:r>
              <a:rPr lang="en-IN" dirty="0"/>
              <a:t> - Even if he/she encounters failures in the process of completing an activity, he will still continue to be determined about completing it. If one way of completing the task doesn’t work out, he would improvise and come up with another way of completing the task.</a:t>
            </a:r>
          </a:p>
          <a:p>
            <a:pPr marL="171450" indent="-171450" eaLnBrk="1" fontAlgn="auto" hangingPunct="1">
              <a:spcBef>
                <a:spcPts val="0"/>
              </a:spcBef>
              <a:spcAft>
                <a:spcPts val="0"/>
              </a:spcAft>
              <a:buFontTx/>
              <a:buChar char="-"/>
              <a:defRPr/>
            </a:pPr>
            <a:endParaRPr lang="en-IN" b="1" dirty="0"/>
          </a:p>
          <a:p>
            <a:pPr eaLnBrk="1" fontAlgn="auto" hangingPunct="1">
              <a:spcBef>
                <a:spcPts val="0"/>
              </a:spcBef>
              <a:spcAft>
                <a:spcPts val="0"/>
              </a:spcAft>
              <a:defRPr/>
            </a:pPr>
            <a:r>
              <a:rPr lang="en-IN" b="1" dirty="0"/>
              <a:t>Has the ability to handle frustrations, pressure and challenges - </a:t>
            </a:r>
            <a:r>
              <a:rPr lang="en-IN" dirty="0"/>
              <a:t>Just like failures do not deter the solution centric professional from completing the task on hand, not even frustrations, pressure and challenges would affect him. Most of us can’t handle pressure or get discouraged by challenges. A solution centric professional will remain calm and composed in times of pressure and still yield results.</a:t>
            </a:r>
          </a:p>
          <a:p>
            <a:pPr eaLnBrk="1" fontAlgn="auto" hangingPunct="1">
              <a:spcBef>
                <a:spcPts val="0"/>
              </a:spcBef>
              <a:spcAft>
                <a:spcPts val="0"/>
              </a:spcAft>
              <a:defRPr/>
            </a:pPr>
            <a:endParaRPr lang="en-IN" dirty="0"/>
          </a:p>
          <a:p>
            <a:pPr eaLnBrk="1" fontAlgn="auto" hangingPunct="1">
              <a:spcBef>
                <a:spcPts val="0"/>
              </a:spcBef>
              <a:spcAft>
                <a:spcPts val="0"/>
              </a:spcAft>
              <a:defRPr/>
            </a:pPr>
            <a:r>
              <a:rPr lang="en-IN" b="1" dirty="0"/>
              <a:t>Goes the extra mile </a:t>
            </a:r>
            <a:r>
              <a:rPr lang="en-IN" dirty="0"/>
              <a:t>- A solution centric professional knows that he will find a solution to a problem if he/she goes the extra mile. They won’t shy away from putting in that additional amount of effort, when required.</a:t>
            </a:r>
          </a:p>
          <a:p>
            <a:pPr eaLnBrk="1" fontAlgn="auto" hangingPunct="1">
              <a:spcBef>
                <a:spcPts val="0"/>
              </a:spcBef>
              <a:spcAft>
                <a:spcPts val="0"/>
              </a:spcAft>
              <a:defRPr/>
            </a:pPr>
            <a:endParaRPr lang="en-IN" dirty="0"/>
          </a:p>
          <a:p>
            <a:pPr eaLnBrk="1" fontAlgn="auto" hangingPunct="1">
              <a:spcBef>
                <a:spcPts val="0"/>
              </a:spcBef>
              <a:spcAft>
                <a:spcPts val="0"/>
              </a:spcAft>
              <a:defRPr/>
            </a:pPr>
            <a:r>
              <a:rPr lang="en-IN" b="1" dirty="0"/>
              <a:t>Note: Trainer can add their own set of experiences to customise this slide to any department, industry, etc.</a:t>
            </a:r>
          </a:p>
          <a:p>
            <a:pPr eaLnBrk="1" fontAlgn="auto" hangingPunct="1">
              <a:spcBef>
                <a:spcPts val="0"/>
              </a:spcBef>
              <a:spcAft>
                <a:spcPts val="0"/>
              </a:spcAft>
              <a:defRPr/>
            </a:pPr>
            <a:endParaRPr lang="en-IN" dirty="0"/>
          </a:p>
        </p:txBody>
      </p:sp>
      <p:sp>
        <p:nvSpPr>
          <p:cNvPr id="34820" name="Slide Number Placeholder 3">
            <a:extLst>
              <a:ext uri="{FF2B5EF4-FFF2-40B4-BE49-F238E27FC236}">
                <a16:creationId xmlns:a16="http://schemas.microsoft.com/office/drawing/2014/main" id="{881F82BF-146A-63A2-6205-95A1F00278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gency FB" panose="020B0503020202020204" pitchFamily="34" charset="0"/>
              </a:defRPr>
            </a:lvl1pPr>
            <a:lvl2pPr marL="742950" indent="-285750">
              <a:defRPr>
                <a:solidFill>
                  <a:schemeClr val="tx1"/>
                </a:solidFill>
                <a:latin typeface="Agency FB" panose="020B0503020202020204" pitchFamily="34" charset="0"/>
              </a:defRPr>
            </a:lvl2pPr>
            <a:lvl3pPr marL="1143000" indent="-228600">
              <a:defRPr>
                <a:solidFill>
                  <a:schemeClr val="tx1"/>
                </a:solidFill>
                <a:latin typeface="Agency FB" panose="020B0503020202020204" pitchFamily="34" charset="0"/>
              </a:defRPr>
            </a:lvl3pPr>
            <a:lvl4pPr marL="1600200" indent="-228600">
              <a:defRPr>
                <a:solidFill>
                  <a:schemeClr val="tx1"/>
                </a:solidFill>
                <a:latin typeface="Agency FB" panose="020B0503020202020204" pitchFamily="34" charset="0"/>
              </a:defRPr>
            </a:lvl4pPr>
            <a:lvl5pPr marL="2057400" indent="-228600">
              <a:defRPr>
                <a:solidFill>
                  <a:schemeClr val="tx1"/>
                </a:solidFill>
                <a:latin typeface="Agency FB" panose="020B0503020202020204" pitchFamily="34" charset="0"/>
              </a:defRPr>
            </a:lvl5pPr>
            <a:lvl6pPr marL="2514600" indent="-228600" eaLnBrk="0" fontAlgn="base" hangingPunct="0">
              <a:spcBef>
                <a:spcPct val="0"/>
              </a:spcBef>
              <a:spcAft>
                <a:spcPct val="0"/>
              </a:spcAft>
              <a:defRPr>
                <a:solidFill>
                  <a:schemeClr val="tx1"/>
                </a:solidFill>
                <a:latin typeface="Agency FB" panose="020B0503020202020204" pitchFamily="34" charset="0"/>
              </a:defRPr>
            </a:lvl6pPr>
            <a:lvl7pPr marL="2971800" indent="-228600" eaLnBrk="0" fontAlgn="base" hangingPunct="0">
              <a:spcBef>
                <a:spcPct val="0"/>
              </a:spcBef>
              <a:spcAft>
                <a:spcPct val="0"/>
              </a:spcAft>
              <a:defRPr>
                <a:solidFill>
                  <a:schemeClr val="tx1"/>
                </a:solidFill>
                <a:latin typeface="Agency FB" panose="020B0503020202020204" pitchFamily="34" charset="0"/>
              </a:defRPr>
            </a:lvl7pPr>
            <a:lvl8pPr marL="3429000" indent="-228600" eaLnBrk="0" fontAlgn="base" hangingPunct="0">
              <a:spcBef>
                <a:spcPct val="0"/>
              </a:spcBef>
              <a:spcAft>
                <a:spcPct val="0"/>
              </a:spcAft>
              <a:defRPr>
                <a:solidFill>
                  <a:schemeClr val="tx1"/>
                </a:solidFill>
                <a:latin typeface="Agency FB" panose="020B0503020202020204" pitchFamily="34" charset="0"/>
              </a:defRPr>
            </a:lvl8pPr>
            <a:lvl9pPr marL="3886200" indent="-228600" eaLnBrk="0" fontAlgn="base" hangingPunct="0">
              <a:spcBef>
                <a:spcPct val="0"/>
              </a:spcBef>
              <a:spcAft>
                <a:spcPct val="0"/>
              </a:spcAft>
              <a:defRPr>
                <a:solidFill>
                  <a:schemeClr val="tx1"/>
                </a:solidFill>
                <a:latin typeface="Agency FB" panose="020B0503020202020204" pitchFamily="34" charset="0"/>
              </a:defRPr>
            </a:lvl9pPr>
          </a:lstStyle>
          <a:p>
            <a:pPr fontAlgn="base">
              <a:spcBef>
                <a:spcPct val="0"/>
              </a:spcBef>
              <a:spcAft>
                <a:spcPct val="0"/>
              </a:spcAft>
            </a:pPr>
            <a:fld id="{7A79E7E2-846F-4FB1-84B6-A5691122AA94}" type="slidenum">
              <a:rPr lang="en-IN" altLang="en-US" smtClean="0">
                <a:latin typeface="Calibri" panose="020F0502020204030204" pitchFamily="34" charset="0"/>
                <a:cs typeface="Arial" panose="020B0604020202020204" pitchFamily="34" charset="0"/>
              </a:rPr>
              <a:pPr fontAlgn="base">
                <a:spcBef>
                  <a:spcPct val="0"/>
                </a:spcBef>
                <a:spcAft>
                  <a:spcPct val="0"/>
                </a:spcAft>
              </a:pPr>
              <a:t>4</a:t>
            </a:fld>
            <a:endParaRPr lang="en-IN"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524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Any professional can think of Ownership in 4 broad areas to achieve a superb performance and productivity. These areas are</a:t>
            </a:r>
          </a:p>
          <a:p>
            <a:pPr marL="171450" indent="-171450">
              <a:buFont typeface="Arial" panose="020B0604020202020204" pitchFamily="34" charset="0"/>
              <a:buChar char="•"/>
            </a:pPr>
            <a:r>
              <a:rPr lang="en-IN" dirty="0"/>
              <a:t>Mindset- Building Self Mindset</a:t>
            </a:r>
          </a:p>
          <a:p>
            <a:pPr marL="171450" indent="-171450">
              <a:buFont typeface="Arial" panose="020B0604020202020204" pitchFamily="34" charset="0"/>
              <a:buChar char="•"/>
            </a:pPr>
            <a:r>
              <a:rPr lang="en-IN" dirty="0"/>
              <a:t>People- Line Manager, Manager</a:t>
            </a:r>
          </a:p>
          <a:p>
            <a:pPr marL="171450" indent="-171450">
              <a:buFont typeface="Arial" panose="020B0604020202020204" pitchFamily="34" charset="0"/>
              <a:buChar char="•"/>
            </a:pPr>
            <a:r>
              <a:rPr lang="en-IN" dirty="0"/>
              <a:t>Task- Daily tasks, activities and deliverables</a:t>
            </a:r>
          </a:p>
          <a:p>
            <a:pPr marL="171450" indent="-171450">
              <a:buFont typeface="Arial" panose="020B0604020202020204" pitchFamily="34" charset="0"/>
              <a:buChar char="•"/>
            </a:pPr>
            <a:r>
              <a:rPr lang="en-IN" dirty="0"/>
              <a:t>Performance – Work &amp; Team related</a:t>
            </a:r>
          </a:p>
          <a:p>
            <a:pPr marL="0" indent="0">
              <a:buFont typeface="Arial" panose="020B0604020202020204" pitchFamily="34" charset="0"/>
              <a:buNone/>
            </a:pPr>
            <a:endParaRPr lang="en-IN" dirty="0"/>
          </a:p>
          <a:p>
            <a:pPr marL="0" indent="0">
              <a:buFont typeface="Arial" panose="020B0604020202020204" pitchFamily="34" charset="0"/>
              <a:buNone/>
            </a:pPr>
            <a:r>
              <a:rPr lang="en-IN" dirty="0"/>
              <a:t>Lets Look at the same in detail in the next slide</a:t>
            </a:r>
          </a:p>
          <a:p>
            <a:pPr marL="171450" indent="-171450">
              <a:buFont typeface="Arial" panose="020B0604020202020204" pitchFamily="34" charset="0"/>
              <a:buChar char="•"/>
            </a:pPr>
            <a:endParaRPr lang="en-IN"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5</a:t>
            </a:fld>
            <a:endParaRPr lang="en-IN"/>
          </a:p>
        </p:txBody>
      </p:sp>
    </p:spTree>
    <p:extLst>
      <p:ext uri="{BB962C8B-B14F-4D97-AF65-F5344CB8AC3E}">
        <p14:creationId xmlns:p14="http://schemas.microsoft.com/office/powerpoint/2010/main" val="18453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ts val="1200"/>
              </a:lnSpc>
              <a:spcBef>
                <a:spcPts val="0"/>
              </a:spcBef>
              <a:spcAft>
                <a:spcPts val="0"/>
              </a:spcAft>
              <a:buFont typeface="Arial" panose="020B0604020202020204" pitchFamily="34" charset="0"/>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 </a:t>
            </a:r>
          </a:p>
          <a:p>
            <a:pPr marL="0" marR="0" indent="0">
              <a:lnSpc>
                <a:spcPts val="1200"/>
              </a:lnSpc>
              <a:spcBef>
                <a:spcPts val="0"/>
              </a:spcBef>
              <a:spcAft>
                <a:spcPts val="0"/>
              </a:spcAft>
              <a:buFont typeface="Arial" panose="020B0604020202020204" pitchFamily="34" charset="0"/>
              <a:buNone/>
              <a:tabLst>
                <a:tab pos="1972945" algn="l"/>
              </a:tabLst>
            </a:pPr>
            <a:r>
              <a:rPr lang="en-US" sz="1100" b="1" i="0" u="none" kern="100" dirty="0">
                <a:solidFill>
                  <a:srgbClr val="FF0000"/>
                </a:solidFill>
                <a:effectLst/>
                <a:latin typeface="+mn-lt"/>
                <a:ea typeface="MS PGothic" panose="020B0600070205080204" pitchFamily="34" charset="-128"/>
                <a:cs typeface="Fujitsu Sans Medium"/>
              </a:rPr>
              <a:t>Tell: You typically find 3 kinds of people in the workplace:</a:t>
            </a:r>
          </a:p>
          <a:p>
            <a:pPr marL="0" marR="0" indent="0">
              <a:lnSpc>
                <a:spcPts val="1200"/>
              </a:lnSpc>
              <a:spcBef>
                <a:spcPts val="0"/>
              </a:spcBef>
              <a:spcAft>
                <a:spcPts val="0"/>
              </a:spcAft>
              <a:buFont typeface="Arial" panose="020B0604020202020204" pitchFamily="34" charset="0"/>
              <a:buNone/>
              <a:tabLst>
                <a:tab pos="1972945" algn="l"/>
              </a:tabLst>
            </a:pPr>
            <a:endParaRPr lang="en-US" sz="1100" i="0" u="none" kern="100" dirty="0">
              <a:solidFill>
                <a:srgbClr val="FF0000"/>
              </a:solidFill>
              <a:effectLst/>
              <a:latin typeface="+mn-lt"/>
              <a:ea typeface="MS PGothic" panose="020B0600070205080204" pitchFamily="34" charset="-128"/>
              <a:cs typeface="Fujitsu Sans Medium"/>
            </a:endParaRPr>
          </a:p>
          <a:p>
            <a:pPr marL="0" marR="0" lvl="0" indent="0">
              <a:lnSpc>
                <a:spcPts val="1200"/>
              </a:lnSpc>
              <a:spcBef>
                <a:spcPts val="0"/>
              </a:spcBef>
              <a:spcAft>
                <a:spcPts val="0"/>
              </a:spcAft>
              <a:buClr>
                <a:srgbClr val="FF0000"/>
              </a:buClr>
              <a:buFont typeface="Wingdings" panose="05000000000000000000" pitchFamily="2" charset="2"/>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Those who make things happen</a:t>
            </a:r>
          </a:p>
          <a:p>
            <a:pPr marL="0" marR="0" lvl="0" indent="0">
              <a:lnSpc>
                <a:spcPts val="1200"/>
              </a:lnSpc>
              <a:spcBef>
                <a:spcPts val="0"/>
              </a:spcBef>
              <a:spcAft>
                <a:spcPts val="0"/>
              </a:spcAft>
              <a:buClr>
                <a:srgbClr val="FF0000"/>
              </a:buClr>
              <a:buFont typeface="Wingdings" panose="05000000000000000000" pitchFamily="2" charset="2"/>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Those who watch things happen</a:t>
            </a:r>
          </a:p>
          <a:p>
            <a:pPr marL="0" marR="0" lvl="0" indent="0">
              <a:lnSpc>
                <a:spcPts val="1200"/>
              </a:lnSpc>
              <a:spcBef>
                <a:spcPts val="0"/>
              </a:spcBef>
              <a:spcAft>
                <a:spcPts val="0"/>
              </a:spcAft>
              <a:buClr>
                <a:srgbClr val="FF0000"/>
              </a:buClr>
              <a:buFont typeface="Wingdings" panose="05000000000000000000" pitchFamily="2" charset="2"/>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And those who wonder what happened!</a:t>
            </a:r>
          </a:p>
          <a:p>
            <a:pPr marL="0" marR="0" indent="0">
              <a:lnSpc>
                <a:spcPts val="1200"/>
              </a:lnSpc>
              <a:spcBef>
                <a:spcPts val="0"/>
              </a:spcBef>
              <a:spcAft>
                <a:spcPts val="0"/>
              </a:spcAft>
              <a:buFont typeface="Arial" panose="020B0604020202020204" pitchFamily="34" charset="0"/>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 </a:t>
            </a:r>
          </a:p>
          <a:p>
            <a:pPr marL="0" marR="0" indent="0">
              <a:lnSpc>
                <a:spcPts val="1200"/>
              </a:lnSpc>
              <a:spcBef>
                <a:spcPts val="0"/>
              </a:spcBef>
              <a:spcAft>
                <a:spcPts val="0"/>
              </a:spcAft>
              <a:buFont typeface="Arial" panose="020B0604020202020204" pitchFamily="34" charset="0"/>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What will any of these statements do to solve the problem? … </a:t>
            </a:r>
            <a:r>
              <a:rPr lang="en-US" sz="1100" b="1" i="0" u="none" kern="100" dirty="0">
                <a:solidFill>
                  <a:srgbClr val="FF0000"/>
                </a:solidFill>
                <a:effectLst/>
                <a:latin typeface="+mn-lt"/>
                <a:ea typeface="MS PGothic" panose="020B0600070205080204" pitchFamily="34" charset="-128"/>
                <a:cs typeface="Fujitsu Sans Medium"/>
              </a:rPr>
              <a:t>Nothing</a:t>
            </a:r>
            <a:endParaRPr lang="en-US" sz="1100" i="0" u="none" kern="100" dirty="0">
              <a:solidFill>
                <a:srgbClr val="FF0000"/>
              </a:solidFill>
              <a:effectLst/>
              <a:latin typeface="+mn-lt"/>
              <a:ea typeface="MS PGothic" panose="020B0600070205080204" pitchFamily="34" charset="-128"/>
              <a:cs typeface="Fujitsu Sans Medium"/>
            </a:endParaRPr>
          </a:p>
          <a:p>
            <a:pPr marL="0" marR="0" indent="0">
              <a:lnSpc>
                <a:spcPts val="1200"/>
              </a:lnSpc>
              <a:spcBef>
                <a:spcPts val="0"/>
              </a:spcBef>
              <a:spcAft>
                <a:spcPts val="0"/>
              </a:spcAft>
              <a:buFont typeface="Arial" panose="020B0604020202020204" pitchFamily="34" charset="0"/>
              <a:buNone/>
              <a:tabLst>
                <a:tab pos="1972945" algn="l"/>
              </a:tabLst>
            </a:pPr>
            <a:r>
              <a:rPr lang="en-US" sz="1100" b="1" i="0" u="none" kern="100" dirty="0">
                <a:solidFill>
                  <a:srgbClr val="FF0000"/>
                </a:solidFill>
                <a:effectLst/>
                <a:latin typeface="+mn-lt"/>
                <a:ea typeface="MS PGothic" panose="020B0600070205080204" pitchFamily="34" charset="-128"/>
                <a:cs typeface="Fujitsu Sans Medium"/>
              </a:rPr>
              <a:t> </a:t>
            </a:r>
            <a:endParaRPr lang="en-US" sz="1100" i="0" u="none" kern="100" dirty="0">
              <a:solidFill>
                <a:srgbClr val="FF0000"/>
              </a:solidFill>
              <a:effectLst/>
              <a:latin typeface="+mn-lt"/>
              <a:ea typeface="MS PGothic" panose="020B0600070205080204" pitchFamily="34" charset="-128"/>
              <a:cs typeface="Fujitsu Sans Medium"/>
            </a:endParaRPr>
          </a:p>
          <a:p>
            <a:pPr marL="0" marR="0" indent="0">
              <a:lnSpc>
                <a:spcPts val="1200"/>
              </a:lnSpc>
              <a:spcBef>
                <a:spcPts val="0"/>
              </a:spcBef>
              <a:spcAft>
                <a:spcPts val="0"/>
              </a:spcAft>
              <a:buFont typeface="Arial" panose="020B0604020202020204" pitchFamily="34" charset="0"/>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How often do we look inside and ask ourselves,</a:t>
            </a:r>
          </a:p>
          <a:p>
            <a:pPr marL="0" marR="0" indent="0">
              <a:lnSpc>
                <a:spcPts val="1200"/>
              </a:lnSpc>
              <a:spcBef>
                <a:spcPts val="0"/>
              </a:spcBef>
              <a:spcAft>
                <a:spcPts val="0"/>
              </a:spcAft>
              <a:buFont typeface="Arial" panose="020B0604020202020204" pitchFamily="34" charset="0"/>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 </a:t>
            </a:r>
          </a:p>
          <a:p>
            <a:pPr marL="0" marR="0" indent="0">
              <a:lnSpc>
                <a:spcPts val="1200"/>
              </a:lnSpc>
              <a:spcBef>
                <a:spcPts val="0"/>
              </a:spcBef>
              <a:spcAft>
                <a:spcPts val="0"/>
              </a:spcAft>
              <a:buFont typeface="Arial" panose="020B0604020202020204" pitchFamily="34" charset="0"/>
              <a:buNone/>
              <a:tabLst>
                <a:tab pos="1972945" algn="l"/>
              </a:tabLst>
            </a:pPr>
            <a:r>
              <a:rPr lang="en-US" sz="1100" i="0" u="none" kern="100" dirty="0">
                <a:solidFill>
                  <a:srgbClr val="FF0000"/>
                </a:solidFill>
                <a:effectLst/>
                <a:latin typeface="+mn-lt"/>
                <a:ea typeface="MS PGothic" panose="020B0600070205080204" pitchFamily="34" charset="-128"/>
                <a:cs typeface="Fujitsu Sans Medium"/>
              </a:rPr>
              <a:t>'What could </a:t>
            </a:r>
            <a:r>
              <a:rPr lang="en-US" sz="1100" b="1" i="0" u="none" kern="100" dirty="0">
                <a:solidFill>
                  <a:srgbClr val="FF0000"/>
                </a:solidFill>
                <a:effectLst/>
                <a:latin typeface="+mn-lt"/>
                <a:ea typeface="MS PGothic" panose="020B0600070205080204" pitchFamily="34" charset="-128"/>
                <a:cs typeface="Fujitsu Sans Medium"/>
              </a:rPr>
              <a:t>I</a:t>
            </a:r>
            <a:r>
              <a:rPr lang="en-US" sz="1100" i="0" u="none" kern="100" dirty="0">
                <a:solidFill>
                  <a:srgbClr val="FF0000"/>
                </a:solidFill>
                <a:effectLst/>
                <a:latin typeface="+mn-lt"/>
                <a:ea typeface="MS PGothic" panose="020B0600070205080204" pitchFamily="34" charset="-128"/>
                <a:cs typeface="Fujitsu Sans Medium"/>
              </a:rPr>
              <a:t> have done to make that situation better?' The answer is… all too often… </a:t>
            </a:r>
            <a:r>
              <a:rPr lang="en-US" sz="1100" b="1" i="0" u="none" kern="100" dirty="0">
                <a:solidFill>
                  <a:srgbClr val="FF0000"/>
                </a:solidFill>
                <a:effectLst/>
                <a:latin typeface="+mn-lt"/>
                <a:ea typeface="MS PGothic" panose="020B0600070205080204" pitchFamily="34" charset="-128"/>
                <a:cs typeface="Fujitsu Sans Medium"/>
              </a:rPr>
              <a:t>Never!</a:t>
            </a:r>
          </a:p>
          <a:p>
            <a:pPr marL="0" marR="0" indent="0">
              <a:lnSpc>
                <a:spcPts val="1200"/>
              </a:lnSpc>
              <a:spcBef>
                <a:spcPts val="0"/>
              </a:spcBef>
              <a:spcAft>
                <a:spcPts val="0"/>
              </a:spcAft>
              <a:buFont typeface="Arial" panose="020B0604020202020204" pitchFamily="34" charset="0"/>
              <a:buNone/>
              <a:tabLst>
                <a:tab pos="1972945" algn="l"/>
              </a:tabLst>
            </a:pPr>
            <a:endParaRPr lang="en-US" sz="1100" b="1" i="0" u="none" kern="100" dirty="0">
              <a:solidFill>
                <a:srgbClr val="FF0000"/>
              </a:solidFill>
              <a:effectLst/>
              <a:latin typeface="+mn-lt"/>
              <a:ea typeface="MS PGothic" panose="020B0600070205080204" pitchFamily="34" charset="-128"/>
              <a:cs typeface="Fujitsu Sans Medium"/>
            </a:endParaRPr>
          </a:p>
        </p:txBody>
      </p:sp>
      <p:sp>
        <p:nvSpPr>
          <p:cNvPr id="4" name="Slide Number Placeholder 3"/>
          <p:cNvSpPr>
            <a:spLocks noGrp="1"/>
          </p:cNvSpPr>
          <p:nvPr>
            <p:ph type="sldNum" sz="quarter" idx="5"/>
          </p:nvPr>
        </p:nvSpPr>
        <p:spPr/>
        <p:txBody>
          <a:bodyPr/>
          <a:lstStyle/>
          <a:p>
            <a:fld id="{53A5C046-61FD-4D3A-BCC4-DD5B9FB5F78B}" type="slidenum">
              <a:rPr lang="en-US" smtClean="0"/>
              <a:t>6</a:t>
            </a:fld>
            <a:endParaRPr lang="en-US"/>
          </a:p>
        </p:txBody>
      </p:sp>
    </p:spTree>
    <p:extLst>
      <p:ext uri="{BB962C8B-B14F-4D97-AF65-F5344CB8AC3E}">
        <p14:creationId xmlns:p14="http://schemas.microsoft.com/office/powerpoint/2010/main" val="400646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tx1"/>
                </a:solidFill>
              </a:rPr>
              <a:t>Facilitator’s Notes:</a:t>
            </a:r>
          </a:p>
          <a:p>
            <a:pPr marL="0" marR="0">
              <a:lnSpc>
                <a:spcPct val="107000"/>
              </a:lnSpc>
              <a:spcBef>
                <a:spcPts val="0"/>
              </a:spcBef>
              <a:spcAft>
                <a:spcPts val="800"/>
              </a:spcAft>
            </a:pPr>
            <a:endParaRPr lang="en-US" b="1" dirty="0"/>
          </a:p>
          <a:p>
            <a:pPr marL="0" marR="0">
              <a:lnSpc>
                <a:spcPct val="107000"/>
              </a:lnSpc>
              <a:spcBef>
                <a:spcPts val="0"/>
              </a:spcBef>
              <a:spcAft>
                <a:spcPts val="800"/>
              </a:spcAft>
            </a:pPr>
            <a:r>
              <a:rPr lang="en-US" b="1" dirty="0"/>
              <a:t>Explanation on </a:t>
            </a:r>
            <a:r>
              <a:rPr lang="en-US" b="1" dirty="0">
                <a:latin typeface="Swis721 Cn BT" panose="020B0506020202030204" pitchFamily="34" charset="0"/>
              </a:rPr>
              <a:t>Accountability Pathways</a:t>
            </a:r>
            <a:r>
              <a:rPr lang="en-US" b="1" dirty="0"/>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Accountability Pathway graphically presents the different choices we make after we commit to do something.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the following in mind as you think about the Accountability Pathway: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Accountability is developmental. You can be at different stages along the Pathway at work.</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Discussing accountability feels uncomfortable. However, you can explore the sources of your discomfort and use those insights to become better at making and keeping commitments.</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the Accountability Pathway can minimize your and others’ frustration when you struggle to keep commitments, or are un-productively critical of yourself and others, and/or get stuck because no progress is being made but the topic is avoided and not discussed.</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 can lead to discoveries about how to make and keep commitments that move your from talk to actions that produce the desired results – the results that make things better for you and others.</a:t>
            </a:r>
          </a:p>
        </p:txBody>
      </p:sp>
      <p:sp>
        <p:nvSpPr>
          <p:cNvPr id="4" name="Slide Number Placeholder 3"/>
          <p:cNvSpPr>
            <a:spLocks noGrp="1"/>
          </p:cNvSpPr>
          <p:nvPr>
            <p:ph type="sldNum" sz="quarter" idx="5"/>
          </p:nvPr>
        </p:nvSpPr>
        <p:spPr/>
        <p:txBody>
          <a:bodyPr/>
          <a:lstStyle/>
          <a:p>
            <a:fld id="{53A5C046-61FD-4D3A-BCC4-DD5B9FB5F78B}" type="slidenum">
              <a:rPr lang="en-US" smtClean="0"/>
              <a:t>7</a:t>
            </a:fld>
            <a:endParaRPr lang="en-US"/>
          </a:p>
        </p:txBody>
      </p:sp>
    </p:spTree>
    <p:extLst>
      <p:ext uri="{BB962C8B-B14F-4D97-AF65-F5344CB8AC3E}">
        <p14:creationId xmlns:p14="http://schemas.microsoft.com/office/powerpoint/2010/main" val="82931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u="sng" dirty="0">
                <a:solidFill>
                  <a:schemeClr val="tx1"/>
                </a:solidFill>
              </a:rPr>
              <a:t>Facilitator’s Notes: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Say: A fixed mindset is the idea that our intelligence, character, and creativity are innate and mostly unchangeable.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growth mindset sees gaps in our knowledge or skills as chances for growth. With a growth mindset, you’re open to improvement and believe you can only get better and smarter, which are attractive qualities in the workplace.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Explanation: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with a fixed mindset:</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Believe that intelligence is static and each person has an inherent level of ability</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 on ‘looking smart’ and limit themselves to things they know they can do well</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challenges, since failing would negatively impact their self-image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Hate unexpected obstacles – challenges they have to face, where success is not assured</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effort as ultimately pointless, since they simply ‘are who they are’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Ignore or take very personally criticism</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Feel threatened by the success of others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with a growth mindset:</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Believe that intelligence can be developed, which sparks their desire to learn and improve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Failure is just another opportunity to learn</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Embrace challenges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Obstacles do not discourage them</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effort as necessary to grow and master new skills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criticism and negative feedback as sources of valuable information</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Find lessons and inspiration in the success of others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a:t>
            </a:r>
            <a:r>
              <a:rPr lang="en-US" sz="1800" dirty="0">
                <a:latin typeface="Arial Black" panose="020B0A04020102020204" pitchFamily="34" charset="0"/>
              </a:rPr>
              <a:t>What kind of mindset do you have?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latin typeface="Arial Black" panose="020B0A040201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latin typeface="Arial Black" panose="020B0A04020102020204" pitchFamily="34" charset="0"/>
              </a:rPr>
              <a:t>Say: </a:t>
            </a:r>
            <a:r>
              <a:rPr lang="en-US" sz="2800" b="0" i="0" dirty="0">
                <a:solidFill>
                  <a:srgbClr val="333333"/>
                </a:solidFill>
                <a:effectLst/>
                <a:latin typeface="Georgia" panose="02040502050405020303" pitchFamily="18" charset="0"/>
              </a:rPr>
              <a:t>Here are some more ways to spot the differences between a fixed mindset and a growth mindset.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0" i="0" dirty="0">
                <a:solidFill>
                  <a:srgbClr val="333333"/>
                </a:solidFill>
                <a:effectLst/>
                <a:latin typeface="Georgia" panose="02040502050405020303" pitchFamily="18" charset="0"/>
              </a:rPr>
              <a:t>And then give the handout named ‘Handout Module 3.1 Mindset’.</a:t>
            </a:r>
            <a:endParaRPr lang="en-US" sz="1800" b="0" i="0" dirty="0">
              <a:solidFill>
                <a:srgbClr val="333333"/>
              </a:solidFill>
              <a:effectLst/>
              <a:latin typeface="Arial Black" panose="020B0A040201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53A5C046-61FD-4D3A-BCC4-DD5B9FB5F78B}" type="slidenum">
              <a:rPr lang="en-US" smtClean="0"/>
              <a:t>8</a:t>
            </a:fld>
            <a:endParaRPr lang="en-US"/>
          </a:p>
        </p:txBody>
      </p:sp>
    </p:spTree>
    <p:extLst>
      <p:ext uri="{BB962C8B-B14F-4D97-AF65-F5344CB8AC3E}">
        <p14:creationId xmlns:p14="http://schemas.microsoft.com/office/powerpoint/2010/main" val="425179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chemeClr val="tx1"/>
                </a:solidFill>
              </a:rPr>
              <a:t>Facilitator’s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Let’ learn the what should you do to </a:t>
            </a:r>
            <a:r>
              <a:rPr lang="en-US" sz="1200" b="0" i="0" u="none" strike="noStrike" dirty="0">
                <a:solidFill>
                  <a:srgbClr val="000000"/>
                </a:solidFill>
                <a:effectLst/>
                <a:latin typeface="Swis721 Cn BT" panose="020B0506020202030204" pitchFamily="34" charset="0"/>
              </a:rPr>
              <a:t>exercise ownership &amp; accountability</a:t>
            </a:r>
            <a:r>
              <a:rPr lang="en-US" sz="1200" b="1" i="0" u="none" strike="noStrike" dirty="0">
                <a:solidFill>
                  <a:srgbClr val="000000"/>
                </a:solidFill>
                <a:effectLst/>
                <a:latin typeface="Swis721 Cn BT" panose="020B0506020202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wis721 Cn BT" panose="020B0506020202030204" pitchFamily="34" charset="0"/>
              </a:rPr>
              <a:t>Say: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wis721 Cn BT" panose="020B0506020202030204" pitchFamily="34" charset="0"/>
              </a:rPr>
              <a:t>Step 1: </a:t>
            </a:r>
            <a:r>
              <a:rPr lang="en-US" sz="1600" b="1" dirty="0">
                <a:latin typeface="Calibri" panose="020F0502020204030204" pitchFamily="34" charset="0"/>
                <a:cs typeface="Calibri" panose="020F0502020204030204" pitchFamily="34" charset="0"/>
              </a:rPr>
              <a:t>See It - </a:t>
            </a:r>
            <a:r>
              <a:rPr lang="en-US" sz="1200" dirty="0">
                <a:latin typeface="Calibri" panose="020F0502020204030204" pitchFamily="34" charset="0"/>
                <a:cs typeface="Calibri" panose="020F0502020204030204" pitchFamily="34" charset="0"/>
              </a:rPr>
              <a:t>Observe, recognize opportunity available to learn, practice and support. Take initiative..</a:t>
            </a:r>
            <a:r>
              <a:rPr lang="en-US" sz="1800" dirty="0">
                <a:solidFill>
                  <a:srgbClr val="000000"/>
                </a:solidFill>
                <a:effectLst/>
                <a:latin typeface="Swis721 BT"/>
                <a:ea typeface="Calibri" panose="020F0502020204030204" pitchFamily="34" charset="0"/>
                <a:cs typeface="Calibri" panose="020F0502020204030204" pitchFamily="34" charset="0"/>
              </a:rPr>
              <a:t> You must see the reality of where you are. You must be willing to recognize that you are engaging in behaviors that are not helping you move ahead in whatever you do. </a:t>
            </a:r>
            <a:endParaRPr lang="en-IN" sz="1800" dirty="0">
              <a:effectLst/>
              <a:latin typeface="Calibri" panose="020F0502020204030204" pitchFamily="34" charset="0"/>
              <a:ea typeface="Calibri" panose="020F0502020204030204" pitchFamily="34" charset="0"/>
              <a:cs typeface="Shruti" panose="020B0502040204020203" pitchFamily="34" charset="0"/>
            </a:endParaRPr>
          </a:p>
          <a:p>
            <a:pPr lvl="0"/>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a:t>
            </a:r>
            <a:r>
              <a:rPr lang="en-US" sz="1600" b="1" dirty="0">
                <a:latin typeface="Calibri" panose="020F0502020204030204" pitchFamily="34" charset="0"/>
                <a:cs typeface="Calibri" panose="020F0502020204030204" pitchFamily="34" charset="0"/>
              </a:rPr>
              <a:t>Own It - </a:t>
            </a:r>
            <a:r>
              <a:rPr lang="en-US" sz="1200" dirty="0">
                <a:latin typeface="Calibri" panose="020F0502020204030204" pitchFamily="34" charset="0"/>
                <a:cs typeface="Calibri" panose="020F0502020204030204" pitchFamily="34" charset="0"/>
              </a:rPr>
              <a:t>Take ownership and responsibility to learn &amp; complete the assigned task within deadline. Know and work with the expectations. </a:t>
            </a:r>
            <a:r>
              <a:rPr lang="en-US" sz="1800" dirty="0">
                <a:solidFill>
                  <a:srgbClr val="000000"/>
                </a:solidFill>
                <a:effectLst/>
                <a:latin typeface="Swis721 BT"/>
                <a:ea typeface="Calibri" panose="020F0502020204030204" pitchFamily="34" charset="0"/>
                <a:cs typeface="Calibri" panose="020F0502020204030204" pitchFamily="34" charset="0"/>
              </a:rPr>
              <a:t>You must accept full responsibility of all past and present behavior that has contributed to current circumstances. We all have a part to play in why we are where we are. </a:t>
            </a:r>
            <a:endParaRPr lang="en-IN" sz="1800" dirty="0">
              <a:effectLst/>
              <a:latin typeface="Calibri" panose="020F0502020204030204" pitchFamily="34" charset="0"/>
              <a:ea typeface="Calibri" panose="020F0502020204030204" pitchFamily="34" charset="0"/>
              <a:cs typeface="Shruti" panose="020B0502040204020203" pitchFamily="34" charset="0"/>
            </a:endParaRPr>
          </a:p>
          <a:p>
            <a:pPr lvl="0"/>
            <a:endParaRPr lang="en-US" sz="1200" dirty="0">
              <a:latin typeface="Calibri" panose="020F0502020204030204" pitchFamily="34" charset="0"/>
              <a:cs typeface="Calibri" panose="020F0502020204030204" pitchFamily="34" charset="0"/>
            </a:endParaRPr>
          </a:p>
          <a:p>
            <a:pPr lvl="0"/>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Step 3: </a:t>
            </a:r>
            <a:r>
              <a:rPr lang="en-US" sz="1600" b="1" dirty="0">
                <a:latin typeface="Calibri" panose="020F0502020204030204" pitchFamily="34" charset="0"/>
                <a:cs typeface="Calibri" panose="020F0502020204030204" pitchFamily="34" charset="0"/>
              </a:rPr>
              <a:t>Solve It - </a:t>
            </a:r>
            <a:r>
              <a:rPr lang="en-US" sz="1200" dirty="0">
                <a:latin typeface="Calibri" panose="020F0502020204030204" pitchFamily="34" charset="0"/>
                <a:cs typeface="Calibri" panose="020F0502020204030204" pitchFamily="34" charset="0"/>
              </a:rPr>
              <a:t>How would you want to complete the task? What are your options? Who can support? Whom do you have to keep informed? </a:t>
            </a:r>
            <a:r>
              <a:rPr lang="en-US" sz="1800" dirty="0">
                <a:solidFill>
                  <a:srgbClr val="000000"/>
                </a:solidFill>
                <a:effectLst/>
                <a:latin typeface="Swis721 BT"/>
                <a:ea typeface="Calibri" panose="020F0502020204030204" pitchFamily="34" charset="0"/>
                <a:cs typeface="Calibri" panose="020F0502020204030204" pitchFamily="34" charset="0"/>
              </a:rPr>
              <a:t>Solving means solving real problems not tackling imaginary ones. We can do this by constantly asking, ’What else can I do to get the results I want’. Solving it is not an extra activity, it is part of the job. </a:t>
            </a:r>
            <a:endParaRPr lang="en-IN" sz="1800" dirty="0">
              <a:effectLst/>
              <a:latin typeface="Calibri" panose="020F0502020204030204" pitchFamily="34" charset="0"/>
              <a:ea typeface="Calibri" panose="020F0502020204030204" pitchFamily="34" charset="0"/>
              <a:cs typeface="Shruti" panose="020B0502040204020203" pitchFamily="34" charset="0"/>
            </a:endParaRPr>
          </a:p>
          <a:p>
            <a:pPr lvl="0"/>
            <a:endParaRPr lang="en-US" sz="1200" dirty="0">
              <a:latin typeface="Calibri" panose="020F0502020204030204" pitchFamily="34" charset="0"/>
              <a:cs typeface="Calibri" panose="020F0502020204030204" pitchFamily="34" charset="0"/>
            </a:endParaRPr>
          </a:p>
          <a:p>
            <a:pPr lvl="0"/>
            <a:endParaRPr lang="en-US" sz="1200" dirty="0">
              <a:latin typeface="Calibri" panose="020F0502020204030204" pitchFamily="34" charset="0"/>
              <a:cs typeface="Calibri" panose="020F0502020204030204" pitchFamily="34" charset="0"/>
            </a:endParaRPr>
          </a:p>
          <a:p>
            <a:pPr lvl="0"/>
            <a:r>
              <a:rPr lang="en-US" sz="1200" dirty="0">
                <a:latin typeface="Calibri" panose="020F0502020204030204" pitchFamily="34" charset="0"/>
                <a:cs typeface="Calibri" panose="020F0502020204030204" pitchFamily="34" charset="0"/>
              </a:rPr>
              <a:t>Step 4: </a:t>
            </a:r>
            <a:r>
              <a:rPr lang="en-US" sz="1600" b="1" dirty="0">
                <a:latin typeface="Calibri" panose="020F0502020204030204" pitchFamily="34" charset="0"/>
                <a:cs typeface="Calibri" panose="020F0502020204030204" pitchFamily="34" charset="0"/>
              </a:rPr>
              <a:t>Do It - </a:t>
            </a:r>
            <a:r>
              <a:rPr lang="en-US" sz="1200" dirty="0">
                <a:latin typeface="Calibri" panose="020F0502020204030204" pitchFamily="34" charset="0"/>
                <a:cs typeface="Calibri" panose="020F0502020204030204" pitchFamily="34" charset="0"/>
              </a:rPr>
              <a:t>Fulfill the commitment &amp; follow through with the solutions identified. Deliver result. </a:t>
            </a:r>
            <a:r>
              <a:rPr lang="en-US" sz="1800" dirty="0">
                <a:solidFill>
                  <a:srgbClr val="000000"/>
                </a:solidFill>
                <a:effectLst/>
                <a:latin typeface="Swis721 BT"/>
                <a:ea typeface="Calibri" panose="020F0502020204030204" pitchFamily="34" charset="0"/>
                <a:cs typeface="Calibri" panose="020F0502020204030204" pitchFamily="34" charset="0"/>
              </a:rPr>
              <a:t>Embracing your full responsibility for results and remaining answerable for your progress in attaining those results, regardless of how and why you managed to get into your current situation</a:t>
            </a:r>
            <a:endParaRPr lang="en-US" sz="1200" dirty="0">
              <a:latin typeface="Calibri" panose="020F0502020204030204" pitchFamily="34" charset="0"/>
              <a:cs typeface="Calibri" panose="020F0502020204030204" pitchFamily="34" charset="0"/>
            </a:endParaRPr>
          </a:p>
          <a:p>
            <a:pPr lvl="0"/>
            <a:endParaRPr lang="en-US" sz="1200" dirty="0">
              <a:latin typeface="Calibri" panose="020F0502020204030204" pitchFamily="34" charset="0"/>
              <a:cs typeface="Calibri" panose="020F0502020204030204" pitchFamily="34" charset="0"/>
            </a:endParaRPr>
          </a:p>
          <a:p>
            <a:pPr lvl="0"/>
            <a:r>
              <a:rPr lang="en-US" sz="1200" dirty="0">
                <a:latin typeface="Calibri" panose="020F0502020204030204" pitchFamily="34" charset="0"/>
                <a:cs typeface="Calibri" panose="020F0502020204030204" pitchFamily="34" charset="0"/>
              </a:rPr>
              <a:t>Lets Move to the next slide.</a:t>
            </a:r>
          </a:p>
        </p:txBody>
      </p:sp>
      <p:sp>
        <p:nvSpPr>
          <p:cNvPr id="4" name="Slide Number Placeholder 3"/>
          <p:cNvSpPr>
            <a:spLocks noGrp="1"/>
          </p:cNvSpPr>
          <p:nvPr>
            <p:ph type="sldNum" sz="quarter" idx="5"/>
          </p:nvPr>
        </p:nvSpPr>
        <p:spPr/>
        <p:txBody>
          <a:bodyPr/>
          <a:lstStyle/>
          <a:p>
            <a:fld id="{53A5C046-61FD-4D3A-BCC4-DD5B9FB5F78B}" type="slidenum">
              <a:rPr lang="en-US" smtClean="0"/>
              <a:t>9</a:t>
            </a:fld>
            <a:endParaRPr lang="en-US"/>
          </a:p>
        </p:txBody>
      </p:sp>
    </p:spTree>
    <p:extLst>
      <p:ext uri="{BB962C8B-B14F-4D97-AF65-F5344CB8AC3E}">
        <p14:creationId xmlns:p14="http://schemas.microsoft.com/office/powerpoint/2010/main" val="248388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9356-5CBA-4DD1-9755-F5A450C975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93D9EF8-7C4F-D275-902E-D37B40DF5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23AEEF7-B979-CB27-F706-8C3E92EA17C2}"/>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a:extLst>
              <a:ext uri="{FF2B5EF4-FFF2-40B4-BE49-F238E27FC236}">
                <a16:creationId xmlns:a16="http://schemas.microsoft.com/office/drawing/2014/main" id="{F18DCDB0-61E7-065F-B8F2-C3CDC4778D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057B17-E171-6BF6-A695-39B61D109FDF}"/>
              </a:ext>
            </a:extLst>
          </p:cNvPr>
          <p:cNvSpPr>
            <a:spLocks noGrp="1"/>
          </p:cNvSpPr>
          <p:nvPr>
            <p:ph type="sldNum" sz="quarter" idx="12"/>
          </p:nvPr>
        </p:nvSpPr>
        <p:spPr/>
        <p:txBody>
          <a:bodyPr/>
          <a:lstStyle/>
          <a:p>
            <a:fld id="{360A5280-CC13-4BA4-BED6-ED44419E581B}" type="slidenum">
              <a:rPr lang="en-IN" smtClean="0"/>
              <a:t>‹#›</a:t>
            </a:fld>
            <a:endParaRPr lang="en-IN"/>
          </a:p>
        </p:txBody>
      </p:sp>
      <p:sp>
        <p:nvSpPr>
          <p:cNvPr id="7" name="Rectangle 6">
            <a:extLst>
              <a:ext uri="{FF2B5EF4-FFF2-40B4-BE49-F238E27FC236}">
                <a16:creationId xmlns:a16="http://schemas.microsoft.com/office/drawing/2014/main" id="{F1444C8F-98CA-C9DB-547F-756A91FA5F17}"/>
              </a:ext>
            </a:extLst>
          </p:cNvPr>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C8B33A72-495D-B289-BC36-F0368B05C9F2}"/>
              </a:ext>
            </a:extLst>
          </p:cNvPr>
          <p:cNvSpPr/>
          <p:nvPr userDrawn="1"/>
        </p:nvSpPr>
        <p:spPr>
          <a:xfrm>
            <a:off x="1018542" y="6644640"/>
            <a:ext cx="8575040"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4BCAFC98-C91C-7C1E-02EB-830936994457}"/>
              </a:ext>
            </a:extLst>
          </p:cNvPr>
          <p:cNvSpPr txBox="1"/>
          <p:nvPr userDrawn="1"/>
        </p:nvSpPr>
        <p:spPr>
          <a:xfrm flipH="1">
            <a:off x="6096000"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a:extLst>
              <a:ext uri="{FF2B5EF4-FFF2-40B4-BE49-F238E27FC236}">
                <a16:creationId xmlns:a16="http://schemas.microsoft.com/office/drawing/2014/main" id="{F098CC8A-142D-DEDB-423F-C3C7CA1D963F}"/>
              </a:ext>
            </a:extLst>
          </p:cNvPr>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a:extLst>
              <a:ext uri="{FF2B5EF4-FFF2-40B4-BE49-F238E27FC236}">
                <a16:creationId xmlns:a16="http://schemas.microsoft.com/office/drawing/2014/main" id="{A5376885-A102-D40C-64E5-5819B5AAD4AB}"/>
              </a:ext>
            </a:extLst>
          </p:cNvPr>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
        <p:nvSpPr>
          <p:cNvPr id="14" name="TextBox 13">
            <a:extLst>
              <a:ext uri="{FF2B5EF4-FFF2-40B4-BE49-F238E27FC236}">
                <a16:creationId xmlns:a16="http://schemas.microsoft.com/office/drawing/2014/main" id="{793055A0-C5B0-451C-86FB-3935D462CDCE}"/>
              </a:ext>
            </a:extLst>
          </p:cNvPr>
          <p:cNvSpPr txBox="1"/>
          <p:nvPr userDrawn="1"/>
        </p:nvSpPr>
        <p:spPr>
          <a:xfrm flipH="1">
            <a:off x="1955255" y="6612820"/>
            <a:ext cx="2835731" cy="307777"/>
          </a:xfrm>
          <a:prstGeom prst="rect">
            <a:avLst/>
          </a:prstGeom>
          <a:noFill/>
        </p:spPr>
        <p:txBody>
          <a:bodyPr wrap="square" rtlCol="0">
            <a:spAutoFit/>
          </a:bodyPr>
          <a:lstStyle/>
          <a:p>
            <a:r>
              <a:rPr lang="en-IN" sz="1400" dirty="0">
                <a:latin typeface="Swis721 Cn BT" panose="020B0506020202030204" pitchFamily="34" charset="0"/>
              </a:rPr>
              <a:t> </a:t>
            </a:r>
            <a:r>
              <a:rPr lang="en-US" sz="1400" b="1" i="0" dirty="0">
                <a:solidFill>
                  <a:srgbClr val="222222"/>
                </a:solidFill>
                <a:effectLst/>
                <a:latin typeface="Swis721 Cn BT" panose="020B0506020202030204" pitchFamily="34" charset="0"/>
              </a:rPr>
              <a:t>Ownership &amp; Accountability Training</a:t>
            </a:r>
            <a:endParaRPr lang="en-IN" sz="1400" dirty="0">
              <a:latin typeface="Swis721 Cn BT" panose="020B0506020202030204" pitchFamily="34" charset="0"/>
            </a:endParaRPr>
          </a:p>
        </p:txBody>
      </p:sp>
    </p:spTree>
    <p:extLst>
      <p:ext uri="{BB962C8B-B14F-4D97-AF65-F5344CB8AC3E}">
        <p14:creationId xmlns:p14="http://schemas.microsoft.com/office/powerpoint/2010/main" val="264710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3551-2C8C-3E8B-ABCF-FBAA5EFB0E9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EC0EAAC-4962-3D70-0B12-F3A1AE33B7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5388A8D-5650-47AA-F0B1-748C4E984865}"/>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a:extLst>
              <a:ext uri="{FF2B5EF4-FFF2-40B4-BE49-F238E27FC236}">
                <a16:creationId xmlns:a16="http://schemas.microsoft.com/office/drawing/2014/main" id="{A1A2ADCA-0C19-B6B4-C184-9596C16073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C974AE-5ECF-D701-0158-7663C722E02B}"/>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148485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63AC6-CAFF-74B8-C141-0B635FACB3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CCE8BBE-D6F9-6AA3-1A1E-0C3651CC8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40DF78-B5E5-5C18-517C-8A9BE0761A29}"/>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a:extLst>
              <a:ext uri="{FF2B5EF4-FFF2-40B4-BE49-F238E27FC236}">
                <a16:creationId xmlns:a16="http://schemas.microsoft.com/office/drawing/2014/main" id="{D1CF1E4D-DB54-39A6-B861-EA0E7FE28D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76BD9C-B450-CE79-8EEC-C5444068CBF3}"/>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218454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EFFE-1510-C1FC-2209-FFBE6CA9DF1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9EAEDBE-BB68-DB16-F3D1-AD2792D8E2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92F555-3400-03CB-8381-11176C5F315C}"/>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a:extLst>
              <a:ext uri="{FF2B5EF4-FFF2-40B4-BE49-F238E27FC236}">
                <a16:creationId xmlns:a16="http://schemas.microsoft.com/office/drawing/2014/main" id="{B1F2FA8A-7EB1-EAB9-BFF5-01E6500D44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8775F3-7A82-3A9B-6DE5-84696BD35C5C}"/>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79384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F634-D361-25B9-1216-06C1ABFF18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888545E-364E-1584-8796-7A200A9492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B65C1-BFA6-B7B3-F3D9-B87E7E8122B0}"/>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5" name="Footer Placeholder 4">
            <a:extLst>
              <a:ext uri="{FF2B5EF4-FFF2-40B4-BE49-F238E27FC236}">
                <a16:creationId xmlns:a16="http://schemas.microsoft.com/office/drawing/2014/main" id="{ECD6EBC3-9A57-BDCF-185A-8B2D2B22CF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F96D49-9A43-92D5-4273-0F654CC484CD}"/>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290909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F233-2DB5-5356-7214-186CC1BA55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004EDEC-86E0-A60F-16A4-C6BCB134FA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D810774-B971-0168-E6A7-E8625B7360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3DCF13-BFD2-481C-3F34-17E28E83FA4A}"/>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6" name="Footer Placeholder 5">
            <a:extLst>
              <a:ext uri="{FF2B5EF4-FFF2-40B4-BE49-F238E27FC236}">
                <a16:creationId xmlns:a16="http://schemas.microsoft.com/office/drawing/2014/main" id="{46F30AAE-A7E2-CBA0-5372-46B21D462DE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2181BDF-102A-CF61-563F-A237DAD0D5DA}"/>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199365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A840-B7F1-57DC-9176-30598FA7F1C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A154A15-D3B9-1979-7063-70D3F4232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BAE2B7-E3BF-3925-E6F0-D7E1123A4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13C0581-3899-1F08-F246-B933C3E27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88FAB-4E6F-4C0B-AE93-D6C952B1A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56EA60F-B97B-B49B-68C0-06646CA0466C}"/>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8" name="Footer Placeholder 7">
            <a:extLst>
              <a:ext uri="{FF2B5EF4-FFF2-40B4-BE49-F238E27FC236}">
                <a16:creationId xmlns:a16="http://schemas.microsoft.com/office/drawing/2014/main" id="{AFF3D936-9BA9-0418-176A-59534E407BC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4D2654F-B6EA-073A-5C17-6E4676076A86}"/>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372666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B966-7604-339C-E208-F802E9A4D4D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B1E1C8E-3A4E-FF2A-00C1-FDA628B94286}"/>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4" name="Footer Placeholder 3">
            <a:extLst>
              <a:ext uri="{FF2B5EF4-FFF2-40B4-BE49-F238E27FC236}">
                <a16:creationId xmlns:a16="http://schemas.microsoft.com/office/drawing/2014/main" id="{4B29536C-4CB1-B9D4-843E-99BD649311A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85000AC-0B66-2341-D998-D3B18D67DCEC}"/>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245240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259B5-33EF-D0E4-59C9-E17D6795924C}"/>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3" name="Footer Placeholder 2">
            <a:extLst>
              <a:ext uri="{FF2B5EF4-FFF2-40B4-BE49-F238E27FC236}">
                <a16:creationId xmlns:a16="http://schemas.microsoft.com/office/drawing/2014/main" id="{AF157E8C-5E00-82AF-2DFD-F3932A33CBB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6075ABD-0747-72B7-FDF4-1AEACCC28424}"/>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25256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60A3-3E96-9422-752C-849F85827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2939836-4611-2E53-1FB7-68AE8D505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23D0C67-DDAE-578A-7371-5C2EDA15A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C5153-BF01-E3B0-FA1A-D22D2475B87A}"/>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6" name="Footer Placeholder 5">
            <a:extLst>
              <a:ext uri="{FF2B5EF4-FFF2-40B4-BE49-F238E27FC236}">
                <a16:creationId xmlns:a16="http://schemas.microsoft.com/office/drawing/2014/main" id="{63653642-B458-983D-1D6A-3723A72CB3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9676584-3DD6-E5FD-4C5D-F1731810F042}"/>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398225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82D3-651E-A50E-2888-EC4FF5C4C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6079914-C852-501E-E5F1-5CE53ACA1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F653512-B53C-99EB-2790-41EE82EA1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53E003-B5A9-DC02-1F19-ADE66A5B5A18}"/>
              </a:ext>
            </a:extLst>
          </p:cNvPr>
          <p:cNvSpPr>
            <a:spLocks noGrp="1"/>
          </p:cNvSpPr>
          <p:nvPr>
            <p:ph type="dt" sz="half" idx="10"/>
          </p:nvPr>
        </p:nvSpPr>
        <p:spPr/>
        <p:txBody>
          <a:bodyPr/>
          <a:lstStyle/>
          <a:p>
            <a:fld id="{1D1F399B-66F8-410B-BC10-53BC70ADDC32}" type="datetimeFigureOut">
              <a:rPr lang="en-IN" smtClean="0"/>
              <a:t>03-09-2024</a:t>
            </a:fld>
            <a:endParaRPr lang="en-IN"/>
          </a:p>
        </p:txBody>
      </p:sp>
      <p:sp>
        <p:nvSpPr>
          <p:cNvPr id="6" name="Footer Placeholder 5">
            <a:extLst>
              <a:ext uri="{FF2B5EF4-FFF2-40B4-BE49-F238E27FC236}">
                <a16:creationId xmlns:a16="http://schemas.microsoft.com/office/drawing/2014/main" id="{EE74F8F0-2A0B-A1BB-E0F2-6127DEAA31C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051DBB-5C1A-7B84-8FE0-EDE9AA2BDDDF}"/>
              </a:ext>
            </a:extLst>
          </p:cNvPr>
          <p:cNvSpPr>
            <a:spLocks noGrp="1"/>
          </p:cNvSpPr>
          <p:nvPr>
            <p:ph type="sldNum" sz="quarter" idx="12"/>
          </p:nvPr>
        </p:nvSpPr>
        <p:spPr/>
        <p:txBody>
          <a:bodyPr/>
          <a:lstStyle/>
          <a:p>
            <a:fld id="{360A5280-CC13-4BA4-BED6-ED44419E581B}" type="slidenum">
              <a:rPr lang="en-IN" smtClean="0"/>
              <a:t>‹#›</a:t>
            </a:fld>
            <a:endParaRPr lang="en-IN"/>
          </a:p>
        </p:txBody>
      </p:sp>
    </p:spTree>
    <p:extLst>
      <p:ext uri="{BB962C8B-B14F-4D97-AF65-F5344CB8AC3E}">
        <p14:creationId xmlns:p14="http://schemas.microsoft.com/office/powerpoint/2010/main" val="200643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9B14D-4AA8-207C-50A7-A6CA3301B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5A584BA-B807-15BD-3B22-3DC4DB820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01AB57-49D5-B8EB-9A74-AA50CCFDF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F399B-66F8-410B-BC10-53BC70ADDC32}" type="datetimeFigureOut">
              <a:rPr lang="en-IN" smtClean="0"/>
              <a:t>03-09-2024</a:t>
            </a:fld>
            <a:endParaRPr lang="en-IN" dirty="0"/>
          </a:p>
        </p:txBody>
      </p:sp>
      <p:sp>
        <p:nvSpPr>
          <p:cNvPr id="5" name="Footer Placeholder 4">
            <a:extLst>
              <a:ext uri="{FF2B5EF4-FFF2-40B4-BE49-F238E27FC236}">
                <a16:creationId xmlns:a16="http://schemas.microsoft.com/office/drawing/2014/main" id="{76238E53-25FB-B253-1899-F4E1A60DD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4AD98C2-5390-6E72-3E90-6B885CCF8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A5280-CC13-4BA4-BED6-ED44419E581B}" type="slidenum">
              <a:rPr lang="en-IN" smtClean="0"/>
              <a:t>‹#›</a:t>
            </a:fld>
            <a:endParaRPr lang="en-IN"/>
          </a:p>
        </p:txBody>
      </p:sp>
      <p:sp>
        <p:nvSpPr>
          <p:cNvPr id="7" name="Rectangle 6">
            <a:extLst>
              <a:ext uri="{FF2B5EF4-FFF2-40B4-BE49-F238E27FC236}">
                <a16:creationId xmlns:a16="http://schemas.microsoft.com/office/drawing/2014/main" id="{61F60C17-884F-38C1-6AA3-CC3D11CA2509}"/>
              </a:ext>
            </a:extLst>
          </p:cNvPr>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FF505442-AD86-B0E7-C180-B582F9B2005D}"/>
              </a:ext>
            </a:extLst>
          </p:cNvPr>
          <p:cNvSpPr/>
          <p:nvPr userDrawn="1"/>
        </p:nvSpPr>
        <p:spPr>
          <a:xfrm>
            <a:off x="-130629" y="6644640"/>
            <a:ext cx="9724211"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BF120A7F-A779-477F-56C4-1E8AB99C2123}"/>
              </a:ext>
            </a:extLst>
          </p:cNvPr>
          <p:cNvSpPr txBox="1"/>
          <p:nvPr userDrawn="1"/>
        </p:nvSpPr>
        <p:spPr>
          <a:xfrm flipH="1">
            <a:off x="1602555" y="6612820"/>
            <a:ext cx="2835731" cy="307777"/>
          </a:xfrm>
          <a:prstGeom prst="rect">
            <a:avLst/>
          </a:prstGeom>
          <a:noFill/>
        </p:spPr>
        <p:txBody>
          <a:bodyPr wrap="square" rtlCol="0">
            <a:spAutoFit/>
          </a:bodyPr>
          <a:lstStyle/>
          <a:p>
            <a:r>
              <a:rPr lang="en-IN" sz="1400" dirty="0">
                <a:latin typeface="Swis721 Cn BT" panose="020B0506020202030204" pitchFamily="34" charset="0"/>
              </a:rPr>
              <a:t> </a:t>
            </a:r>
            <a:r>
              <a:rPr lang="en-US" sz="1400" b="1" i="0" dirty="0">
                <a:solidFill>
                  <a:srgbClr val="222222"/>
                </a:solidFill>
                <a:effectLst/>
                <a:latin typeface="Swis721 Cn BT" panose="020B0506020202030204" pitchFamily="34" charset="0"/>
              </a:rPr>
              <a:t>Ownership &amp; Accountability Training</a:t>
            </a:r>
            <a:endParaRPr lang="en-IN" sz="1400" dirty="0">
              <a:latin typeface="Swis721 Cn BT" panose="020B0506020202030204" pitchFamily="34" charset="0"/>
            </a:endParaRPr>
          </a:p>
        </p:txBody>
      </p:sp>
      <p:sp>
        <p:nvSpPr>
          <p:cNvPr id="11" name="TextBox 10">
            <a:extLst>
              <a:ext uri="{FF2B5EF4-FFF2-40B4-BE49-F238E27FC236}">
                <a16:creationId xmlns:a16="http://schemas.microsoft.com/office/drawing/2014/main" id="{B017DC7D-7A18-1FAD-277F-9BEA54B3E938}"/>
              </a:ext>
            </a:extLst>
          </p:cNvPr>
          <p:cNvSpPr txBox="1"/>
          <p:nvPr userDrawn="1"/>
        </p:nvSpPr>
        <p:spPr>
          <a:xfrm flipH="1">
            <a:off x="6096000"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a:extLst>
              <a:ext uri="{FF2B5EF4-FFF2-40B4-BE49-F238E27FC236}">
                <a16:creationId xmlns:a16="http://schemas.microsoft.com/office/drawing/2014/main" id="{F93B35FA-64A8-C9D4-7C7A-31FB35E8D129}"/>
              </a:ext>
            </a:extLst>
          </p:cNvPr>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a:extLst>
              <a:ext uri="{FF2B5EF4-FFF2-40B4-BE49-F238E27FC236}">
                <a16:creationId xmlns:a16="http://schemas.microsoft.com/office/drawing/2014/main" id="{DB72E145-221E-A765-E28A-B5248F87CC3C}"/>
              </a:ext>
            </a:extLst>
          </p:cNvPr>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1026" name="Picture 2">
            <a:extLst>
              <a:ext uri="{FF2B5EF4-FFF2-40B4-BE49-F238E27FC236}">
                <a16:creationId xmlns:a16="http://schemas.microsoft.com/office/drawing/2014/main" id="{9BF97887-31B9-608E-DCB4-5B7F84516CE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359" y="93093"/>
            <a:ext cx="664337" cy="76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90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20.png"/><Relationship Id="rId5" Type="http://schemas.openxmlformats.org/officeDocument/2006/relationships/diagramQuickStyle" Target="../diagrams/quickStyle4.xml"/><Relationship Id="rId10" Type="http://schemas.openxmlformats.org/officeDocument/2006/relationships/image" Target="../media/image19.png"/><Relationship Id="rId4" Type="http://schemas.openxmlformats.org/officeDocument/2006/relationships/diagramLayout" Target="../diagrams/layout4.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7440-BFA5-1C7E-1ABD-37912F9A5AC9}"/>
              </a:ext>
            </a:extLst>
          </p:cNvPr>
          <p:cNvSpPr>
            <a:spLocks noGrp="1"/>
          </p:cNvSpPr>
          <p:nvPr>
            <p:ph type="ctrTitle"/>
          </p:nvPr>
        </p:nvSpPr>
        <p:spPr>
          <a:xfrm>
            <a:off x="1915883" y="5080363"/>
            <a:ext cx="9144000" cy="1277937"/>
          </a:xfrm>
        </p:spPr>
        <p:txBody>
          <a:bodyPr>
            <a:normAutofit/>
          </a:bodyPr>
          <a:lstStyle/>
          <a:p>
            <a:r>
              <a:rPr lang="en-US" sz="4000" b="1" i="0" dirty="0">
                <a:solidFill>
                  <a:srgbClr val="222222"/>
                </a:solidFill>
                <a:effectLst/>
                <a:latin typeface="Swis721 Cn BT" panose="020B0506020202030204" pitchFamily="34" charset="0"/>
              </a:rPr>
              <a:t>Ownership &amp; Accountability Workshop</a:t>
            </a:r>
            <a:endParaRPr lang="en-US" sz="4000" b="1" dirty="0">
              <a:latin typeface="Swis721 Cn BT" panose="020B0506020202030204" pitchFamily="34" charset="0"/>
            </a:endParaRPr>
          </a:p>
        </p:txBody>
      </p:sp>
      <p:pic>
        <p:nvPicPr>
          <p:cNvPr id="1028" name="Picture 4" descr="Young pretty woman against isolated wall">
            <a:extLst>
              <a:ext uri="{FF2B5EF4-FFF2-40B4-BE49-F238E27FC236}">
                <a16:creationId xmlns:a16="http://schemas.microsoft.com/office/drawing/2014/main" id="{899565A7-C20E-2A15-CCA7-11ACBCD58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289536" cy="5577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4BBD6B8-801B-F21C-AC16-19C6EFB4166E}"/>
              </a:ext>
            </a:extLst>
          </p:cNvPr>
          <p:cNvSpPr/>
          <p:nvPr/>
        </p:nvSpPr>
        <p:spPr>
          <a:xfrm>
            <a:off x="11046631" y="5657353"/>
            <a:ext cx="1132117" cy="874642"/>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2050" name="Picture 2">
            <a:extLst>
              <a:ext uri="{FF2B5EF4-FFF2-40B4-BE49-F238E27FC236}">
                <a16:creationId xmlns:a16="http://schemas.microsoft.com/office/drawing/2014/main" id="{839B73C6-F7B3-C8A1-3D0E-7BC0F12DE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 y="5657353"/>
            <a:ext cx="927652" cy="91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42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9A9D-A908-6E3F-E943-5118CDCF772B}"/>
              </a:ext>
            </a:extLst>
          </p:cNvPr>
          <p:cNvSpPr>
            <a:spLocks noGrp="1"/>
          </p:cNvSpPr>
          <p:nvPr>
            <p:ph type="title"/>
          </p:nvPr>
        </p:nvSpPr>
        <p:spPr>
          <a:xfrm>
            <a:off x="190431" y="2379455"/>
            <a:ext cx="4567099" cy="1325563"/>
          </a:xfrm>
        </p:spPr>
        <p:txBody>
          <a:bodyPr>
            <a:normAutofit/>
          </a:bodyPr>
          <a:lstStyle/>
          <a:p>
            <a:r>
              <a:rPr lang="en-US" sz="3600" b="1" dirty="0">
                <a:latin typeface="Swis721 Cn BT" panose="020B0506020202030204" pitchFamily="34" charset="0"/>
              </a:rPr>
              <a:t>Accountability Cycle</a:t>
            </a:r>
          </a:p>
        </p:txBody>
      </p:sp>
      <p:graphicFrame>
        <p:nvGraphicFramePr>
          <p:cNvPr id="7" name="Content Placeholder 6">
            <a:extLst>
              <a:ext uri="{FF2B5EF4-FFF2-40B4-BE49-F238E27FC236}">
                <a16:creationId xmlns:a16="http://schemas.microsoft.com/office/drawing/2014/main" id="{690EC62C-739D-0F41-85F2-0B8E8CC6DB32}"/>
              </a:ext>
            </a:extLst>
          </p:cNvPr>
          <p:cNvGraphicFramePr>
            <a:graphicFrameLocks noGrp="1"/>
          </p:cNvGraphicFramePr>
          <p:nvPr>
            <p:ph sz="half" idx="2"/>
            <p:extLst>
              <p:ext uri="{D42A27DB-BD31-4B8C-83A1-F6EECF244321}">
                <p14:modId xmlns:p14="http://schemas.microsoft.com/office/powerpoint/2010/main" val="281880941"/>
              </p:ext>
            </p:extLst>
          </p:nvPr>
        </p:nvGraphicFramePr>
        <p:xfrm>
          <a:off x="4267201" y="365124"/>
          <a:ext cx="7261552" cy="5682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9038E20-F79C-A5B1-3AF5-77F011E5071D}"/>
              </a:ext>
            </a:extLst>
          </p:cNvPr>
          <p:cNvPicPr>
            <a:picLocks noChangeAspect="1"/>
          </p:cNvPicPr>
          <p:nvPr/>
        </p:nvPicPr>
        <p:blipFill>
          <a:blip r:embed="rId8"/>
          <a:stretch>
            <a:fillRect/>
          </a:stretch>
        </p:blipFill>
        <p:spPr>
          <a:xfrm>
            <a:off x="8576157" y="1066164"/>
            <a:ext cx="777240" cy="777240"/>
          </a:xfrm>
          <a:prstGeom prst="rect">
            <a:avLst/>
          </a:prstGeom>
        </p:spPr>
      </p:pic>
      <p:pic>
        <p:nvPicPr>
          <p:cNvPr id="6" name="Picture 5">
            <a:extLst>
              <a:ext uri="{FF2B5EF4-FFF2-40B4-BE49-F238E27FC236}">
                <a16:creationId xmlns:a16="http://schemas.microsoft.com/office/drawing/2014/main" id="{5F9EA7EA-3C69-100E-05C1-E95E9D11153A}"/>
              </a:ext>
            </a:extLst>
          </p:cNvPr>
          <p:cNvPicPr>
            <a:picLocks noChangeAspect="1"/>
          </p:cNvPicPr>
          <p:nvPr/>
        </p:nvPicPr>
        <p:blipFill>
          <a:blip r:embed="rId9"/>
          <a:stretch>
            <a:fillRect/>
          </a:stretch>
        </p:blipFill>
        <p:spPr>
          <a:xfrm>
            <a:off x="10942320" y="3042236"/>
            <a:ext cx="944880" cy="944880"/>
          </a:xfrm>
          <a:prstGeom prst="rect">
            <a:avLst/>
          </a:prstGeom>
        </p:spPr>
      </p:pic>
      <p:pic>
        <p:nvPicPr>
          <p:cNvPr id="9" name="Picture 8">
            <a:extLst>
              <a:ext uri="{FF2B5EF4-FFF2-40B4-BE49-F238E27FC236}">
                <a16:creationId xmlns:a16="http://schemas.microsoft.com/office/drawing/2014/main" id="{FFBFCE7B-A5E1-49A1-12F9-99A19455E276}"/>
              </a:ext>
            </a:extLst>
          </p:cNvPr>
          <p:cNvPicPr>
            <a:picLocks noChangeAspect="1"/>
          </p:cNvPicPr>
          <p:nvPr/>
        </p:nvPicPr>
        <p:blipFill>
          <a:blip r:embed="rId10"/>
          <a:stretch>
            <a:fillRect/>
          </a:stretch>
        </p:blipFill>
        <p:spPr>
          <a:xfrm>
            <a:off x="10668000" y="5301113"/>
            <a:ext cx="746760" cy="746760"/>
          </a:xfrm>
          <a:prstGeom prst="rect">
            <a:avLst/>
          </a:prstGeom>
        </p:spPr>
      </p:pic>
      <p:pic>
        <p:nvPicPr>
          <p:cNvPr id="11" name="Picture 10">
            <a:extLst>
              <a:ext uri="{FF2B5EF4-FFF2-40B4-BE49-F238E27FC236}">
                <a16:creationId xmlns:a16="http://schemas.microsoft.com/office/drawing/2014/main" id="{8B16AFD6-79B1-4E56-25C8-321704F19176}"/>
              </a:ext>
            </a:extLst>
          </p:cNvPr>
          <p:cNvPicPr>
            <a:picLocks noChangeAspect="1"/>
          </p:cNvPicPr>
          <p:nvPr/>
        </p:nvPicPr>
        <p:blipFill>
          <a:blip r:embed="rId11"/>
          <a:stretch>
            <a:fillRect/>
          </a:stretch>
        </p:blipFill>
        <p:spPr>
          <a:xfrm>
            <a:off x="6156961" y="5440680"/>
            <a:ext cx="853440" cy="853440"/>
          </a:xfrm>
          <a:prstGeom prst="rect">
            <a:avLst/>
          </a:prstGeom>
        </p:spPr>
      </p:pic>
      <p:pic>
        <p:nvPicPr>
          <p:cNvPr id="15" name="Picture 14">
            <a:extLst>
              <a:ext uri="{FF2B5EF4-FFF2-40B4-BE49-F238E27FC236}">
                <a16:creationId xmlns:a16="http://schemas.microsoft.com/office/drawing/2014/main" id="{208C3F07-08A9-718F-45CB-27435C815683}"/>
              </a:ext>
            </a:extLst>
          </p:cNvPr>
          <p:cNvPicPr>
            <a:picLocks noChangeAspect="1"/>
          </p:cNvPicPr>
          <p:nvPr/>
        </p:nvPicPr>
        <p:blipFill>
          <a:blip r:embed="rId12"/>
          <a:stretch>
            <a:fillRect/>
          </a:stretch>
        </p:blipFill>
        <p:spPr>
          <a:xfrm>
            <a:off x="4189994" y="3081382"/>
            <a:ext cx="746760" cy="746760"/>
          </a:xfrm>
          <a:prstGeom prst="rect">
            <a:avLst/>
          </a:prstGeom>
        </p:spPr>
      </p:pic>
    </p:spTree>
    <p:extLst>
      <p:ext uri="{BB962C8B-B14F-4D97-AF65-F5344CB8AC3E}">
        <p14:creationId xmlns:p14="http://schemas.microsoft.com/office/powerpoint/2010/main" val="26074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1AEB9C1-9F09-4067-BC7D-D057ACF10C8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8303C2C-160D-46B3-BBDD-ED6D829D3D9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68970626-ED20-45A5-A6DB-C4302342B8E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A26C7940-CF4C-4A5D-8813-2A65DF7CA29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F6B661F-2647-464A-AA0F-60E85DE7202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72F8C071-1245-4650-863A-B6597F7E6BF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A2357121-BBF8-4D48-8F61-26C834D21AD6}"/>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0DB4E75F-693F-4C94-A5BE-DDF6C12E0EE3}"/>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9AAC7763-413F-4502-B874-AD598C76D129}"/>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graphicEl>
                                              <a:dgm id="{1856A9D2-2529-4EAA-9F02-1D43555F707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875448-E56A-B382-43E4-BEF3DFC94B8A}"/>
              </a:ext>
            </a:extLst>
          </p:cNvPr>
          <p:cNvPicPr>
            <a:picLocks noChangeAspect="1"/>
          </p:cNvPicPr>
          <p:nvPr/>
        </p:nvPicPr>
        <p:blipFill rotWithShape="1">
          <a:blip r:embed="rId3"/>
          <a:srcRect l="825" t="2642" r="1092" b="2409"/>
          <a:stretch/>
        </p:blipFill>
        <p:spPr>
          <a:xfrm>
            <a:off x="2981082" y="0"/>
            <a:ext cx="7580902" cy="6559826"/>
          </a:xfrm>
          <a:prstGeom prst="rect">
            <a:avLst/>
          </a:prstGeom>
        </p:spPr>
      </p:pic>
      <p:sp>
        <p:nvSpPr>
          <p:cNvPr id="5" name="Title 1">
            <a:extLst>
              <a:ext uri="{FF2B5EF4-FFF2-40B4-BE49-F238E27FC236}">
                <a16:creationId xmlns:a16="http://schemas.microsoft.com/office/drawing/2014/main" id="{52743C9F-0E74-61AC-EF6F-25156824BC78}"/>
              </a:ext>
            </a:extLst>
          </p:cNvPr>
          <p:cNvSpPr>
            <a:spLocks noGrp="1"/>
          </p:cNvSpPr>
          <p:nvPr>
            <p:ph type="title"/>
          </p:nvPr>
        </p:nvSpPr>
        <p:spPr>
          <a:xfrm>
            <a:off x="429985" y="2103437"/>
            <a:ext cx="2447681" cy="1325563"/>
          </a:xfrm>
        </p:spPr>
        <p:txBody>
          <a:bodyPr>
            <a:normAutofit/>
          </a:bodyPr>
          <a:lstStyle/>
          <a:p>
            <a:r>
              <a:rPr lang="en-US" sz="3600" b="1" dirty="0">
                <a:latin typeface="Swis721 Cn BT" panose="020B0506020202030204" pitchFamily="34" charset="0"/>
              </a:rPr>
              <a:t>RACI Matrix</a:t>
            </a:r>
          </a:p>
        </p:txBody>
      </p:sp>
    </p:spTree>
    <p:extLst>
      <p:ext uri="{BB962C8B-B14F-4D97-AF65-F5344CB8AC3E}">
        <p14:creationId xmlns:p14="http://schemas.microsoft.com/office/powerpoint/2010/main" val="117380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3877-C91F-29E0-2385-FAB4DE7B2186}"/>
              </a:ext>
            </a:extLst>
          </p:cNvPr>
          <p:cNvSpPr>
            <a:spLocks noGrp="1"/>
          </p:cNvSpPr>
          <p:nvPr>
            <p:ph type="title"/>
          </p:nvPr>
        </p:nvSpPr>
        <p:spPr>
          <a:xfrm>
            <a:off x="838200" y="125866"/>
            <a:ext cx="10515600" cy="1325563"/>
          </a:xfrm>
        </p:spPr>
        <p:txBody>
          <a:bodyPr>
            <a:normAutofit/>
          </a:bodyPr>
          <a:lstStyle/>
          <a:p>
            <a:r>
              <a:rPr lang="en-US" sz="3600" b="1" dirty="0">
                <a:latin typeface="Swis721 Cn BT" panose="020B0506020202030204" pitchFamily="34" charset="0"/>
              </a:rPr>
              <a:t>Case Study 1</a:t>
            </a:r>
            <a:endParaRPr lang="en-US" sz="3600" dirty="0"/>
          </a:p>
        </p:txBody>
      </p:sp>
      <p:sp>
        <p:nvSpPr>
          <p:cNvPr id="3" name="Content Placeholder 2">
            <a:extLst>
              <a:ext uri="{FF2B5EF4-FFF2-40B4-BE49-F238E27FC236}">
                <a16:creationId xmlns:a16="http://schemas.microsoft.com/office/drawing/2014/main" id="{1261287F-AD69-0707-2AB6-B977BA4F08B7}"/>
              </a:ext>
            </a:extLst>
          </p:cNvPr>
          <p:cNvSpPr>
            <a:spLocks noGrp="1"/>
          </p:cNvSpPr>
          <p:nvPr>
            <p:ph idx="1"/>
          </p:nvPr>
        </p:nvSpPr>
        <p:spPr>
          <a:xfrm>
            <a:off x="465089" y="1265899"/>
            <a:ext cx="7817520" cy="4725534"/>
          </a:xfrm>
        </p:spPr>
        <p:txBody>
          <a:bodyPr>
            <a:normAutofit fontScale="92500" lnSpcReduction="10000"/>
          </a:bodyPr>
          <a:lstStyle/>
          <a:p>
            <a:r>
              <a:rPr lang="en-US" sz="2200" dirty="0">
                <a:latin typeface="Swis721 Cn BT" panose="020B0506020202030204" pitchFamily="34" charset="0"/>
              </a:rPr>
              <a:t>Sunder works in the procurement and subcontracts organization and is eager to prove himself.</a:t>
            </a:r>
          </a:p>
          <a:p>
            <a:r>
              <a:rPr lang="en-US" sz="2200" dirty="0">
                <a:latin typeface="Swis721 Cn BT" panose="020B0506020202030204" pitchFamily="34" charset="0"/>
              </a:rPr>
              <a:t>He understands that safety and quality are values on the Waste Treatment Plant Project and is committed to upholding both.</a:t>
            </a:r>
          </a:p>
          <a:p>
            <a:r>
              <a:rPr lang="en-US" sz="2200" dirty="0">
                <a:latin typeface="Swis721 Cn BT" panose="020B0506020202030204" pitchFamily="34" charset="0"/>
              </a:rPr>
              <a:t>Today, he was called into his manager’s office. Sunder has made a significant mistake in a document that could set back the award of an important subcontract by several weeks. </a:t>
            </a:r>
          </a:p>
          <a:p>
            <a:r>
              <a:rPr lang="en-US" sz="2200" dirty="0">
                <a:latin typeface="Swis721 Cn BT" panose="020B0506020202030204" pitchFamily="34" charset="0"/>
              </a:rPr>
              <a:t>He became defensive as his manager pointed out the mistake. Sunder does not remember seeing the mistake when he reviewed the document before sending. </a:t>
            </a:r>
          </a:p>
          <a:p>
            <a:endParaRPr lang="en-US" sz="2400" dirty="0">
              <a:latin typeface="Swis721 Cn BT" panose="020B0506020202030204" pitchFamily="34" charset="0"/>
            </a:endParaRPr>
          </a:p>
          <a:p>
            <a:pPr marL="0" indent="0">
              <a:buNone/>
            </a:pPr>
            <a:r>
              <a:rPr lang="en-US" sz="2400" b="1" dirty="0">
                <a:latin typeface="Swis721 Cn BT" panose="020B0506020202030204" pitchFamily="34" charset="0"/>
                <a:ea typeface="Calibri" panose="020F0502020204030204" pitchFamily="34" charset="0"/>
                <a:cs typeface="Times New Roman" panose="02020603050405020304" pitchFamily="18" charset="0"/>
              </a:rPr>
              <a:t>Questions: </a:t>
            </a:r>
          </a:p>
          <a:p>
            <a:r>
              <a:rPr lang="en-US" sz="2200" b="1" dirty="0">
                <a:latin typeface="Swis721 Cn BT" panose="020B0506020202030204" pitchFamily="34" charset="0"/>
              </a:rPr>
              <a:t>1.A. What did Sunder do wrong?</a:t>
            </a:r>
          </a:p>
          <a:p>
            <a:r>
              <a:rPr lang="en-US" sz="2200" b="1" dirty="0">
                <a:latin typeface="Swis721 Cn BT" panose="020B0506020202030204" pitchFamily="34" charset="0"/>
              </a:rPr>
              <a:t>1.B. What are Sunder's options to overcome this situation?</a:t>
            </a:r>
            <a:endParaRPr lang="en-US" sz="2200" dirty="0">
              <a:latin typeface="Swis721 Cn BT" panose="020B0506020202030204" pitchFamily="34" charset="0"/>
            </a:endParaRPr>
          </a:p>
        </p:txBody>
      </p:sp>
      <p:pic>
        <p:nvPicPr>
          <p:cNvPr id="5122" name="Picture 2" descr="Vector online cargo illustration concept on white background">
            <a:extLst>
              <a:ext uri="{FF2B5EF4-FFF2-40B4-BE49-F238E27FC236}">
                <a16:creationId xmlns:a16="http://schemas.microsoft.com/office/drawing/2014/main" id="{537C8685-ED88-ECE7-2E83-B3E814AEFF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43" t="7210" r="10456" b="4708"/>
          <a:stretch/>
        </p:blipFill>
        <p:spPr bwMode="auto">
          <a:xfrm>
            <a:off x="8148430" y="1715494"/>
            <a:ext cx="4043569" cy="296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8F68-AC53-7BBB-244B-26022B923F99}"/>
              </a:ext>
            </a:extLst>
          </p:cNvPr>
          <p:cNvSpPr>
            <a:spLocks noGrp="1"/>
          </p:cNvSpPr>
          <p:nvPr>
            <p:ph type="title"/>
          </p:nvPr>
        </p:nvSpPr>
        <p:spPr>
          <a:xfrm>
            <a:off x="347868" y="2656886"/>
            <a:ext cx="4053516" cy="1325563"/>
          </a:xfrm>
        </p:spPr>
        <p:txBody>
          <a:bodyPr>
            <a:normAutofit fontScale="90000"/>
          </a:bodyPr>
          <a:lstStyle/>
          <a:p>
            <a:r>
              <a:rPr lang="en-US" sz="3600" b="1" dirty="0">
                <a:latin typeface="Swis721 Cn BT" panose="020B0506020202030204" pitchFamily="34" charset="0"/>
              </a:rPr>
              <a:t>PDCA (Plan - Do - Check - Action) Cycle</a:t>
            </a:r>
          </a:p>
        </p:txBody>
      </p:sp>
      <p:pic>
        <p:nvPicPr>
          <p:cNvPr id="3" name="Picture 2">
            <a:extLst>
              <a:ext uri="{FF2B5EF4-FFF2-40B4-BE49-F238E27FC236}">
                <a16:creationId xmlns:a16="http://schemas.microsoft.com/office/drawing/2014/main" id="{5F780427-CB90-B88B-09AF-7303FF9807EC}"/>
              </a:ext>
            </a:extLst>
          </p:cNvPr>
          <p:cNvPicPr>
            <a:picLocks noChangeAspect="1"/>
          </p:cNvPicPr>
          <p:nvPr/>
        </p:nvPicPr>
        <p:blipFill>
          <a:blip r:embed="rId3"/>
          <a:stretch>
            <a:fillRect/>
          </a:stretch>
        </p:blipFill>
        <p:spPr>
          <a:xfrm>
            <a:off x="4891715" y="-1"/>
            <a:ext cx="6187102" cy="6639339"/>
          </a:xfrm>
          <a:prstGeom prst="rect">
            <a:avLst/>
          </a:prstGeom>
        </p:spPr>
      </p:pic>
    </p:spTree>
    <p:extLst>
      <p:ext uri="{BB962C8B-B14F-4D97-AF65-F5344CB8AC3E}">
        <p14:creationId xmlns:p14="http://schemas.microsoft.com/office/powerpoint/2010/main" val="26121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1476-5408-2C4A-20E2-C91F298211DC}"/>
              </a:ext>
            </a:extLst>
          </p:cNvPr>
          <p:cNvSpPr>
            <a:spLocks noGrp="1"/>
          </p:cNvSpPr>
          <p:nvPr>
            <p:ph type="title"/>
          </p:nvPr>
        </p:nvSpPr>
        <p:spPr>
          <a:xfrm>
            <a:off x="0" y="2632039"/>
            <a:ext cx="4396409" cy="1325563"/>
          </a:xfrm>
        </p:spPr>
        <p:txBody>
          <a:bodyPr>
            <a:noAutofit/>
          </a:bodyPr>
          <a:lstStyle/>
          <a:p>
            <a:r>
              <a:rPr lang="en-IN" sz="3200" b="1" dirty="0">
                <a:solidFill>
                  <a:sysClr val="windowText" lastClr="000000"/>
                </a:solidFill>
                <a:latin typeface="Swis721 Cn BT" panose="020B0506020202030204" pitchFamily="34" charset="0"/>
              </a:rPr>
              <a:t>Personal SWOT </a:t>
            </a:r>
            <a:br>
              <a:rPr lang="en-IN" sz="3200" b="1" dirty="0">
                <a:solidFill>
                  <a:sysClr val="windowText" lastClr="000000"/>
                </a:solidFill>
                <a:latin typeface="Swis721 Cn BT" panose="020B0506020202030204" pitchFamily="34" charset="0"/>
              </a:rPr>
            </a:br>
            <a:r>
              <a:rPr lang="en-IN" sz="3200" b="1" dirty="0">
                <a:solidFill>
                  <a:sysClr val="windowText" lastClr="000000"/>
                </a:solidFill>
                <a:latin typeface="Swis721 Cn BT" panose="020B0506020202030204" pitchFamily="34" charset="0"/>
              </a:rPr>
              <a:t>(Strengths, Weakness, Opportunities &amp; Threat) Analysis</a:t>
            </a:r>
            <a:endParaRPr lang="en-US" sz="3200" dirty="0"/>
          </a:p>
        </p:txBody>
      </p:sp>
      <p:pic>
        <p:nvPicPr>
          <p:cNvPr id="4" name="Content Placeholder 5">
            <a:extLst>
              <a:ext uri="{FF2B5EF4-FFF2-40B4-BE49-F238E27FC236}">
                <a16:creationId xmlns:a16="http://schemas.microsoft.com/office/drawing/2014/main" id="{9E50EA9A-C6F4-958B-0290-21182D7AC037}"/>
              </a:ext>
            </a:extLst>
          </p:cNvPr>
          <p:cNvPicPr>
            <a:picLocks noChangeAspect="1"/>
          </p:cNvPicPr>
          <p:nvPr/>
        </p:nvPicPr>
        <p:blipFill rotWithShape="1">
          <a:blip r:embed="rId3"/>
          <a:srcRect l="1145" t="1476" r="2424" b="2317"/>
          <a:stretch/>
        </p:blipFill>
        <p:spPr>
          <a:xfrm>
            <a:off x="4140095" y="0"/>
            <a:ext cx="6832706" cy="6589643"/>
          </a:xfrm>
          <a:prstGeom prst="rect">
            <a:avLst/>
          </a:prstGeom>
        </p:spPr>
      </p:pic>
    </p:spTree>
    <p:extLst>
      <p:ext uri="{BB962C8B-B14F-4D97-AF65-F5344CB8AC3E}">
        <p14:creationId xmlns:p14="http://schemas.microsoft.com/office/powerpoint/2010/main" val="18861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thank you placard concept illustration">
            <a:extLst>
              <a:ext uri="{FF2B5EF4-FFF2-40B4-BE49-F238E27FC236}">
                <a16:creationId xmlns:a16="http://schemas.microsoft.com/office/drawing/2014/main" id="{7799C606-6D4C-430B-749F-16205908E7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57" b="14010"/>
          <a:stretch/>
        </p:blipFill>
        <p:spPr bwMode="auto">
          <a:xfrm>
            <a:off x="2497437" y="303144"/>
            <a:ext cx="7197124" cy="3611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AAA928-69DA-D8CE-7005-878A924EDA19}"/>
              </a:ext>
            </a:extLst>
          </p:cNvPr>
          <p:cNvPicPr>
            <a:picLocks noChangeAspect="1"/>
          </p:cNvPicPr>
          <p:nvPr/>
        </p:nvPicPr>
        <p:blipFill>
          <a:blip r:embed="rId3"/>
          <a:stretch>
            <a:fillRect/>
          </a:stretch>
        </p:blipFill>
        <p:spPr>
          <a:xfrm>
            <a:off x="820253" y="4617144"/>
            <a:ext cx="505326" cy="505326"/>
          </a:xfrm>
          <a:prstGeom prst="rect">
            <a:avLst/>
          </a:prstGeom>
        </p:spPr>
      </p:pic>
      <p:pic>
        <p:nvPicPr>
          <p:cNvPr id="7" name="Picture 6">
            <a:extLst>
              <a:ext uri="{FF2B5EF4-FFF2-40B4-BE49-F238E27FC236}">
                <a16:creationId xmlns:a16="http://schemas.microsoft.com/office/drawing/2014/main" id="{4428EF30-E8AE-48AF-D2D2-6862046E0686}"/>
              </a:ext>
            </a:extLst>
          </p:cNvPr>
          <p:cNvPicPr>
            <a:picLocks noChangeAspect="1"/>
          </p:cNvPicPr>
          <p:nvPr/>
        </p:nvPicPr>
        <p:blipFill>
          <a:blip r:embed="rId4"/>
          <a:stretch>
            <a:fillRect/>
          </a:stretch>
        </p:blipFill>
        <p:spPr>
          <a:xfrm>
            <a:off x="5771147" y="4512387"/>
            <a:ext cx="649705" cy="649705"/>
          </a:xfrm>
          <a:prstGeom prst="rect">
            <a:avLst/>
          </a:prstGeom>
        </p:spPr>
      </p:pic>
      <p:pic>
        <p:nvPicPr>
          <p:cNvPr id="9" name="Picture 8">
            <a:extLst>
              <a:ext uri="{FF2B5EF4-FFF2-40B4-BE49-F238E27FC236}">
                <a16:creationId xmlns:a16="http://schemas.microsoft.com/office/drawing/2014/main" id="{122BE3BD-721E-6D47-A941-BB2920D45B8B}"/>
              </a:ext>
            </a:extLst>
          </p:cNvPr>
          <p:cNvPicPr>
            <a:picLocks noChangeAspect="1"/>
          </p:cNvPicPr>
          <p:nvPr/>
        </p:nvPicPr>
        <p:blipFill>
          <a:blip r:embed="rId5"/>
          <a:stretch>
            <a:fillRect/>
          </a:stretch>
        </p:blipFill>
        <p:spPr>
          <a:xfrm>
            <a:off x="10722042" y="4599640"/>
            <a:ext cx="649705" cy="649705"/>
          </a:xfrm>
          <a:prstGeom prst="rect">
            <a:avLst/>
          </a:prstGeom>
        </p:spPr>
      </p:pic>
      <p:pic>
        <p:nvPicPr>
          <p:cNvPr id="11" name="Picture 10">
            <a:extLst>
              <a:ext uri="{FF2B5EF4-FFF2-40B4-BE49-F238E27FC236}">
                <a16:creationId xmlns:a16="http://schemas.microsoft.com/office/drawing/2014/main" id="{13FD5B12-A787-5C4B-EB11-FC06B6AFB230}"/>
              </a:ext>
            </a:extLst>
          </p:cNvPr>
          <p:cNvPicPr>
            <a:picLocks noChangeAspect="1"/>
          </p:cNvPicPr>
          <p:nvPr/>
        </p:nvPicPr>
        <p:blipFill>
          <a:blip r:embed="rId6"/>
          <a:stretch>
            <a:fillRect/>
          </a:stretch>
        </p:blipFill>
        <p:spPr>
          <a:xfrm>
            <a:off x="3737229" y="6037842"/>
            <a:ext cx="517358" cy="517358"/>
          </a:xfrm>
          <a:prstGeom prst="rect">
            <a:avLst/>
          </a:prstGeom>
        </p:spPr>
      </p:pic>
      <p:sp>
        <p:nvSpPr>
          <p:cNvPr id="12" name="TextBox 11">
            <a:extLst>
              <a:ext uri="{FF2B5EF4-FFF2-40B4-BE49-F238E27FC236}">
                <a16:creationId xmlns:a16="http://schemas.microsoft.com/office/drawing/2014/main" id="{CCAC56EE-7B89-6191-434B-6E0423DFE778}"/>
              </a:ext>
            </a:extLst>
          </p:cNvPr>
          <p:cNvSpPr txBox="1"/>
          <p:nvPr/>
        </p:nvSpPr>
        <p:spPr>
          <a:xfrm>
            <a:off x="5057221" y="5249345"/>
            <a:ext cx="2257349" cy="307777"/>
          </a:xfrm>
          <a:prstGeom prst="rect">
            <a:avLst/>
          </a:prstGeom>
          <a:noFill/>
        </p:spPr>
        <p:txBody>
          <a:bodyPr wrap="none" rtlCol="0">
            <a:spAutoFit/>
          </a:bodyPr>
          <a:lstStyle/>
          <a:p>
            <a:r>
              <a:rPr lang="en-IN" sz="1400" dirty="0">
                <a:latin typeface="Swis721 Cn BT" panose="020B0506020202030204" pitchFamily="34" charset="0"/>
              </a:rPr>
              <a:t>Hello@freelancetrainings.com</a:t>
            </a:r>
          </a:p>
        </p:txBody>
      </p:sp>
      <p:sp>
        <p:nvSpPr>
          <p:cNvPr id="13" name="TextBox 12">
            <a:extLst>
              <a:ext uri="{FF2B5EF4-FFF2-40B4-BE49-F238E27FC236}">
                <a16:creationId xmlns:a16="http://schemas.microsoft.com/office/drawing/2014/main" id="{497EEB2F-D269-552D-0EBF-32A4E22C15FB}"/>
              </a:ext>
            </a:extLst>
          </p:cNvPr>
          <p:cNvSpPr txBox="1"/>
          <p:nvPr/>
        </p:nvSpPr>
        <p:spPr>
          <a:xfrm>
            <a:off x="537410" y="5209719"/>
            <a:ext cx="1186543" cy="307777"/>
          </a:xfrm>
          <a:prstGeom prst="rect">
            <a:avLst/>
          </a:prstGeom>
          <a:noFill/>
        </p:spPr>
        <p:txBody>
          <a:bodyPr wrap="none" rtlCol="0">
            <a:spAutoFit/>
          </a:bodyPr>
          <a:lstStyle/>
          <a:p>
            <a:r>
              <a:rPr lang="en-US" sz="1400" dirty="0">
                <a:latin typeface="Swis721 Cn BT" panose="020B0506020202030204" pitchFamily="34" charset="0"/>
              </a:rPr>
              <a:t>98752-08472 </a:t>
            </a:r>
            <a:endParaRPr lang="en-IN" sz="1400" dirty="0">
              <a:latin typeface="Swis721 Cn BT" panose="020B0506020202030204" pitchFamily="34" charset="0"/>
            </a:endParaRPr>
          </a:p>
        </p:txBody>
      </p:sp>
      <p:sp>
        <p:nvSpPr>
          <p:cNvPr id="14" name="TextBox 13">
            <a:extLst>
              <a:ext uri="{FF2B5EF4-FFF2-40B4-BE49-F238E27FC236}">
                <a16:creationId xmlns:a16="http://schemas.microsoft.com/office/drawing/2014/main" id="{F7A1BC8D-35A0-0B1B-9A93-F3D2F7316C6D}"/>
              </a:ext>
            </a:extLst>
          </p:cNvPr>
          <p:cNvSpPr txBox="1"/>
          <p:nvPr/>
        </p:nvSpPr>
        <p:spPr>
          <a:xfrm>
            <a:off x="9966872" y="5177156"/>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sp>
        <p:nvSpPr>
          <p:cNvPr id="15" name="TextBox 14">
            <a:extLst>
              <a:ext uri="{FF2B5EF4-FFF2-40B4-BE49-F238E27FC236}">
                <a16:creationId xmlns:a16="http://schemas.microsoft.com/office/drawing/2014/main" id="{DC4D2EF2-7F7A-4098-0050-5FB080B0A1D0}"/>
              </a:ext>
            </a:extLst>
          </p:cNvPr>
          <p:cNvSpPr txBox="1"/>
          <p:nvPr/>
        </p:nvSpPr>
        <p:spPr>
          <a:xfrm>
            <a:off x="4153845" y="6247423"/>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spTree>
    <p:extLst>
      <p:ext uri="{BB962C8B-B14F-4D97-AF65-F5344CB8AC3E}">
        <p14:creationId xmlns:p14="http://schemas.microsoft.com/office/powerpoint/2010/main" val="341627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AF9241-0A0F-8D5D-D49C-AB143C00F908}"/>
              </a:ext>
            </a:extLst>
          </p:cNvPr>
          <p:cNvSpPr txBox="1">
            <a:spLocks/>
          </p:cNvSpPr>
          <p:nvPr/>
        </p:nvSpPr>
        <p:spPr>
          <a:xfrm>
            <a:off x="4276103" y="177155"/>
            <a:ext cx="3639793" cy="570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altLang="en-US" sz="3600" b="1" dirty="0">
                <a:latin typeface="Swis721 Cn BT" panose="020B0506020202030204" pitchFamily="34" charset="0"/>
              </a:rPr>
              <a:t>Agenda</a:t>
            </a:r>
          </a:p>
        </p:txBody>
      </p:sp>
      <p:graphicFrame>
        <p:nvGraphicFramePr>
          <p:cNvPr id="2" name="Table 1">
            <a:extLst>
              <a:ext uri="{FF2B5EF4-FFF2-40B4-BE49-F238E27FC236}">
                <a16:creationId xmlns:a16="http://schemas.microsoft.com/office/drawing/2014/main" id="{30221DCE-3878-003D-6C79-9DBB96EE7DAE}"/>
              </a:ext>
            </a:extLst>
          </p:cNvPr>
          <p:cNvGraphicFramePr>
            <a:graphicFrameLocks noGrp="1"/>
          </p:cNvGraphicFramePr>
          <p:nvPr>
            <p:extLst>
              <p:ext uri="{D42A27DB-BD31-4B8C-83A1-F6EECF244321}">
                <p14:modId xmlns:p14="http://schemas.microsoft.com/office/powerpoint/2010/main" val="2409504149"/>
              </p:ext>
            </p:extLst>
          </p:nvPr>
        </p:nvGraphicFramePr>
        <p:xfrm>
          <a:off x="570726" y="1338470"/>
          <a:ext cx="7552858" cy="4615896"/>
        </p:xfrm>
        <a:graphic>
          <a:graphicData uri="http://schemas.openxmlformats.org/drawingml/2006/table">
            <a:tbl>
              <a:tblPr firstRow="1" bandRow="1">
                <a:tableStyleId>{793D81CF-94F2-401A-BA57-92F5A7B2D0C5}</a:tableStyleId>
              </a:tblPr>
              <a:tblGrid>
                <a:gridCol w="2018922">
                  <a:extLst>
                    <a:ext uri="{9D8B030D-6E8A-4147-A177-3AD203B41FA5}">
                      <a16:colId xmlns:a16="http://schemas.microsoft.com/office/drawing/2014/main" val="20000"/>
                    </a:ext>
                  </a:extLst>
                </a:gridCol>
                <a:gridCol w="5533936">
                  <a:extLst>
                    <a:ext uri="{9D8B030D-6E8A-4147-A177-3AD203B41FA5}">
                      <a16:colId xmlns:a16="http://schemas.microsoft.com/office/drawing/2014/main" val="20001"/>
                    </a:ext>
                  </a:extLst>
                </a:gridCol>
              </a:tblGrid>
              <a:tr h="518947">
                <a:tc>
                  <a:txBody>
                    <a:bodyPr/>
                    <a:lstStyle/>
                    <a:p>
                      <a:pPr algn="ctr"/>
                      <a:r>
                        <a:rPr lang="en-IN" sz="2000" dirty="0">
                          <a:latin typeface="Swis721 Cn BT" panose="020B0506020202030204" pitchFamily="34" charset="0"/>
                        </a:rPr>
                        <a:t>Module</a:t>
                      </a:r>
                      <a:r>
                        <a:rPr lang="en-IN" sz="2000" baseline="0" dirty="0">
                          <a:latin typeface="Swis721 Cn BT" panose="020B0506020202030204" pitchFamily="34" charset="0"/>
                        </a:rPr>
                        <a:t> No.</a:t>
                      </a:r>
                      <a:endParaRPr lang="en-IN" sz="2000" dirty="0">
                        <a:solidFill>
                          <a:srgbClr val="E46C0A"/>
                        </a:solidFill>
                        <a:latin typeface="Swis721 Cn BT" panose="020B0506020202030204" pitchFamily="34" charset="0"/>
                      </a:endParaRPr>
                    </a:p>
                  </a:txBody>
                  <a:tcPr marT="45721" marB="45721"/>
                </a:tc>
                <a:tc>
                  <a:txBody>
                    <a:bodyPr/>
                    <a:lstStyle/>
                    <a:p>
                      <a:pPr algn="ctr"/>
                      <a:r>
                        <a:rPr lang="en-IN" sz="2000" dirty="0">
                          <a:latin typeface="Swis721 Cn BT" panose="020B0506020202030204" pitchFamily="34" charset="0"/>
                        </a:rPr>
                        <a:t>Topic</a:t>
                      </a:r>
                      <a:endParaRPr lang="en-IN" sz="2000" dirty="0">
                        <a:solidFill>
                          <a:srgbClr val="E46C0A"/>
                        </a:solidFill>
                        <a:latin typeface="Swis721 Cn BT" panose="020B0506020202030204" pitchFamily="34" charset="0"/>
                      </a:endParaRPr>
                    </a:p>
                  </a:txBody>
                  <a:tcPr marT="45721" marB="45721"/>
                </a:tc>
                <a:extLst>
                  <a:ext uri="{0D108BD9-81ED-4DB2-BD59-A6C34878D82A}">
                    <a16:rowId xmlns:a16="http://schemas.microsoft.com/office/drawing/2014/main" val="10000"/>
                  </a:ext>
                </a:extLst>
              </a:tr>
              <a:tr h="737451">
                <a:tc>
                  <a:txBody>
                    <a:bodyPr/>
                    <a:lstStyle/>
                    <a:p>
                      <a:pPr algn="ctr"/>
                      <a:r>
                        <a:rPr lang="en-IN" sz="2000" kern="1200" baseline="0" dirty="0">
                          <a:solidFill>
                            <a:schemeClr val="dk1"/>
                          </a:solidFill>
                          <a:latin typeface="Swis721 Cn BT" panose="020B0506020202030204" pitchFamily="34" charset="0"/>
                          <a:ea typeface="+mn-ea"/>
                          <a:cs typeface="+mn-cs"/>
                        </a:rPr>
                        <a:t>Module 1</a:t>
                      </a:r>
                    </a:p>
                  </a:txBody>
                  <a:tcPr marT="45721" marB="45721"/>
                </a:tc>
                <a:tc>
                  <a:txBody>
                    <a:bodyPr/>
                    <a:lstStyle/>
                    <a:p>
                      <a:pPr rtl="0">
                        <a:spcBef>
                          <a:spcPts val="0"/>
                        </a:spcBef>
                        <a:spcAft>
                          <a:spcPts val="0"/>
                        </a:spcAft>
                        <a:buFont typeface="Wingdings" panose="05000000000000000000" pitchFamily="2" charset="2"/>
                        <a:buNone/>
                      </a:pPr>
                      <a:r>
                        <a:rPr lang="en-US" sz="2000" b="0" i="0" u="none" strike="noStrike" dirty="0">
                          <a:solidFill>
                            <a:srgbClr val="000000"/>
                          </a:solidFill>
                          <a:effectLst/>
                          <a:latin typeface="Swis721 Cn BT" panose="020B0506020202030204" pitchFamily="34" charset="0"/>
                        </a:rPr>
                        <a:t>What it means to take ownership and accountability</a:t>
                      </a:r>
                      <a:endParaRPr lang="en-US" sz="2000" b="0" dirty="0">
                        <a:effectLst/>
                        <a:latin typeface="Swis721 Cn BT" panose="020B0506020202030204" pitchFamily="34" charset="0"/>
                      </a:endParaRPr>
                    </a:p>
                  </a:txBody>
                  <a:tcPr marT="45721" marB="45721"/>
                </a:tc>
                <a:extLst>
                  <a:ext uri="{0D108BD9-81ED-4DB2-BD59-A6C34878D82A}">
                    <a16:rowId xmlns:a16="http://schemas.microsoft.com/office/drawing/2014/main" val="10001"/>
                  </a:ext>
                </a:extLst>
              </a:tr>
              <a:tr h="737451">
                <a:tc>
                  <a:txBody>
                    <a:bodyPr/>
                    <a:lstStyle/>
                    <a:p>
                      <a:pPr algn="ctr"/>
                      <a:r>
                        <a:rPr lang="en-IN" sz="2000" kern="1200" baseline="0" dirty="0">
                          <a:solidFill>
                            <a:schemeClr val="dk1"/>
                          </a:solidFill>
                          <a:latin typeface="Swis721 Cn BT" panose="020B0506020202030204" pitchFamily="34" charset="0"/>
                          <a:ea typeface="+mn-ea"/>
                          <a:cs typeface="+mn-cs"/>
                        </a:rPr>
                        <a:t>Module 2</a:t>
                      </a:r>
                    </a:p>
                  </a:txBody>
                  <a:tcPr marT="45721" marB="45721"/>
                </a:tc>
                <a:tc>
                  <a:txBody>
                    <a:bodyPr/>
                    <a:lstStyle/>
                    <a:p>
                      <a:pPr lvl="0"/>
                      <a:r>
                        <a:rPr lang="en-US" sz="2000" b="0" i="0" u="none" strike="noStrike" dirty="0">
                          <a:solidFill>
                            <a:srgbClr val="000000"/>
                          </a:solidFill>
                          <a:effectLst/>
                          <a:latin typeface="Swis721 Cn BT" panose="020B0506020202030204" pitchFamily="34" charset="0"/>
                        </a:rPr>
                        <a:t>Understand the importance of taking ownership and accountability</a:t>
                      </a:r>
                      <a:endParaRPr lang="en-US"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2"/>
                  </a:ext>
                </a:extLst>
              </a:tr>
              <a:tr h="1065206">
                <a:tc>
                  <a:txBody>
                    <a:bodyPr/>
                    <a:lstStyle/>
                    <a:p>
                      <a:pPr algn="ctr"/>
                      <a:r>
                        <a:rPr lang="en-IN" sz="2000" kern="1200" baseline="0" dirty="0">
                          <a:solidFill>
                            <a:schemeClr val="dk1"/>
                          </a:solidFill>
                          <a:latin typeface="Swis721 Cn BT" panose="020B0506020202030204" pitchFamily="34" charset="0"/>
                          <a:ea typeface="+mn-ea"/>
                          <a:cs typeface="+mn-cs"/>
                        </a:rPr>
                        <a:t>Module 3</a:t>
                      </a:r>
                    </a:p>
                  </a:txBody>
                  <a:tcPr marT="45721" marB="45721"/>
                </a:tc>
                <a:tc>
                  <a:txBody>
                    <a:bodyPr/>
                    <a:lstStyle/>
                    <a:p>
                      <a:pPr lvl="0" eaLnBrk="0" hangingPunct="0"/>
                      <a:r>
                        <a:rPr lang="en-US" sz="2000" b="0" i="0" u="none" strike="noStrike" dirty="0">
                          <a:solidFill>
                            <a:srgbClr val="000000"/>
                          </a:solidFill>
                          <a:effectLst/>
                          <a:latin typeface="Swis721 Cn BT" panose="020B0506020202030204" pitchFamily="34" charset="0"/>
                        </a:rPr>
                        <a:t>Work to a structure that helps you identify opportunities for exercising ownership and accountability</a:t>
                      </a:r>
                      <a:endParaRPr lang="en-US"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3"/>
                  </a:ext>
                </a:extLst>
              </a:tr>
              <a:tr h="409695">
                <a:tc>
                  <a:txBody>
                    <a:bodyPr/>
                    <a:lstStyle/>
                    <a:p>
                      <a:pPr algn="ctr"/>
                      <a:r>
                        <a:rPr lang="en-IN" sz="2000" kern="1200" baseline="0" dirty="0">
                          <a:solidFill>
                            <a:schemeClr val="dk1"/>
                          </a:solidFill>
                          <a:latin typeface="Swis721 Cn BT" panose="020B0506020202030204" pitchFamily="34" charset="0"/>
                          <a:ea typeface="+mn-ea"/>
                          <a:cs typeface="+mn-cs"/>
                        </a:rPr>
                        <a:t>Module 4</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Swis721 Cn BT" panose="020B0506020202030204" pitchFamily="34" charset="0"/>
                        </a:rPr>
                        <a:t>Key stages of accountability cycle</a:t>
                      </a:r>
                      <a:endParaRPr lang="en-IN"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4"/>
                  </a:ext>
                </a:extLst>
              </a:tr>
              <a:tr h="737451">
                <a:tc>
                  <a:txBody>
                    <a:bodyPr/>
                    <a:lstStyle/>
                    <a:p>
                      <a:pPr algn="ctr"/>
                      <a:r>
                        <a:rPr lang="en-IN" sz="2000" kern="1200" baseline="0" dirty="0">
                          <a:solidFill>
                            <a:schemeClr val="dk1"/>
                          </a:solidFill>
                          <a:latin typeface="Swis721 Cn BT" panose="020B0506020202030204" pitchFamily="34" charset="0"/>
                          <a:ea typeface="+mn-ea"/>
                          <a:cs typeface="+mn-cs"/>
                        </a:rPr>
                        <a:t>Module 5</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Swis721 Cn BT" panose="020B0506020202030204" pitchFamily="34" charset="0"/>
                        </a:rPr>
                        <a:t>Learn the lessons of unsuccessful outcome and develop a plan to overcome it</a:t>
                      </a:r>
                      <a:endParaRPr lang="en-IN"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5"/>
                  </a:ext>
                </a:extLst>
              </a:tr>
              <a:tr h="4096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kern="1200" baseline="0" dirty="0">
                          <a:solidFill>
                            <a:schemeClr val="dk1"/>
                          </a:solidFill>
                          <a:latin typeface="Swis721 Cn BT" panose="020B0506020202030204" pitchFamily="34" charset="0"/>
                          <a:ea typeface="+mn-ea"/>
                          <a:cs typeface="+mn-cs"/>
                        </a:rPr>
                        <a:t>Module 6</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Swis721 Cn BT" panose="020B0506020202030204" pitchFamily="34" charset="0"/>
                        </a:rPr>
                        <a:t>Personal strength analysis</a:t>
                      </a:r>
                      <a:endParaRPr lang="en-US" sz="2000" kern="1200" baseline="0" dirty="0">
                        <a:solidFill>
                          <a:schemeClr val="dk1"/>
                        </a:solidFill>
                        <a:latin typeface="Swis721 Cn BT" panose="020B0506020202030204" pitchFamily="34" charset="0"/>
                        <a:ea typeface="+mn-ea"/>
                        <a:cs typeface="+mn-cs"/>
                      </a:endParaRPr>
                    </a:p>
                  </a:txBody>
                  <a:tcPr marT="45721" marB="45721"/>
                </a:tc>
                <a:extLst>
                  <a:ext uri="{0D108BD9-81ED-4DB2-BD59-A6C34878D82A}">
                    <a16:rowId xmlns:a16="http://schemas.microsoft.com/office/drawing/2014/main" val="10006"/>
                  </a:ext>
                </a:extLst>
              </a:tr>
            </a:tbl>
          </a:graphicData>
        </a:graphic>
      </p:graphicFrame>
      <p:pic>
        <p:nvPicPr>
          <p:cNvPr id="6" name="Picture 5">
            <a:extLst>
              <a:ext uri="{FF2B5EF4-FFF2-40B4-BE49-F238E27FC236}">
                <a16:creationId xmlns:a16="http://schemas.microsoft.com/office/drawing/2014/main" id="{050FAB4B-E244-476D-AEDD-FD8947E0D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878" y="1438688"/>
            <a:ext cx="3670852" cy="4515678"/>
          </a:xfrm>
          <a:prstGeom prst="rect">
            <a:avLst/>
          </a:prstGeom>
        </p:spPr>
      </p:pic>
    </p:spTree>
    <p:extLst>
      <p:ext uri="{BB962C8B-B14F-4D97-AF65-F5344CB8AC3E}">
        <p14:creationId xmlns:p14="http://schemas.microsoft.com/office/powerpoint/2010/main" val="41210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3A8E84-6403-9339-C935-5C0FD0BAF386}"/>
              </a:ext>
            </a:extLst>
          </p:cNvPr>
          <p:cNvSpPr>
            <a:spLocks noGrp="1"/>
          </p:cNvSpPr>
          <p:nvPr>
            <p:ph idx="1"/>
          </p:nvPr>
        </p:nvSpPr>
        <p:spPr>
          <a:xfrm>
            <a:off x="7815263" y="1826162"/>
            <a:ext cx="3781931" cy="3974561"/>
          </a:xfrm>
        </p:spPr>
        <p:txBody>
          <a:bodyPr>
            <a:normAutofit/>
          </a:bodyPr>
          <a:lstStyle/>
          <a:p>
            <a:r>
              <a:rPr lang="en-US" sz="2400" dirty="0">
                <a:latin typeface="+mj-lt"/>
              </a:rPr>
              <a:t>Taking ownership is accepting responsibility for actions and ownership of outcomes.</a:t>
            </a:r>
          </a:p>
          <a:p>
            <a:pPr marL="0" indent="0">
              <a:buNone/>
            </a:pPr>
            <a:endParaRPr lang="en-US" sz="2400" dirty="0">
              <a:latin typeface="+mj-lt"/>
            </a:endParaRPr>
          </a:p>
          <a:p>
            <a:r>
              <a:rPr lang="en-US" sz="2400" dirty="0">
                <a:latin typeface="+mj-lt"/>
              </a:rPr>
              <a:t>You take accountability for </a:t>
            </a:r>
            <a:r>
              <a:rPr lang="en-US" sz="2400" dirty="0">
                <a:solidFill>
                  <a:srgbClr val="0070C0"/>
                </a:solidFill>
                <a:latin typeface="+mj-lt"/>
              </a:rPr>
              <a:t>your ideas, tasks, decisions, objectives, and choices </a:t>
            </a:r>
            <a:r>
              <a:rPr lang="en-US" sz="2400" dirty="0">
                <a:latin typeface="+mj-lt"/>
              </a:rPr>
              <a:t>at work thus acting like a solution centric professional.</a:t>
            </a:r>
          </a:p>
        </p:txBody>
      </p:sp>
      <p:pic>
        <p:nvPicPr>
          <p:cNvPr id="4" name="Picture 3">
            <a:extLst>
              <a:ext uri="{FF2B5EF4-FFF2-40B4-BE49-F238E27FC236}">
                <a16:creationId xmlns:a16="http://schemas.microsoft.com/office/drawing/2014/main" id="{81F95F20-5D5B-CA7C-FE1F-3C1B7C10B0ED}"/>
              </a:ext>
            </a:extLst>
          </p:cNvPr>
          <p:cNvPicPr>
            <a:picLocks noChangeAspect="1"/>
          </p:cNvPicPr>
          <p:nvPr/>
        </p:nvPicPr>
        <p:blipFill rotWithShape="1">
          <a:blip r:embed="rId3"/>
          <a:srcRect l="71244" r="3152"/>
          <a:stretch/>
        </p:blipFill>
        <p:spPr>
          <a:xfrm>
            <a:off x="5532150" y="1909885"/>
            <a:ext cx="1614488" cy="3597784"/>
          </a:xfrm>
          <a:prstGeom prst="rect">
            <a:avLst/>
          </a:prstGeom>
        </p:spPr>
      </p:pic>
      <p:sp>
        <p:nvSpPr>
          <p:cNvPr id="5" name="Title 1">
            <a:extLst>
              <a:ext uri="{FF2B5EF4-FFF2-40B4-BE49-F238E27FC236}">
                <a16:creationId xmlns:a16="http://schemas.microsoft.com/office/drawing/2014/main" id="{5D2413D6-0C0E-E862-ADF0-26090968CAC2}"/>
              </a:ext>
            </a:extLst>
          </p:cNvPr>
          <p:cNvSpPr txBox="1">
            <a:spLocks/>
          </p:cNvSpPr>
          <p:nvPr/>
        </p:nvSpPr>
        <p:spPr>
          <a:xfrm>
            <a:off x="838200" y="352991"/>
            <a:ext cx="10515600" cy="1652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i="0" u="none" strike="noStrike" dirty="0">
                <a:solidFill>
                  <a:srgbClr val="000000"/>
                </a:solidFill>
                <a:effectLst/>
              </a:rPr>
              <a:t>Ownership &amp; Accountability</a:t>
            </a:r>
            <a:endParaRPr lang="en-US" b="1" dirty="0"/>
          </a:p>
        </p:txBody>
      </p:sp>
      <p:pic>
        <p:nvPicPr>
          <p:cNvPr id="6" name="Picture 5">
            <a:extLst>
              <a:ext uri="{FF2B5EF4-FFF2-40B4-BE49-F238E27FC236}">
                <a16:creationId xmlns:a16="http://schemas.microsoft.com/office/drawing/2014/main" id="{F256849E-8DC8-78D1-FB24-12799227D9F3}"/>
              </a:ext>
            </a:extLst>
          </p:cNvPr>
          <p:cNvPicPr>
            <a:picLocks noChangeAspect="1"/>
          </p:cNvPicPr>
          <p:nvPr/>
        </p:nvPicPr>
        <p:blipFill rotWithShape="1">
          <a:blip r:embed="rId3"/>
          <a:srcRect l="31666" r="28455" b="27842"/>
          <a:stretch/>
        </p:blipFill>
        <p:spPr>
          <a:xfrm>
            <a:off x="2803804" y="2104258"/>
            <a:ext cx="2514600" cy="2596079"/>
          </a:xfrm>
          <a:prstGeom prst="rect">
            <a:avLst/>
          </a:prstGeom>
        </p:spPr>
      </p:pic>
      <p:pic>
        <p:nvPicPr>
          <p:cNvPr id="7" name="Picture 6">
            <a:extLst>
              <a:ext uri="{FF2B5EF4-FFF2-40B4-BE49-F238E27FC236}">
                <a16:creationId xmlns:a16="http://schemas.microsoft.com/office/drawing/2014/main" id="{F240B1FF-5E4E-C327-D9A8-EFA2E54EFA3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rcRect l="3542" r="68675"/>
          <a:stretch/>
        </p:blipFill>
        <p:spPr>
          <a:xfrm>
            <a:off x="838200" y="2107246"/>
            <a:ext cx="1751858" cy="3597784"/>
          </a:xfrm>
          <a:prstGeom prst="rect">
            <a:avLst/>
          </a:prstGeom>
        </p:spPr>
      </p:pic>
      <p:cxnSp>
        <p:nvCxnSpPr>
          <p:cNvPr id="8" name="Straight Arrow Connector 7">
            <a:extLst>
              <a:ext uri="{FF2B5EF4-FFF2-40B4-BE49-F238E27FC236}">
                <a16:creationId xmlns:a16="http://schemas.microsoft.com/office/drawing/2014/main" id="{91DDAFCC-AE4E-4432-EA9A-D4A7BD2D1EE8}"/>
              </a:ext>
            </a:extLst>
          </p:cNvPr>
          <p:cNvCxnSpPr/>
          <p:nvPr/>
        </p:nvCxnSpPr>
        <p:spPr>
          <a:xfrm>
            <a:off x="3208421" y="4892842"/>
            <a:ext cx="154004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2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37023D6-E7C1-150D-4AA8-F528BC165809}"/>
              </a:ext>
            </a:extLst>
          </p:cNvPr>
          <p:cNvSpPr>
            <a:spLocks noGrp="1" noChangeArrowheads="1"/>
          </p:cNvSpPr>
          <p:nvPr>
            <p:ph type="title"/>
          </p:nvPr>
        </p:nvSpPr>
        <p:spPr>
          <a:xfrm>
            <a:off x="838200" y="69836"/>
            <a:ext cx="10515600" cy="1325563"/>
          </a:xfrm>
        </p:spPr>
        <p:txBody>
          <a:bodyPr>
            <a:normAutofit/>
          </a:bodyPr>
          <a:lstStyle/>
          <a:p>
            <a:pPr eaLnBrk="1" hangingPunct="1"/>
            <a:r>
              <a:rPr lang="en-US" altLang="en-US" sz="3600" b="1" dirty="0"/>
              <a:t>A solution centric professional is one who…</a:t>
            </a:r>
            <a:endParaRPr lang="en-IN" altLang="en-US" sz="3600" b="1" dirty="0"/>
          </a:p>
        </p:txBody>
      </p:sp>
      <p:graphicFrame>
        <p:nvGraphicFramePr>
          <p:cNvPr id="3" name="Content Placeholder 2">
            <a:extLst>
              <a:ext uri="{FF2B5EF4-FFF2-40B4-BE49-F238E27FC236}">
                <a16:creationId xmlns:a16="http://schemas.microsoft.com/office/drawing/2014/main" id="{46C3CD44-D092-9BAF-05DE-DEF79C6DAE3F}"/>
              </a:ext>
            </a:extLst>
          </p:cNvPr>
          <p:cNvGraphicFramePr>
            <a:graphicFrameLocks noGrp="1"/>
          </p:cNvGraphicFramePr>
          <p:nvPr>
            <p:ph idx="1"/>
            <p:extLst>
              <p:ext uri="{D42A27DB-BD31-4B8C-83A1-F6EECF244321}">
                <p14:modId xmlns:p14="http://schemas.microsoft.com/office/powerpoint/2010/main" val="1957225190"/>
              </p:ext>
            </p:extLst>
          </p:nvPr>
        </p:nvGraphicFramePr>
        <p:xfrm>
          <a:off x="5364747" y="1554079"/>
          <a:ext cx="668655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Photo business success successful man boss got prize best entrepreneur of year trophy and prestige happy director ceo celebrate victory award achievement mature businessman in suit hold golden cup">
            <a:extLst>
              <a:ext uri="{FF2B5EF4-FFF2-40B4-BE49-F238E27FC236}">
                <a16:creationId xmlns:a16="http://schemas.microsoft.com/office/drawing/2014/main" id="{49712EE6-DCE4-5EB6-48DC-48128EC59C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83" y="1935480"/>
            <a:ext cx="5009314" cy="469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97CE82C-CBD0-44C3-B7C0-92AB94BEC7B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8FD33396-A1A9-4115-A3BE-62E3075E974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E1FC2CD2-387C-48D8-8965-AD609101857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AE314E6-180D-49E0-8256-87B275B896B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A1A11141-CB3F-4AFE-88A0-8007379AAE8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A9341E21-B5D8-49DC-9287-D408B7E7C29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D4059C91-947D-4CD4-AC72-6B2378F5F21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4AA3478B-1D18-4EEF-A129-944717DA6AD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7AACA481-3588-448E-AD04-658432D357F1}"/>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71EF90DC-36A8-4C65-B625-97448B5D0A5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8668D7CA-7B98-4BD4-871B-EDC2115371A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62FC-FA90-926E-0EF2-86F60CD59DC5}"/>
              </a:ext>
            </a:extLst>
          </p:cNvPr>
          <p:cNvSpPr>
            <a:spLocks noGrp="1"/>
          </p:cNvSpPr>
          <p:nvPr>
            <p:ph type="title"/>
          </p:nvPr>
        </p:nvSpPr>
        <p:spPr>
          <a:xfrm>
            <a:off x="1043957" y="18255"/>
            <a:ext cx="10515600" cy="1325563"/>
          </a:xfrm>
        </p:spPr>
        <p:txBody>
          <a:bodyPr>
            <a:normAutofit/>
          </a:bodyPr>
          <a:lstStyle/>
          <a:p>
            <a:r>
              <a:rPr lang="en-IN" sz="4000" dirty="0"/>
              <a:t>Area’s to Build Ownership &amp; Accountability</a:t>
            </a:r>
          </a:p>
        </p:txBody>
      </p:sp>
      <p:graphicFrame>
        <p:nvGraphicFramePr>
          <p:cNvPr id="4" name="Content Placeholder 3">
            <a:extLst>
              <a:ext uri="{FF2B5EF4-FFF2-40B4-BE49-F238E27FC236}">
                <a16:creationId xmlns:a16="http://schemas.microsoft.com/office/drawing/2014/main" id="{D2D7ADFA-D45C-B2D6-F37D-3EA67D9518C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24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99E38-FAA5-0C62-D186-087824BBCABC}"/>
              </a:ext>
            </a:extLst>
          </p:cNvPr>
          <p:cNvPicPr>
            <a:picLocks noChangeAspect="1"/>
          </p:cNvPicPr>
          <p:nvPr/>
        </p:nvPicPr>
        <p:blipFill rotWithShape="1">
          <a:blip r:embed="rId3"/>
          <a:srcRect l="11797" t="8889" r="11954" b="11111"/>
          <a:stretch/>
        </p:blipFill>
        <p:spPr>
          <a:xfrm>
            <a:off x="3026061" y="2270435"/>
            <a:ext cx="6707803" cy="3958703"/>
          </a:xfrm>
          <a:prstGeom prst="rect">
            <a:avLst/>
          </a:prstGeom>
        </p:spPr>
      </p:pic>
      <p:sp>
        <p:nvSpPr>
          <p:cNvPr id="2" name="Title 1">
            <a:extLst>
              <a:ext uri="{FF2B5EF4-FFF2-40B4-BE49-F238E27FC236}">
                <a16:creationId xmlns:a16="http://schemas.microsoft.com/office/drawing/2014/main" id="{AFFD24C7-2FB9-4B73-EEEB-5208152AC2D8}"/>
              </a:ext>
            </a:extLst>
          </p:cNvPr>
          <p:cNvSpPr>
            <a:spLocks noGrp="1"/>
          </p:cNvSpPr>
          <p:nvPr>
            <p:ph type="title"/>
          </p:nvPr>
        </p:nvSpPr>
        <p:spPr>
          <a:xfrm>
            <a:off x="876301" y="240206"/>
            <a:ext cx="9563100" cy="1325563"/>
          </a:xfrm>
        </p:spPr>
        <p:txBody>
          <a:bodyPr>
            <a:normAutofit/>
          </a:bodyPr>
          <a:lstStyle/>
          <a:p>
            <a:r>
              <a:rPr lang="en-US" sz="3600" b="1" dirty="0">
                <a:latin typeface="Swis721 Cn BT" panose="020B0506020202030204" pitchFamily="34" charset="0"/>
              </a:rPr>
              <a:t>Accountability Ladder </a:t>
            </a:r>
            <a:br>
              <a:rPr lang="en-US" sz="3600" b="1" dirty="0">
                <a:latin typeface="Swis721 Cn BT" panose="020B0506020202030204" pitchFamily="34" charset="0"/>
              </a:rPr>
            </a:br>
            <a:r>
              <a:rPr lang="en-US" sz="3600" b="1" dirty="0">
                <a:latin typeface="Swis721 Cn BT" panose="020B0506020202030204" pitchFamily="34" charset="0"/>
              </a:rPr>
              <a:t>Decision Path - Victim Vs Accountable</a:t>
            </a:r>
          </a:p>
        </p:txBody>
      </p:sp>
      <p:sp>
        <p:nvSpPr>
          <p:cNvPr id="4" name="Title 4">
            <a:extLst>
              <a:ext uri="{FF2B5EF4-FFF2-40B4-BE49-F238E27FC236}">
                <a16:creationId xmlns:a16="http://schemas.microsoft.com/office/drawing/2014/main" id="{31B6A8AC-1914-6ECF-5718-AC88A94B19CB}"/>
              </a:ext>
            </a:extLst>
          </p:cNvPr>
          <p:cNvSpPr txBox="1">
            <a:spLocks/>
          </p:cNvSpPr>
          <p:nvPr/>
        </p:nvSpPr>
        <p:spPr>
          <a:xfrm>
            <a:off x="9525000" y="1852580"/>
            <a:ext cx="2852531" cy="82598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n-US" sz="2400" dirty="0">
                <a:latin typeface="Swis721 Cn BT" panose="020B0506020202030204" pitchFamily="34" charset="0"/>
              </a:rPr>
              <a:t>Where do you stand? </a:t>
            </a:r>
          </a:p>
          <a:p>
            <a:r>
              <a:rPr lang="en-US" sz="2400" dirty="0">
                <a:latin typeface="Swis721 Cn BT" panose="020B0506020202030204" pitchFamily="34" charset="0"/>
              </a:rPr>
              <a:t>Up the ladder or down?</a:t>
            </a:r>
            <a:endParaRPr lang="en-IN" sz="2400" dirty="0">
              <a:latin typeface="Swis721 Cn BT" panose="020B0506020202030204" pitchFamily="34" charset="0"/>
            </a:endParaRPr>
          </a:p>
        </p:txBody>
      </p:sp>
      <p:sp>
        <p:nvSpPr>
          <p:cNvPr id="6" name="Rectangle: Rounded Corners 5">
            <a:extLst>
              <a:ext uri="{FF2B5EF4-FFF2-40B4-BE49-F238E27FC236}">
                <a16:creationId xmlns:a16="http://schemas.microsoft.com/office/drawing/2014/main" id="{A17202C4-18A9-1107-2FA4-2B95025813E8}"/>
              </a:ext>
            </a:extLst>
          </p:cNvPr>
          <p:cNvSpPr/>
          <p:nvPr/>
        </p:nvSpPr>
        <p:spPr>
          <a:xfrm>
            <a:off x="1037828" y="2265571"/>
            <a:ext cx="3657600" cy="154217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wis721 Cn BT" panose="020B0506020202030204" pitchFamily="34" charset="0"/>
              </a:rPr>
              <a:t>Accountable </a:t>
            </a:r>
            <a:r>
              <a:rPr lang="en-US" sz="2400" b="1" dirty="0" err="1">
                <a:latin typeface="Swis721 Cn BT" panose="020B0506020202030204" pitchFamily="34" charset="0"/>
              </a:rPr>
              <a:t>Behaviours</a:t>
            </a:r>
            <a:r>
              <a:rPr lang="en-US" sz="2400" b="1" dirty="0">
                <a:latin typeface="Swis721 Cn BT" panose="020B0506020202030204" pitchFamily="34" charset="0"/>
              </a:rPr>
              <a:t> </a:t>
            </a:r>
          </a:p>
          <a:p>
            <a:pPr algn="ctr"/>
            <a:r>
              <a:rPr lang="en-US" sz="2000" dirty="0">
                <a:latin typeface="Swis721 Cn BT" panose="020B0506020202030204" pitchFamily="34" charset="0"/>
              </a:rPr>
              <a:t>Things happen because of you</a:t>
            </a:r>
          </a:p>
          <a:p>
            <a:pPr algn="ctr"/>
            <a:r>
              <a:rPr lang="en-US" sz="2000" b="1" dirty="0">
                <a:solidFill>
                  <a:srgbClr val="FFFF00"/>
                </a:solidFill>
                <a:latin typeface="Swis721 Cn BT" panose="020B0506020202030204" pitchFamily="34" charset="0"/>
              </a:rPr>
              <a:t>recognize, own, self-examine, learn &amp; take action </a:t>
            </a:r>
            <a:endParaRPr lang="en-IN" sz="2000" b="1" dirty="0">
              <a:solidFill>
                <a:srgbClr val="FFFF00"/>
              </a:solidFill>
              <a:latin typeface="Swis721 Cn BT" panose="020B0506020202030204" pitchFamily="34" charset="0"/>
            </a:endParaRPr>
          </a:p>
        </p:txBody>
      </p:sp>
      <p:sp>
        <p:nvSpPr>
          <p:cNvPr id="7" name="Rectangle: Rounded Corners 6">
            <a:extLst>
              <a:ext uri="{FF2B5EF4-FFF2-40B4-BE49-F238E27FC236}">
                <a16:creationId xmlns:a16="http://schemas.microsoft.com/office/drawing/2014/main" id="{3F5EE25A-D6B5-345B-5BAC-3DE3C4390C24}"/>
              </a:ext>
            </a:extLst>
          </p:cNvPr>
          <p:cNvSpPr/>
          <p:nvPr/>
        </p:nvSpPr>
        <p:spPr>
          <a:xfrm>
            <a:off x="7973747" y="4494178"/>
            <a:ext cx="3520233" cy="144814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Swis721 Cn BT" panose="020B0506020202030204" pitchFamily="34" charset="0"/>
              </a:rPr>
              <a:t>Victim </a:t>
            </a:r>
            <a:r>
              <a:rPr lang="en-US" sz="2200" b="1" dirty="0" err="1">
                <a:latin typeface="Swis721 Cn BT" panose="020B0506020202030204" pitchFamily="34" charset="0"/>
              </a:rPr>
              <a:t>Behaviours</a:t>
            </a:r>
            <a:r>
              <a:rPr lang="en-US" sz="2200" b="1" dirty="0">
                <a:latin typeface="Swis721 Cn BT" panose="020B0506020202030204" pitchFamily="34" charset="0"/>
              </a:rPr>
              <a:t> </a:t>
            </a:r>
          </a:p>
          <a:p>
            <a:pPr algn="ctr"/>
            <a:r>
              <a:rPr lang="en-US" sz="2000" dirty="0">
                <a:latin typeface="Swis721 Cn BT" panose="020B0506020202030204" pitchFamily="34" charset="0"/>
              </a:rPr>
              <a:t>Things happen to you</a:t>
            </a:r>
          </a:p>
          <a:p>
            <a:pPr algn="ctr"/>
            <a:r>
              <a:rPr lang="en-US" sz="2000" b="1" dirty="0">
                <a:solidFill>
                  <a:srgbClr val="FFFF00"/>
                </a:solidFill>
                <a:latin typeface="Swis721 Cn BT" panose="020B0506020202030204" pitchFamily="34" charset="0"/>
              </a:rPr>
              <a:t>Ignore, deny, blame, resist &amp; hide</a:t>
            </a:r>
            <a:endParaRPr lang="en-IN" sz="2000" b="1" dirty="0">
              <a:solidFill>
                <a:srgbClr val="FFFF00"/>
              </a:solidFill>
              <a:latin typeface="Swis721 Cn BT" panose="020B0506020202030204" pitchFamily="34" charset="0"/>
            </a:endParaRPr>
          </a:p>
        </p:txBody>
      </p:sp>
    </p:spTree>
    <p:extLst>
      <p:ext uri="{BB962C8B-B14F-4D97-AF65-F5344CB8AC3E}">
        <p14:creationId xmlns:p14="http://schemas.microsoft.com/office/powerpoint/2010/main" val="308647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FBE8-C243-C712-B942-E2A2E33C18EC}"/>
              </a:ext>
            </a:extLst>
          </p:cNvPr>
          <p:cNvSpPr>
            <a:spLocks noGrp="1"/>
          </p:cNvSpPr>
          <p:nvPr>
            <p:ph type="title"/>
          </p:nvPr>
        </p:nvSpPr>
        <p:spPr>
          <a:xfrm>
            <a:off x="679174" y="449089"/>
            <a:ext cx="10515600" cy="1325563"/>
          </a:xfrm>
        </p:spPr>
        <p:txBody>
          <a:bodyPr>
            <a:normAutofit/>
          </a:bodyPr>
          <a:lstStyle/>
          <a:p>
            <a:r>
              <a:rPr lang="en-US" b="1" dirty="0">
                <a:latin typeface="Swis721 Cn BT" panose="020B0506020202030204" pitchFamily="34" charset="0"/>
              </a:rPr>
              <a:t>Accountability Pathways</a:t>
            </a:r>
          </a:p>
        </p:txBody>
      </p:sp>
      <p:pic>
        <p:nvPicPr>
          <p:cNvPr id="8194" name="Picture 2" descr="Vector pointing finger. male hand in sleeve suit. vector color flat illustration isolated on a white background. hand sign for web, poster, info graphic">
            <a:extLst>
              <a:ext uri="{FF2B5EF4-FFF2-40B4-BE49-F238E27FC236}">
                <a16:creationId xmlns:a16="http://schemas.microsoft.com/office/drawing/2014/main" id="{3E2B37BC-1F60-F6BB-08E6-FDBE3160E3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17" t="18350" r="10585" b="21587"/>
          <a:stretch/>
        </p:blipFill>
        <p:spPr bwMode="auto">
          <a:xfrm>
            <a:off x="4151047" y="2376640"/>
            <a:ext cx="934329" cy="50336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Vector young worker holding his cheek">
            <a:extLst>
              <a:ext uri="{FF2B5EF4-FFF2-40B4-BE49-F238E27FC236}">
                <a16:creationId xmlns:a16="http://schemas.microsoft.com/office/drawing/2014/main" id="{E030F41B-4FA3-0BB5-4E21-4DC1415A8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140" y="2007965"/>
            <a:ext cx="1072899" cy="107289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Vector woman says no and makes stop gesture forbids something and expresses disagreement body language no means no concept illustration">
            <a:extLst>
              <a:ext uri="{FF2B5EF4-FFF2-40B4-BE49-F238E27FC236}">
                <a16:creationId xmlns:a16="http://schemas.microsoft.com/office/drawing/2014/main" id="{EBED9CE0-DA6C-A499-AC1D-30BBF95C4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8149" y="1960456"/>
            <a:ext cx="1184170" cy="118417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Vector businessman sitting on a clock">
            <a:extLst>
              <a:ext uri="{FF2B5EF4-FFF2-40B4-BE49-F238E27FC236}">
                <a16:creationId xmlns:a16="http://schemas.microsoft.com/office/drawing/2014/main" id="{B3F7B3B5-FAE5-BFE7-44C5-3FDFBBAC78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4603" y="1928582"/>
            <a:ext cx="1014782" cy="1014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9A0F7B-E24A-AC63-D2E0-B1E00ADD0104}"/>
              </a:ext>
            </a:extLst>
          </p:cNvPr>
          <p:cNvSpPr txBox="1"/>
          <p:nvPr/>
        </p:nvSpPr>
        <p:spPr>
          <a:xfrm>
            <a:off x="804872" y="5515555"/>
            <a:ext cx="2471519" cy="338554"/>
          </a:xfrm>
          <a:prstGeom prst="rect">
            <a:avLst/>
          </a:prstGeom>
          <a:noFill/>
        </p:spPr>
        <p:txBody>
          <a:bodyPr wrap="square" rtlCol="0">
            <a:spAutoFit/>
          </a:bodyPr>
          <a:lstStyle/>
          <a:p>
            <a:r>
              <a:rPr lang="en-IN" sz="1600" b="1" dirty="0"/>
              <a:t>Acknowledges Reality</a:t>
            </a:r>
          </a:p>
        </p:txBody>
      </p:sp>
      <p:sp>
        <p:nvSpPr>
          <p:cNvPr id="7" name="TextBox 6">
            <a:extLst>
              <a:ext uri="{FF2B5EF4-FFF2-40B4-BE49-F238E27FC236}">
                <a16:creationId xmlns:a16="http://schemas.microsoft.com/office/drawing/2014/main" id="{C4FFB3FF-92A2-059E-FD49-758903992F04}"/>
              </a:ext>
            </a:extLst>
          </p:cNvPr>
          <p:cNvSpPr txBox="1"/>
          <p:nvPr/>
        </p:nvSpPr>
        <p:spPr>
          <a:xfrm>
            <a:off x="3874557" y="3014452"/>
            <a:ext cx="1342740" cy="338554"/>
          </a:xfrm>
          <a:prstGeom prst="rect">
            <a:avLst/>
          </a:prstGeom>
          <a:noFill/>
        </p:spPr>
        <p:txBody>
          <a:bodyPr wrap="none" rtlCol="0">
            <a:spAutoFit/>
          </a:bodyPr>
          <a:lstStyle/>
          <a:p>
            <a:r>
              <a:rPr lang="en-IN" sz="1600" b="1" dirty="0"/>
              <a:t>Blame Others</a:t>
            </a:r>
          </a:p>
        </p:txBody>
      </p:sp>
      <p:sp>
        <p:nvSpPr>
          <p:cNvPr id="8" name="TextBox 7">
            <a:extLst>
              <a:ext uri="{FF2B5EF4-FFF2-40B4-BE49-F238E27FC236}">
                <a16:creationId xmlns:a16="http://schemas.microsoft.com/office/drawing/2014/main" id="{165D11E4-5697-9FD7-02D8-C23A263D2BBA}"/>
              </a:ext>
            </a:extLst>
          </p:cNvPr>
          <p:cNvSpPr txBox="1"/>
          <p:nvPr/>
        </p:nvSpPr>
        <p:spPr>
          <a:xfrm>
            <a:off x="6940186" y="3080864"/>
            <a:ext cx="1520096" cy="338554"/>
          </a:xfrm>
          <a:prstGeom prst="rect">
            <a:avLst/>
          </a:prstGeom>
          <a:noFill/>
        </p:spPr>
        <p:txBody>
          <a:bodyPr wrap="none" rtlCol="0">
            <a:spAutoFit/>
          </a:bodyPr>
          <a:lstStyle/>
          <a:p>
            <a:r>
              <a:rPr lang="en-IN" sz="1600" b="1" dirty="0"/>
              <a:t>Making Excuses</a:t>
            </a:r>
          </a:p>
        </p:txBody>
      </p:sp>
      <p:sp>
        <p:nvSpPr>
          <p:cNvPr id="9" name="TextBox 8">
            <a:extLst>
              <a:ext uri="{FF2B5EF4-FFF2-40B4-BE49-F238E27FC236}">
                <a16:creationId xmlns:a16="http://schemas.microsoft.com/office/drawing/2014/main" id="{89DB92F4-A8E6-0248-746B-15FCA0B135AA}"/>
              </a:ext>
            </a:extLst>
          </p:cNvPr>
          <p:cNvSpPr txBox="1"/>
          <p:nvPr/>
        </p:nvSpPr>
        <p:spPr>
          <a:xfrm>
            <a:off x="9547564" y="3085360"/>
            <a:ext cx="1688860" cy="338554"/>
          </a:xfrm>
          <a:prstGeom prst="rect">
            <a:avLst/>
          </a:prstGeom>
          <a:noFill/>
        </p:spPr>
        <p:txBody>
          <a:bodyPr wrap="none" rtlCol="0">
            <a:spAutoFit/>
          </a:bodyPr>
          <a:lstStyle/>
          <a:p>
            <a:r>
              <a:rPr lang="en-IN" sz="1600" b="1" dirty="0"/>
              <a:t>Waiting &amp; Hoping</a:t>
            </a:r>
          </a:p>
        </p:txBody>
      </p:sp>
      <p:sp>
        <p:nvSpPr>
          <p:cNvPr id="10" name="TextBox 9">
            <a:extLst>
              <a:ext uri="{FF2B5EF4-FFF2-40B4-BE49-F238E27FC236}">
                <a16:creationId xmlns:a16="http://schemas.microsoft.com/office/drawing/2014/main" id="{F2FAABA3-0189-E3A0-DDFA-8C75E69D3B72}"/>
              </a:ext>
            </a:extLst>
          </p:cNvPr>
          <p:cNvSpPr txBox="1"/>
          <p:nvPr/>
        </p:nvSpPr>
        <p:spPr>
          <a:xfrm>
            <a:off x="570167" y="3429000"/>
            <a:ext cx="11138385" cy="369332"/>
          </a:xfrm>
          <a:prstGeom prst="rect">
            <a:avLst/>
          </a:prstGeom>
          <a:solidFill>
            <a:srgbClr val="FF0000"/>
          </a:solidFill>
        </p:spPr>
        <p:txBody>
          <a:bodyPr wrap="square" rtlCol="0">
            <a:spAutoFit/>
          </a:bodyPr>
          <a:lstStyle/>
          <a:p>
            <a:r>
              <a:rPr lang="en-IN" b="1" dirty="0">
                <a:solidFill>
                  <a:schemeClr val="bg1"/>
                </a:solidFill>
              </a:rPr>
              <a:t>(Victim Mentality)- Finds excuses and runs away from actions </a:t>
            </a:r>
          </a:p>
        </p:txBody>
      </p:sp>
      <p:pic>
        <p:nvPicPr>
          <p:cNvPr id="8206" name="Picture 14" descr="Vector like sign, success, approval, joy and happiness concept">
            <a:extLst>
              <a:ext uri="{FF2B5EF4-FFF2-40B4-BE49-F238E27FC236}">
                <a16:creationId xmlns:a16="http://schemas.microsoft.com/office/drawing/2014/main" id="{7C678247-110A-B7F9-8FF3-C475BD65AD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7286" y="4377592"/>
            <a:ext cx="1122100" cy="1122100"/>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Vector problem and solution in business solving to look ideas with the concept of teamwork can use for web banner or background flat illustration">
            <a:extLst>
              <a:ext uri="{FF2B5EF4-FFF2-40B4-BE49-F238E27FC236}">
                <a16:creationId xmlns:a16="http://schemas.microsoft.com/office/drawing/2014/main" id="{1F9B15C0-445F-D079-D927-606FEF2DED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5384" y="4429846"/>
            <a:ext cx="1447754" cy="1017591"/>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Vector find the right person for the job concept with business">
            <a:extLst>
              <a:ext uri="{FF2B5EF4-FFF2-40B4-BE49-F238E27FC236}">
                <a16:creationId xmlns:a16="http://schemas.microsoft.com/office/drawing/2014/main" id="{DC21973B-B521-0463-97FA-E2CEB3A51EF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532" t="7329" r="15078" b="19348"/>
          <a:stretch/>
        </p:blipFill>
        <p:spPr bwMode="auto">
          <a:xfrm>
            <a:off x="3980430" y="4406471"/>
            <a:ext cx="1291787" cy="1158018"/>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Vector happy positive young woman showing gesture the concept of sign language and gestures">
            <a:extLst>
              <a:ext uri="{FF2B5EF4-FFF2-40B4-BE49-F238E27FC236}">
                <a16:creationId xmlns:a16="http://schemas.microsoft.com/office/drawing/2014/main" id="{D22066F9-09F4-58BB-43F9-9BF69D73B8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8140" y="4327433"/>
            <a:ext cx="1084085" cy="126611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9D891241-7869-9904-6A57-26E75C0DBE45}"/>
              </a:ext>
            </a:extLst>
          </p:cNvPr>
          <p:cNvCxnSpPr>
            <a:cxnSpLocks/>
          </p:cNvCxnSpPr>
          <p:nvPr/>
        </p:nvCxnSpPr>
        <p:spPr>
          <a:xfrm flipV="1">
            <a:off x="546100" y="2007965"/>
            <a:ext cx="0" cy="18235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79AA8B5-C96F-1F98-284E-EEB68A98557B}"/>
              </a:ext>
            </a:extLst>
          </p:cNvPr>
          <p:cNvCxnSpPr>
            <a:cxnSpLocks/>
          </p:cNvCxnSpPr>
          <p:nvPr/>
        </p:nvCxnSpPr>
        <p:spPr>
          <a:xfrm>
            <a:off x="546100" y="4016226"/>
            <a:ext cx="0" cy="179171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B1A07A-DB06-647F-85C4-6217ACFE0E19}"/>
              </a:ext>
            </a:extLst>
          </p:cNvPr>
          <p:cNvSpPr txBox="1"/>
          <p:nvPr/>
        </p:nvSpPr>
        <p:spPr>
          <a:xfrm rot="16200000">
            <a:off x="-582204" y="2631397"/>
            <a:ext cx="1783538" cy="369332"/>
          </a:xfrm>
          <a:prstGeom prst="rect">
            <a:avLst/>
          </a:prstGeom>
          <a:noFill/>
        </p:spPr>
        <p:txBody>
          <a:bodyPr wrap="square">
            <a:spAutoFit/>
          </a:bodyPr>
          <a:lstStyle/>
          <a:p>
            <a:r>
              <a:rPr lang="en-IN" b="1" dirty="0">
                <a:solidFill>
                  <a:srgbClr val="FF0000"/>
                </a:solidFill>
              </a:rPr>
              <a:t>Unaccountable</a:t>
            </a:r>
            <a:endParaRPr lang="en-IN" dirty="0">
              <a:solidFill>
                <a:srgbClr val="FF0000"/>
              </a:solidFill>
            </a:endParaRPr>
          </a:p>
        </p:txBody>
      </p:sp>
      <p:sp>
        <p:nvSpPr>
          <p:cNvPr id="19" name="TextBox 18">
            <a:extLst>
              <a:ext uri="{FF2B5EF4-FFF2-40B4-BE49-F238E27FC236}">
                <a16:creationId xmlns:a16="http://schemas.microsoft.com/office/drawing/2014/main" id="{04F0E903-3C14-5991-8BFC-6E2B07A52EBA}"/>
              </a:ext>
            </a:extLst>
          </p:cNvPr>
          <p:cNvSpPr txBox="1"/>
          <p:nvPr/>
        </p:nvSpPr>
        <p:spPr>
          <a:xfrm rot="16200000">
            <a:off x="-556269" y="4534823"/>
            <a:ext cx="1783538" cy="369332"/>
          </a:xfrm>
          <a:prstGeom prst="rect">
            <a:avLst/>
          </a:prstGeom>
          <a:noFill/>
        </p:spPr>
        <p:txBody>
          <a:bodyPr wrap="square">
            <a:spAutoFit/>
          </a:bodyPr>
          <a:lstStyle/>
          <a:p>
            <a:r>
              <a:rPr lang="en-IN" b="1" dirty="0">
                <a:solidFill>
                  <a:srgbClr val="00B050"/>
                </a:solidFill>
              </a:rPr>
              <a:t>Accountable</a:t>
            </a:r>
            <a:endParaRPr lang="en-IN" dirty="0">
              <a:solidFill>
                <a:srgbClr val="00B050"/>
              </a:solidFill>
            </a:endParaRPr>
          </a:p>
        </p:txBody>
      </p:sp>
      <p:sp>
        <p:nvSpPr>
          <p:cNvPr id="20" name="TextBox 19">
            <a:extLst>
              <a:ext uri="{FF2B5EF4-FFF2-40B4-BE49-F238E27FC236}">
                <a16:creationId xmlns:a16="http://schemas.microsoft.com/office/drawing/2014/main" id="{75996548-600D-265C-B0FF-28B576CFAF35}"/>
              </a:ext>
            </a:extLst>
          </p:cNvPr>
          <p:cNvSpPr txBox="1"/>
          <p:nvPr/>
        </p:nvSpPr>
        <p:spPr>
          <a:xfrm>
            <a:off x="844538" y="5847417"/>
            <a:ext cx="11138385" cy="369332"/>
          </a:xfrm>
          <a:prstGeom prst="rect">
            <a:avLst/>
          </a:prstGeom>
          <a:solidFill>
            <a:srgbClr val="00B050"/>
          </a:solidFill>
        </p:spPr>
        <p:txBody>
          <a:bodyPr wrap="square" rtlCol="0">
            <a:spAutoFit/>
          </a:bodyPr>
          <a:lstStyle/>
          <a:p>
            <a:r>
              <a:rPr lang="en-IN" b="1" dirty="0">
                <a:solidFill>
                  <a:schemeClr val="bg1"/>
                </a:solidFill>
              </a:rPr>
              <a:t>(Winner Mentality)- Finds ways  to do action.</a:t>
            </a:r>
          </a:p>
        </p:txBody>
      </p:sp>
      <p:sp>
        <p:nvSpPr>
          <p:cNvPr id="21" name="TextBox 20">
            <a:extLst>
              <a:ext uri="{FF2B5EF4-FFF2-40B4-BE49-F238E27FC236}">
                <a16:creationId xmlns:a16="http://schemas.microsoft.com/office/drawing/2014/main" id="{2597EBB5-840C-00A5-2844-B34E69EB742A}"/>
              </a:ext>
            </a:extLst>
          </p:cNvPr>
          <p:cNvSpPr txBox="1"/>
          <p:nvPr/>
        </p:nvSpPr>
        <p:spPr>
          <a:xfrm>
            <a:off x="1059381" y="3143460"/>
            <a:ext cx="1092287" cy="338554"/>
          </a:xfrm>
          <a:prstGeom prst="rect">
            <a:avLst/>
          </a:prstGeom>
          <a:noFill/>
        </p:spPr>
        <p:txBody>
          <a:bodyPr wrap="none" rtlCol="0">
            <a:spAutoFit/>
          </a:bodyPr>
          <a:lstStyle/>
          <a:p>
            <a:r>
              <a:rPr lang="en-IN" sz="1600" b="1" dirty="0"/>
              <a:t>Not Aware</a:t>
            </a:r>
          </a:p>
        </p:txBody>
      </p:sp>
      <p:sp>
        <p:nvSpPr>
          <p:cNvPr id="22" name="TextBox 21">
            <a:extLst>
              <a:ext uri="{FF2B5EF4-FFF2-40B4-BE49-F238E27FC236}">
                <a16:creationId xmlns:a16="http://schemas.microsoft.com/office/drawing/2014/main" id="{0F0AD90A-9215-8A0C-0380-5555EBF4539D}"/>
              </a:ext>
            </a:extLst>
          </p:cNvPr>
          <p:cNvSpPr txBox="1"/>
          <p:nvPr/>
        </p:nvSpPr>
        <p:spPr>
          <a:xfrm>
            <a:off x="3624481" y="5515555"/>
            <a:ext cx="2471519" cy="338554"/>
          </a:xfrm>
          <a:prstGeom prst="rect">
            <a:avLst/>
          </a:prstGeom>
          <a:noFill/>
        </p:spPr>
        <p:txBody>
          <a:bodyPr wrap="square" rtlCol="0">
            <a:spAutoFit/>
          </a:bodyPr>
          <a:lstStyle/>
          <a:p>
            <a:r>
              <a:rPr lang="en-IN" sz="1600" b="1" dirty="0"/>
              <a:t>Self action commitment</a:t>
            </a:r>
          </a:p>
        </p:txBody>
      </p:sp>
      <p:sp>
        <p:nvSpPr>
          <p:cNvPr id="23" name="TextBox 22">
            <a:extLst>
              <a:ext uri="{FF2B5EF4-FFF2-40B4-BE49-F238E27FC236}">
                <a16:creationId xmlns:a16="http://schemas.microsoft.com/office/drawing/2014/main" id="{F7C07D6B-085D-5C8A-4013-761084B548B9}"/>
              </a:ext>
            </a:extLst>
          </p:cNvPr>
          <p:cNvSpPr txBox="1"/>
          <p:nvPr/>
        </p:nvSpPr>
        <p:spPr>
          <a:xfrm>
            <a:off x="9511404" y="5536676"/>
            <a:ext cx="2471519" cy="338554"/>
          </a:xfrm>
          <a:prstGeom prst="rect">
            <a:avLst/>
          </a:prstGeom>
          <a:noFill/>
        </p:spPr>
        <p:txBody>
          <a:bodyPr wrap="square" rtlCol="0">
            <a:spAutoFit/>
          </a:bodyPr>
          <a:lstStyle/>
          <a:p>
            <a:r>
              <a:rPr lang="en-IN" sz="1600" b="1" dirty="0"/>
              <a:t>Make it Happen</a:t>
            </a:r>
          </a:p>
        </p:txBody>
      </p:sp>
      <p:sp>
        <p:nvSpPr>
          <p:cNvPr id="24" name="TextBox 23">
            <a:extLst>
              <a:ext uri="{FF2B5EF4-FFF2-40B4-BE49-F238E27FC236}">
                <a16:creationId xmlns:a16="http://schemas.microsoft.com/office/drawing/2014/main" id="{CFE7DC6E-E11D-3D35-8FCA-84F7048DB708}"/>
              </a:ext>
            </a:extLst>
          </p:cNvPr>
          <p:cNvSpPr txBox="1"/>
          <p:nvPr/>
        </p:nvSpPr>
        <p:spPr>
          <a:xfrm>
            <a:off x="7076045" y="5544608"/>
            <a:ext cx="2471519" cy="338554"/>
          </a:xfrm>
          <a:prstGeom prst="rect">
            <a:avLst/>
          </a:prstGeom>
          <a:noFill/>
        </p:spPr>
        <p:txBody>
          <a:bodyPr wrap="square" rtlCol="0">
            <a:spAutoFit/>
          </a:bodyPr>
          <a:lstStyle/>
          <a:p>
            <a:r>
              <a:rPr lang="en-IN" sz="1600" b="1" dirty="0"/>
              <a:t>Solution Centric</a:t>
            </a:r>
          </a:p>
        </p:txBody>
      </p:sp>
    </p:spTree>
    <p:extLst>
      <p:ext uri="{BB962C8B-B14F-4D97-AF65-F5344CB8AC3E}">
        <p14:creationId xmlns:p14="http://schemas.microsoft.com/office/powerpoint/2010/main" val="4584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2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2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8" grpId="0"/>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0F9D262-720B-457B-BA40-E6E708CB1481}"/>
              </a:ext>
            </a:extLst>
          </p:cNvPr>
          <p:cNvSpPr>
            <a:spLocks noGrp="1"/>
          </p:cNvSpPr>
          <p:nvPr>
            <p:ph type="sldNum" sz="quarter" idx="12"/>
          </p:nvPr>
        </p:nvSpPr>
        <p:spPr>
          <a:xfrm>
            <a:off x="11667744" y="6409944"/>
            <a:ext cx="438912" cy="448056"/>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1389E6-C847-4AD0-B56D-D205B2EAB1EE}" type="slidenum">
              <a:rPr lang="en-US" smtClean="0"/>
              <a:pPr/>
              <a:t>8</a:t>
            </a:fld>
            <a:endParaRPr lang="en-US" noProof="0" dirty="0"/>
          </a:p>
        </p:txBody>
      </p:sp>
      <p:pic>
        <p:nvPicPr>
          <p:cNvPr id="14" name="Picture 13">
            <a:extLst>
              <a:ext uri="{FF2B5EF4-FFF2-40B4-BE49-F238E27FC236}">
                <a16:creationId xmlns:a16="http://schemas.microsoft.com/office/drawing/2014/main" id="{229BF35D-B71E-4B52-BC11-E6C2A2849E83}"/>
              </a:ext>
            </a:extLst>
          </p:cNvPr>
          <p:cNvPicPr>
            <a:picLocks noChangeAspect="1"/>
          </p:cNvPicPr>
          <p:nvPr/>
        </p:nvPicPr>
        <p:blipFill rotWithShape="1">
          <a:blip r:embed="rId3"/>
          <a:srcRect l="50897" t="5604"/>
          <a:stretch/>
        </p:blipFill>
        <p:spPr>
          <a:xfrm>
            <a:off x="6096000" y="929501"/>
            <a:ext cx="4559261" cy="5609412"/>
          </a:xfrm>
          <a:prstGeom prst="rect">
            <a:avLst/>
          </a:prstGeom>
        </p:spPr>
      </p:pic>
      <p:pic>
        <p:nvPicPr>
          <p:cNvPr id="15" name="Picture 14">
            <a:extLst>
              <a:ext uri="{FF2B5EF4-FFF2-40B4-BE49-F238E27FC236}">
                <a16:creationId xmlns:a16="http://schemas.microsoft.com/office/drawing/2014/main" id="{B29C7BFC-28A9-4501-B90B-7440E2A990DF}"/>
              </a:ext>
            </a:extLst>
          </p:cNvPr>
          <p:cNvPicPr>
            <a:picLocks noChangeAspect="1"/>
          </p:cNvPicPr>
          <p:nvPr/>
        </p:nvPicPr>
        <p:blipFill rotWithShape="1">
          <a:blip r:embed="rId3"/>
          <a:srcRect l="-428" t="5604" r="50434"/>
          <a:stretch/>
        </p:blipFill>
        <p:spPr>
          <a:xfrm>
            <a:off x="932461" y="929501"/>
            <a:ext cx="4641975" cy="5609411"/>
          </a:xfrm>
          <a:prstGeom prst="rect">
            <a:avLst/>
          </a:prstGeom>
        </p:spPr>
      </p:pic>
    </p:spTree>
    <p:extLst>
      <p:ext uri="{BB962C8B-B14F-4D97-AF65-F5344CB8AC3E}">
        <p14:creationId xmlns:p14="http://schemas.microsoft.com/office/powerpoint/2010/main" val="24601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E717E49-AE87-45D7-86A1-CB182D09EFA1}"/>
              </a:ext>
            </a:extLst>
          </p:cNvPr>
          <p:cNvSpPr txBox="1">
            <a:spLocks/>
          </p:cNvSpPr>
          <p:nvPr/>
        </p:nvSpPr>
        <p:spPr>
          <a:xfrm>
            <a:off x="891175" y="80790"/>
            <a:ext cx="9788625" cy="1643729"/>
          </a:xfrm>
          <a:prstGeom prst="rect">
            <a:avLst/>
          </a:prstGeom>
        </p:spPr>
        <p:txBody>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200"/>
              </a:spcAft>
              <a:buClr>
                <a:srgbClr val="1CADE4"/>
              </a:buClr>
              <a:buSzPct val="100000"/>
              <a:buNone/>
              <a:tabLst/>
              <a:defRPr/>
            </a:pPr>
            <a:r>
              <a:rPr lang="en-US" sz="3200" b="1" i="0" u="none" strike="noStrike" dirty="0">
                <a:solidFill>
                  <a:srgbClr val="000000"/>
                </a:solidFill>
                <a:effectLst/>
                <a:latin typeface="Swis721 Cn BT" panose="020B0506020202030204" pitchFamily="34" charset="0"/>
              </a:rPr>
              <a:t>Opportunities for Exercising Ownership &amp; Accountability</a:t>
            </a:r>
            <a:endParaRPr kumimoji="0" lang="en-US" sz="3200" b="1" i="0" u="none" strike="noStrike" kern="1200" cap="none" spc="0" normalizeH="0" baseline="0" noProof="0" dirty="0">
              <a:ln>
                <a:noFill/>
              </a:ln>
              <a:solidFill>
                <a:schemeClr val="tx1"/>
              </a:solidFill>
              <a:effectLst/>
              <a:uLnTx/>
              <a:uFillTx/>
              <a:latin typeface="Swis721 Cn BT" panose="020B0506020202030204" pitchFamily="34" charset="0"/>
            </a:endParaRPr>
          </a:p>
        </p:txBody>
      </p:sp>
      <p:graphicFrame>
        <p:nvGraphicFramePr>
          <p:cNvPr id="8" name="Diagram 7">
            <a:extLst>
              <a:ext uri="{FF2B5EF4-FFF2-40B4-BE49-F238E27FC236}">
                <a16:creationId xmlns:a16="http://schemas.microsoft.com/office/drawing/2014/main" id="{9B2A9A59-D338-4F47-B073-2E4197BF33B0}"/>
              </a:ext>
            </a:extLst>
          </p:cNvPr>
          <p:cNvGraphicFramePr/>
          <p:nvPr>
            <p:extLst>
              <p:ext uri="{D42A27DB-BD31-4B8C-83A1-F6EECF244321}">
                <p14:modId xmlns:p14="http://schemas.microsoft.com/office/powerpoint/2010/main" val="1087073636"/>
              </p:ext>
            </p:extLst>
          </p:nvPr>
        </p:nvGraphicFramePr>
        <p:xfrm>
          <a:off x="122549" y="988482"/>
          <a:ext cx="12192000" cy="5614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2E58BDC-38DF-4E4B-BD55-4A65B6EFC7DC}"/>
              </a:ext>
            </a:extLst>
          </p:cNvPr>
          <p:cNvSpPr txBox="1"/>
          <p:nvPr/>
        </p:nvSpPr>
        <p:spPr>
          <a:xfrm>
            <a:off x="1182754" y="5686311"/>
            <a:ext cx="2206487" cy="647397"/>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wis721 Cn BT" panose="020B0506020202030204" pitchFamily="34" charset="0"/>
                <a:cs typeface="Calibri" panose="020F0502020204030204" pitchFamily="34" charset="0"/>
              </a:rPr>
              <a:t>Wait for instructions.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wis721 Cn BT" panose="020B0506020202030204" pitchFamily="34" charset="0"/>
                <a:cs typeface="Calibri" panose="020F0502020204030204" pitchFamily="34" charset="0"/>
              </a:rPr>
              <a:t>Tell me what to do</a:t>
            </a:r>
          </a:p>
        </p:txBody>
      </p:sp>
      <p:sp>
        <p:nvSpPr>
          <p:cNvPr id="10" name="TextBox 9">
            <a:extLst>
              <a:ext uri="{FF2B5EF4-FFF2-40B4-BE49-F238E27FC236}">
                <a16:creationId xmlns:a16="http://schemas.microsoft.com/office/drawing/2014/main" id="{A889CCC5-F33B-4A32-9BFA-BE0CF0F9600D}"/>
              </a:ext>
            </a:extLst>
          </p:cNvPr>
          <p:cNvSpPr txBox="1"/>
          <p:nvPr/>
        </p:nvSpPr>
        <p:spPr>
          <a:xfrm>
            <a:off x="3869600" y="4868897"/>
            <a:ext cx="2348949" cy="646331"/>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wis721 Cn BT" panose="020B0506020202030204" pitchFamily="34" charset="0"/>
                <a:cs typeface="Calibri" panose="020F0502020204030204" pitchFamily="34" charset="0"/>
              </a:rPr>
              <a:t>Its not my job!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wis721 Cn BT" panose="020B0506020202030204" pitchFamily="34" charset="0"/>
                <a:cs typeface="Calibri" panose="020F0502020204030204" pitchFamily="34" charset="0"/>
              </a:rPr>
              <a:t>Ignore/ Deny</a:t>
            </a:r>
          </a:p>
        </p:txBody>
      </p:sp>
      <p:sp>
        <p:nvSpPr>
          <p:cNvPr id="11" name="TextBox 10">
            <a:extLst>
              <a:ext uri="{FF2B5EF4-FFF2-40B4-BE49-F238E27FC236}">
                <a16:creationId xmlns:a16="http://schemas.microsoft.com/office/drawing/2014/main" id="{63CD9B78-5999-4FE4-9ED1-EAE5712E243E}"/>
              </a:ext>
            </a:extLst>
          </p:cNvPr>
          <p:cNvSpPr txBox="1"/>
          <p:nvPr/>
        </p:nvSpPr>
        <p:spPr>
          <a:xfrm>
            <a:off x="6864150" y="3820057"/>
            <a:ext cx="2090528" cy="646780"/>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wis721 Cn BT" panose="020B0506020202030204" pitchFamily="34" charset="0"/>
                <a:cs typeface="Calibri" panose="020F0502020204030204" pitchFamily="34" charset="0"/>
              </a:rPr>
              <a:t>Blame, point finger at others</a:t>
            </a:r>
          </a:p>
        </p:txBody>
      </p:sp>
      <p:sp>
        <p:nvSpPr>
          <p:cNvPr id="12" name="TextBox 11">
            <a:extLst>
              <a:ext uri="{FF2B5EF4-FFF2-40B4-BE49-F238E27FC236}">
                <a16:creationId xmlns:a16="http://schemas.microsoft.com/office/drawing/2014/main" id="{2CD94423-6584-48EF-A49E-A38BFED62215}"/>
              </a:ext>
            </a:extLst>
          </p:cNvPr>
          <p:cNvSpPr txBox="1"/>
          <p:nvPr/>
        </p:nvSpPr>
        <p:spPr>
          <a:xfrm>
            <a:off x="9911174" y="2540352"/>
            <a:ext cx="1979075" cy="369332"/>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wis721 Cn BT" panose="020B0506020202030204" pitchFamily="34" charset="0"/>
                <a:cs typeface="Calibri" panose="020F0502020204030204" pitchFamily="34" charset="0"/>
              </a:rPr>
              <a:t>Cover your trail</a:t>
            </a:r>
          </a:p>
        </p:txBody>
      </p:sp>
    </p:spTree>
    <p:extLst>
      <p:ext uri="{BB962C8B-B14F-4D97-AF65-F5344CB8AC3E}">
        <p14:creationId xmlns:p14="http://schemas.microsoft.com/office/powerpoint/2010/main" val="340941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3D388554-0135-408A-A034-75F60C1CBD6D}"/>
                                            </p:graphicEl>
                                          </p:spTgt>
                                        </p:tgtEl>
                                        <p:attrNameLst>
                                          <p:attrName>style.visibility</p:attrName>
                                        </p:attrNameLst>
                                      </p:cBhvr>
                                      <p:to>
                                        <p:strVal val="visible"/>
                                      </p:to>
                                    </p:set>
                                    <p:anim calcmode="lin" valueType="num">
                                      <p:cBhvr additive="base">
                                        <p:cTn id="7" dur="500" fill="hold"/>
                                        <p:tgtEl>
                                          <p:spTgt spid="8">
                                            <p:graphicEl>
                                              <a:dgm id="{3D388554-0135-408A-A034-75F60C1CBD6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3D388554-0135-408A-A034-75F60C1CBD6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graphicEl>
                                              <a:dgm id="{CE81E285-6267-4960-989C-D26BAE8B3585}"/>
                                            </p:graphicEl>
                                          </p:spTgt>
                                        </p:tgtEl>
                                        <p:attrNameLst>
                                          <p:attrName>style.visibility</p:attrName>
                                        </p:attrNameLst>
                                      </p:cBhvr>
                                      <p:to>
                                        <p:strVal val="visible"/>
                                      </p:to>
                                    </p:set>
                                    <p:anim calcmode="lin" valueType="num">
                                      <p:cBhvr additive="base">
                                        <p:cTn id="11" dur="500" fill="hold"/>
                                        <p:tgtEl>
                                          <p:spTgt spid="8">
                                            <p:graphicEl>
                                              <a:dgm id="{CE81E285-6267-4960-989C-D26BAE8B358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graphicEl>
                                              <a:dgm id="{CE81E285-6267-4960-989C-D26BAE8B3585}"/>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graphicEl>
                                              <a:dgm id="{94163819-6C15-4325-BF88-10CD7CF40BFB}"/>
                                            </p:graphicEl>
                                          </p:spTgt>
                                        </p:tgtEl>
                                        <p:attrNameLst>
                                          <p:attrName>style.visibility</p:attrName>
                                        </p:attrNameLst>
                                      </p:cBhvr>
                                      <p:to>
                                        <p:strVal val="visible"/>
                                      </p:to>
                                    </p:set>
                                    <p:anim calcmode="lin" valueType="num">
                                      <p:cBhvr additive="base">
                                        <p:cTn id="15" dur="500" fill="hold"/>
                                        <p:tgtEl>
                                          <p:spTgt spid="8">
                                            <p:graphicEl>
                                              <a:dgm id="{94163819-6C15-4325-BF88-10CD7CF40BFB}"/>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graphicEl>
                                              <a:dgm id="{94163819-6C15-4325-BF88-10CD7CF40BFB}"/>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graphicEl>
                                              <a:dgm id="{D01118EC-8186-44E2-90DD-0D5B2C064800}"/>
                                            </p:graphicEl>
                                          </p:spTgt>
                                        </p:tgtEl>
                                        <p:attrNameLst>
                                          <p:attrName>style.visibility</p:attrName>
                                        </p:attrNameLst>
                                      </p:cBhvr>
                                      <p:to>
                                        <p:strVal val="visible"/>
                                      </p:to>
                                    </p:set>
                                    <p:anim calcmode="lin" valueType="num">
                                      <p:cBhvr additive="base">
                                        <p:cTn id="21" dur="500" fill="hold"/>
                                        <p:tgtEl>
                                          <p:spTgt spid="8">
                                            <p:graphicEl>
                                              <a:dgm id="{D01118EC-8186-44E2-90DD-0D5B2C064800}"/>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graphicEl>
                                              <a:dgm id="{D01118EC-8186-44E2-90DD-0D5B2C064800}"/>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graphicEl>
                                              <a:dgm id="{6A818611-546D-43CF-A082-8FC33EE38208}"/>
                                            </p:graphicEl>
                                          </p:spTgt>
                                        </p:tgtEl>
                                        <p:attrNameLst>
                                          <p:attrName>style.visibility</p:attrName>
                                        </p:attrNameLst>
                                      </p:cBhvr>
                                      <p:to>
                                        <p:strVal val="visible"/>
                                      </p:to>
                                    </p:set>
                                    <p:anim calcmode="lin" valueType="num">
                                      <p:cBhvr additive="base">
                                        <p:cTn id="25" dur="500" fill="hold"/>
                                        <p:tgtEl>
                                          <p:spTgt spid="8">
                                            <p:graphicEl>
                                              <a:dgm id="{6A818611-546D-43CF-A082-8FC33EE3820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6A818611-546D-43CF-A082-8FC33EE38208}"/>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graphicEl>
                                              <a:dgm id="{1DEAC735-A85D-432D-86EC-A18648C03E09}"/>
                                            </p:graphicEl>
                                          </p:spTgt>
                                        </p:tgtEl>
                                        <p:attrNameLst>
                                          <p:attrName>style.visibility</p:attrName>
                                        </p:attrNameLst>
                                      </p:cBhvr>
                                      <p:to>
                                        <p:strVal val="visible"/>
                                      </p:to>
                                    </p:set>
                                    <p:anim calcmode="lin" valueType="num">
                                      <p:cBhvr additive="base">
                                        <p:cTn id="29" dur="500" fill="hold"/>
                                        <p:tgtEl>
                                          <p:spTgt spid="8">
                                            <p:graphicEl>
                                              <a:dgm id="{1DEAC735-A85D-432D-86EC-A18648C03E09}"/>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graphicEl>
                                              <a:dgm id="{1DEAC735-A85D-432D-86EC-A18648C03E09}"/>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graphicEl>
                                              <a:dgm id="{931447EB-F7B4-4340-8B54-99DB94BC7C9D}"/>
                                            </p:graphicEl>
                                          </p:spTgt>
                                        </p:tgtEl>
                                        <p:attrNameLst>
                                          <p:attrName>style.visibility</p:attrName>
                                        </p:attrNameLst>
                                      </p:cBhvr>
                                      <p:to>
                                        <p:strVal val="visible"/>
                                      </p:to>
                                    </p:set>
                                    <p:anim calcmode="lin" valueType="num">
                                      <p:cBhvr additive="base">
                                        <p:cTn id="35" dur="500" fill="hold"/>
                                        <p:tgtEl>
                                          <p:spTgt spid="8">
                                            <p:graphicEl>
                                              <a:dgm id="{931447EB-F7B4-4340-8B54-99DB94BC7C9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dgm id="{931447EB-F7B4-4340-8B54-99DB94BC7C9D}"/>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graphicEl>
                                              <a:dgm id="{AB8D02E1-C9BD-4345-AA82-21F23AEEE99B}"/>
                                            </p:graphicEl>
                                          </p:spTgt>
                                        </p:tgtEl>
                                        <p:attrNameLst>
                                          <p:attrName>style.visibility</p:attrName>
                                        </p:attrNameLst>
                                      </p:cBhvr>
                                      <p:to>
                                        <p:strVal val="visible"/>
                                      </p:to>
                                    </p:set>
                                    <p:anim calcmode="lin" valueType="num">
                                      <p:cBhvr additive="base">
                                        <p:cTn id="39" dur="500" fill="hold"/>
                                        <p:tgtEl>
                                          <p:spTgt spid="8">
                                            <p:graphicEl>
                                              <a:dgm id="{AB8D02E1-C9BD-4345-AA82-21F23AEEE99B}"/>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graphicEl>
                                              <a:dgm id="{AB8D02E1-C9BD-4345-AA82-21F23AEEE99B}"/>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graphicEl>
                                              <a:dgm id="{9DDDB3A5-5333-4979-979A-CC9681CBF21F}"/>
                                            </p:graphicEl>
                                          </p:spTgt>
                                        </p:tgtEl>
                                        <p:attrNameLst>
                                          <p:attrName>style.visibility</p:attrName>
                                        </p:attrNameLst>
                                      </p:cBhvr>
                                      <p:to>
                                        <p:strVal val="visible"/>
                                      </p:to>
                                    </p:set>
                                    <p:anim calcmode="lin" valueType="num">
                                      <p:cBhvr additive="base">
                                        <p:cTn id="43" dur="500" fill="hold"/>
                                        <p:tgtEl>
                                          <p:spTgt spid="8">
                                            <p:graphicEl>
                                              <a:dgm id="{9DDDB3A5-5333-4979-979A-CC9681CBF21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graphicEl>
                                              <a:dgm id="{9DDDB3A5-5333-4979-979A-CC9681CBF21F}"/>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graphicEl>
                                              <a:dgm id="{DFFE752A-687E-479C-9FD6-475E2D113922}"/>
                                            </p:graphicEl>
                                          </p:spTgt>
                                        </p:tgtEl>
                                        <p:attrNameLst>
                                          <p:attrName>style.visibility</p:attrName>
                                        </p:attrNameLst>
                                      </p:cBhvr>
                                      <p:to>
                                        <p:strVal val="visible"/>
                                      </p:to>
                                    </p:set>
                                    <p:anim calcmode="lin" valueType="num">
                                      <p:cBhvr additive="base">
                                        <p:cTn id="49" dur="500" fill="hold"/>
                                        <p:tgtEl>
                                          <p:spTgt spid="8">
                                            <p:graphicEl>
                                              <a:dgm id="{DFFE752A-687E-479C-9FD6-475E2D11392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graphicEl>
                                              <a:dgm id="{DFFE752A-687E-479C-9FD6-475E2D113922}"/>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graphicEl>
                                              <a:dgm id="{BFBBDC88-60BF-4FAE-95E2-779FEF818AB1}"/>
                                            </p:graphicEl>
                                          </p:spTgt>
                                        </p:tgtEl>
                                        <p:attrNameLst>
                                          <p:attrName>style.visibility</p:attrName>
                                        </p:attrNameLst>
                                      </p:cBhvr>
                                      <p:to>
                                        <p:strVal val="visible"/>
                                      </p:to>
                                    </p:set>
                                    <p:anim calcmode="lin" valueType="num">
                                      <p:cBhvr additive="base">
                                        <p:cTn id="53" dur="500" fill="hold"/>
                                        <p:tgtEl>
                                          <p:spTgt spid="8">
                                            <p:graphicEl>
                                              <a:dgm id="{BFBBDC88-60BF-4FAE-95E2-779FEF818AB1}"/>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graphicEl>
                                              <a:dgm id="{BFBBDC88-60BF-4FAE-95E2-779FEF818AB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wis721 BT">
      <a:majorFont>
        <a:latin typeface="Swis721 BT"/>
        <a:ea typeface=""/>
        <a:cs typeface=""/>
      </a:majorFont>
      <a:minorFont>
        <a:latin typeface="Swis721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9332</TotalTime>
  <Words>2985</Words>
  <Application>Microsoft Office PowerPoint</Application>
  <PresentationFormat>Widescreen</PresentationFormat>
  <Paragraphs>291</Paragraphs>
  <Slides>15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Arial</vt:lpstr>
      <vt:lpstr>Arial Black</vt:lpstr>
      <vt:lpstr>Calibri</vt:lpstr>
      <vt:lpstr>Georgia</vt:lpstr>
      <vt:lpstr>Poppins</vt:lpstr>
      <vt:lpstr>Roboto</vt:lpstr>
      <vt:lpstr>Source Serif Pro</vt:lpstr>
      <vt:lpstr>Swis721 BT</vt:lpstr>
      <vt:lpstr>Swis721 Cn BT</vt:lpstr>
      <vt:lpstr>Wingdings</vt:lpstr>
      <vt:lpstr>Office Theme</vt:lpstr>
      <vt:lpstr>Ownership &amp; Accountability Workshop</vt:lpstr>
      <vt:lpstr>PowerPoint Presentation</vt:lpstr>
      <vt:lpstr>PowerPoint Presentation</vt:lpstr>
      <vt:lpstr>A solution centric professional is one who…</vt:lpstr>
      <vt:lpstr>Area’s to Build Ownership &amp; Accountability</vt:lpstr>
      <vt:lpstr>Accountability Ladder  Decision Path - Victim Vs Accountable</vt:lpstr>
      <vt:lpstr>Accountability Pathways</vt:lpstr>
      <vt:lpstr>PowerPoint Presentation</vt:lpstr>
      <vt:lpstr>PowerPoint Presentation</vt:lpstr>
      <vt:lpstr>Accountability Cycle</vt:lpstr>
      <vt:lpstr>RACI Matrix</vt:lpstr>
      <vt:lpstr>Case Study 1</vt:lpstr>
      <vt:lpstr>PDCA (Plan - Do - Check - Action) Cycle</vt:lpstr>
      <vt:lpstr>Personal SWOT  (Strengths, Weakness, Opportunities &amp; Threat)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dc:creator>
  <cp:lastModifiedBy>Sidharth Bhandari</cp:lastModifiedBy>
  <cp:revision>49</cp:revision>
  <dcterms:created xsi:type="dcterms:W3CDTF">2023-01-23T06:20:06Z</dcterms:created>
  <dcterms:modified xsi:type="dcterms:W3CDTF">2024-09-03T02:32:27Z</dcterms:modified>
</cp:coreProperties>
</file>