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61" r:id="rId3"/>
    <p:sldId id="264" r:id="rId4"/>
    <p:sldId id="265" r:id="rId5"/>
    <p:sldId id="268" r:id="rId6"/>
    <p:sldId id="269" r:id="rId7"/>
    <p:sldId id="270" r:id="rId8"/>
    <p:sldId id="272" r:id="rId9"/>
    <p:sldId id="275" r:id="rId10"/>
    <p:sldId id="277" r:id="rId11"/>
    <p:sldId id="280" r:id="rId12"/>
    <p:sldId id="281" r:id="rId13"/>
    <p:sldId id="282" r:id="rId14"/>
    <p:sldId id="285" r:id="rId15"/>
    <p:sldId id="290" r:id="rId16"/>
    <p:sldId id="292" r:id="rId17"/>
    <p:sldId id="300" r:id="rId18"/>
    <p:sldId id="303" r:id="rId19"/>
    <p:sldId id="311" r:id="rId20"/>
    <p:sldId id="322" r:id="rId21"/>
    <p:sldId id="331"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467B57-8B32-475B-80FB-43F8B672C652}">
  <a:tblStyle styleId="{03467B57-8B32-475B-80FB-43F8B672C652}" styleName="Table_0">
    <a:wholeTbl>
      <a:tcTxStyle b="off" i="off">
        <a:font>
          <a:latin typeface="Swis721 Cn BT"/>
          <a:ea typeface="Swis721 Cn BT"/>
          <a:cs typeface="Swis721 Cn B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Swis721 Cn BT"/>
          <a:ea typeface="Swis721 Cn BT"/>
          <a:cs typeface="Swis721 Cn BT"/>
        </a:font>
        <a:schemeClr val="lt1"/>
      </a:tcTxStyle>
      <a:tcStyle>
        <a:tcBdr/>
        <a:fill>
          <a:solidFill>
            <a:schemeClr val="accent1"/>
          </a:solidFill>
        </a:fill>
      </a:tcStyle>
    </a:lastCol>
    <a:firstCol>
      <a:tcTxStyle b="on" i="off">
        <a:font>
          <a:latin typeface="Swis721 Cn BT"/>
          <a:ea typeface="Swis721 Cn BT"/>
          <a:cs typeface="Swis721 Cn BT"/>
        </a:font>
        <a:schemeClr val="lt1"/>
      </a:tcTxStyle>
      <a:tcStyle>
        <a:tcBdr/>
        <a:fill>
          <a:solidFill>
            <a:schemeClr val="accent1"/>
          </a:solidFill>
        </a:fill>
      </a:tcStyle>
    </a:firstCol>
    <a:lastRow>
      <a:tcTxStyle b="on" i="off">
        <a:font>
          <a:latin typeface="Swis721 Cn BT"/>
          <a:ea typeface="Swis721 Cn BT"/>
          <a:cs typeface="Swis721 Cn B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Swis721 Cn BT"/>
          <a:ea typeface="Swis721 Cn BT"/>
          <a:cs typeface="Swis721 Cn B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07" autoAdjust="0"/>
  </p:normalViewPr>
  <p:slideViewPr>
    <p:cSldViewPr snapToGrid="0">
      <p:cViewPr varScale="1">
        <p:scale>
          <a:sx n="55" d="100"/>
          <a:sy n="55" d="100"/>
        </p:scale>
        <p:origin x="100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Swis721 Cn BT" panose="020B0506020202030204" pitchFamily="34" charset="0"/>
                <a:ea typeface="Swis721 Cn BT" panose="020B0506020202030204" pitchFamily="34"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IN"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Swis721 Cn BT" panose="020B0506020202030204" pitchFamily="34" charset="0"/>
                <a:ea typeface="Swis721 Cn BT" panose="020B0506020202030204" pitchFamily="34"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IN"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Swis721 Cn BT" panose="020B0506020202030204" pitchFamily="34" charset="0"/>
                <a:ea typeface="Swis721 Cn BT" panose="020B0506020202030204" pitchFamily="34" charset="0"/>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IN"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Swis721 Cn BT" panose="020B0506020202030204" pitchFamily="34" charset="0"/>
              </a:defRPr>
            </a:lvl1pPr>
          </a:lstStyle>
          <a:p>
            <a:pPr algn="r"/>
            <a:fld id="{00000000-1234-1234-1234-123412341234}" type="slidenum">
              <a:rPr lang="en-US" sz="1200" smtClean="0">
                <a:solidFill>
                  <a:schemeClr val="dk1"/>
                </a:solidFill>
              </a:rPr>
              <a:pPr algn="r"/>
              <a:t>‹#›</a:t>
            </a:fld>
            <a:endParaRPr lang="en-US" sz="1200" dirty="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wis721 Cn BT" panose="020B0506020202030204" pitchFamily="34" charset="0"/>
        <a:ea typeface="Swis721 Cn BT" panose="020B050602020203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dirty="0">
                <a:latin typeface="Swis721 Cn BT" panose="020B0506020202030204" pitchFamily="34" charset="0"/>
                <a:sym typeface="Arial"/>
              </a:rPr>
              <a:t>Note for the trainer: start the day with enthusiasm. Your enthusiasm should reflect in your tone of voice and body language. </a:t>
            </a:r>
            <a:endParaRPr b="1" dirty="0">
              <a:latin typeface="Swis721 Cn BT" panose="020B0506020202030204" pitchFamily="34" charset="0"/>
              <a:sym typeface="Arial"/>
            </a:endParaRPr>
          </a:p>
          <a:p>
            <a:pPr marL="0" lvl="0" indent="0" algn="l" rtl="0">
              <a:spcBef>
                <a:spcPts val="0"/>
              </a:spcBef>
              <a:spcAft>
                <a:spcPts val="0"/>
              </a:spcAft>
              <a:buNone/>
            </a:pPr>
            <a:endParaRPr b="1" dirty="0">
              <a:latin typeface="Swis721 Cn BT" panose="020B0506020202030204" pitchFamily="34" charset="0"/>
              <a:sym typeface="Arial"/>
            </a:endParaRPr>
          </a:p>
          <a:p>
            <a:pPr marL="0" lvl="0" indent="0" algn="l" rtl="0">
              <a:lnSpc>
                <a:spcPct val="107000"/>
              </a:lnSpc>
              <a:spcBef>
                <a:spcPts val="0"/>
              </a:spcBef>
              <a:spcAft>
                <a:spcPts val="0"/>
              </a:spcAft>
              <a:buNone/>
            </a:pPr>
            <a:r>
              <a:rPr lang="en-US" sz="1200" dirty="0">
                <a:solidFill>
                  <a:srgbClr val="374151"/>
                </a:solidFill>
                <a:latin typeface="Swis721 Cn BT" panose="020B0506020202030204" pitchFamily="34" charset="0"/>
                <a:sym typeface="Arial"/>
              </a:rPr>
              <a:t>Good morning everyone!</a:t>
            </a:r>
            <a:endParaRPr dirty="0">
              <a:latin typeface="Swis721 Cn BT" panose="020B0506020202030204" pitchFamily="34" charset="0"/>
            </a:endParaRPr>
          </a:p>
          <a:p>
            <a:pPr marL="0" lvl="0" indent="0" algn="l" rtl="0">
              <a:lnSpc>
                <a:spcPct val="107000"/>
              </a:lnSpc>
              <a:spcBef>
                <a:spcPts val="800"/>
              </a:spcBef>
              <a:spcAft>
                <a:spcPts val="0"/>
              </a:spcAft>
              <a:buNone/>
            </a:pPr>
            <a:endParaRPr sz="1200" dirty="0">
              <a:latin typeface="Swis721 Cn BT" panose="020B0506020202030204" pitchFamily="34" charset="0"/>
              <a:sym typeface="Arial"/>
            </a:endParaRPr>
          </a:p>
          <a:p>
            <a:pPr marL="0" lvl="0" indent="0" algn="l" rtl="0">
              <a:lnSpc>
                <a:spcPct val="107000"/>
              </a:lnSpc>
              <a:spcBef>
                <a:spcPts val="800"/>
              </a:spcBef>
              <a:spcAft>
                <a:spcPts val="0"/>
              </a:spcAft>
              <a:buNone/>
            </a:pPr>
            <a:r>
              <a:rPr lang="en-US" sz="1200" dirty="0">
                <a:solidFill>
                  <a:srgbClr val="374151"/>
                </a:solidFill>
                <a:latin typeface="Swis721 Cn BT" panose="020B0506020202030204" pitchFamily="34" charset="0"/>
                <a:sym typeface="Arial"/>
              </a:rPr>
              <a:t>How are you today.  Are you ready to dive into a day of learning, growth, and transformation? I know I am!</a:t>
            </a:r>
            <a:endParaRPr dirty="0">
              <a:latin typeface="Swis721 Cn BT" panose="020B0506020202030204" pitchFamily="34" charset="0"/>
            </a:endParaRPr>
          </a:p>
          <a:p>
            <a:pPr marL="0" lvl="0" indent="0" algn="l" rtl="0">
              <a:lnSpc>
                <a:spcPct val="107000"/>
              </a:lnSpc>
              <a:spcBef>
                <a:spcPts val="800"/>
              </a:spcBef>
              <a:spcAft>
                <a:spcPts val="0"/>
              </a:spcAft>
              <a:buNone/>
            </a:pPr>
            <a:endParaRPr sz="1200" dirty="0">
              <a:latin typeface="Swis721 Cn BT" panose="020B0506020202030204" pitchFamily="34" charset="0"/>
              <a:sym typeface="Arial"/>
            </a:endParaRPr>
          </a:p>
          <a:p>
            <a:pPr marL="0" lvl="0" indent="0" algn="l" rtl="0">
              <a:lnSpc>
                <a:spcPct val="107000"/>
              </a:lnSpc>
              <a:spcBef>
                <a:spcPts val="800"/>
              </a:spcBef>
              <a:spcAft>
                <a:spcPts val="0"/>
              </a:spcAft>
              <a:buNone/>
            </a:pPr>
            <a:r>
              <a:rPr lang="en-US" sz="1200" dirty="0">
                <a:latin typeface="Swis721 Cn BT" panose="020B0506020202030204" pitchFamily="34" charset="0"/>
                <a:sym typeface="Arial"/>
              </a:rPr>
              <a:t>Today, we have a unique opportunity to learn from each other, challenge ourselves, and take our personal and professional lives to the next level. Today’s workshop is highly engaging, filled with activities,  role plays, videos and discussions that are designed to inspire and empower you.</a:t>
            </a:r>
            <a:endParaRPr dirty="0">
              <a:latin typeface="Swis721 Cn BT" panose="020B0506020202030204" pitchFamily="34" charset="0"/>
            </a:endParaRPr>
          </a:p>
          <a:p>
            <a:pPr marL="0" lvl="0" indent="0" algn="l" rtl="0">
              <a:lnSpc>
                <a:spcPct val="107000"/>
              </a:lnSpc>
              <a:spcBef>
                <a:spcPts val="800"/>
              </a:spcBef>
              <a:spcAft>
                <a:spcPts val="0"/>
              </a:spcAft>
              <a:buNone/>
            </a:pPr>
            <a:endParaRPr sz="1200" dirty="0">
              <a:latin typeface="Swis721 Cn BT" panose="020B0506020202030204" pitchFamily="34" charset="0"/>
              <a:sym typeface="Arial"/>
            </a:endParaRPr>
          </a:p>
          <a:p>
            <a:pPr marL="0" lvl="0" indent="0" algn="l" rtl="0">
              <a:lnSpc>
                <a:spcPct val="107000"/>
              </a:lnSpc>
              <a:spcBef>
                <a:spcPts val="800"/>
              </a:spcBef>
              <a:spcAft>
                <a:spcPts val="0"/>
              </a:spcAft>
              <a:buNone/>
            </a:pPr>
            <a:r>
              <a:rPr lang="en-US" sz="1200" dirty="0">
                <a:latin typeface="Swis721 Cn BT" panose="020B0506020202030204" pitchFamily="34" charset="0"/>
                <a:sym typeface="Arial"/>
              </a:rPr>
              <a:t>But this isn't going to be a passive experience. This isn't a lecture where you sit back and listen to someone else talk. This is an interactive, dynamic, and engaging workshop that requires your full participation, your curiosity, and your willingness to learn.</a:t>
            </a:r>
            <a:endParaRPr dirty="0">
              <a:latin typeface="Swis721 Cn BT" panose="020B0506020202030204" pitchFamily="34" charset="0"/>
            </a:endParaRPr>
          </a:p>
          <a:p>
            <a:pPr marL="0" lvl="0" indent="0" algn="l" rtl="0">
              <a:lnSpc>
                <a:spcPct val="107000"/>
              </a:lnSpc>
              <a:spcBef>
                <a:spcPts val="800"/>
              </a:spcBef>
              <a:spcAft>
                <a:spcPts val="0"/>
              </a:spcAft>
              <a:buNone/>
            </a:pPr>
            <a:endParaRPr sz="1200" dirty="0">
              <a:latin typeface="Swis721 Cn BT" panose="020B0506020202030204" pitchFamily="34" charset="0"/>
              <a:sym typeface="Arial"/>
            </a:endParaRPr>
          </a:p>
          <a:p>
            <a:pPr marL="0" lvl="0" indent="0" algn="l" rtl="0">
              <a:lnSpc>
                <a:spcPct val="107000"/>
              </a:lnSpc>
              <a:spcBef>
                <a:spcPts val="800"/>
              </a:spcBef>
              <a:spcAft>
                <a:spcPts val="0"/>
              </a:spcAft>
              <a:buNone/>
            </a:pPr>
            <a:r>
              <a:rPr lang="en-US" sz="1200" dirty="0">
                <a:latin typeface="Swis721 Cn BT" panose="020B0506020202030204" pitchFamily="34" charset="0"/>
                <a:sym typeface="Arial"/>
              </a:rPr>
              <a:t>Throughout the day, you'll have the chance to connect with other like-minded individuals, share your own experiences and insights, and gain new skills and knowledge that will help you achieve your goals. You'll be challenged, pushed outside your comfort zone, and supported every step of the way.</a:t>
            </a:r>
            <a:endParaRPr dirty="0">
              <a:latin typeface="Swis721 Cn BT" panose="020B0506020202030204" pitchFamily="34" charset="0"/>
            </a:endParaRPr>
          </a:p>
          <a:p>
            <a:pPr marL="0" lvl="0" indent="0" algn="l" rtl="0">
              <a:lnSpc>
                <a:spcPct val="107000"/>
              </a:lnSpc>
              <a:spcBef>
                <a:spcPts val="800"/>
              </a:spcBef>
              <a:spcAft>
                <a:spcPts val="0"/>
              </a:spcAft>
              <a:buNone/>
            </a:pPr>
            <a:endParaRPr sz="1200" dirty="0">
              <a:latin typeface="Swis721 Cn BT" panose="020B0506020202030204" pitchFamily="34" charset="0"/>
              <a:sym typeface="Arial"/>
            </a:endParaRPr>
          </a:p>
          <a:p>
            <a:pPr marL="0" lvl="0" indent="0" algn="l" rtl="0">
              <a:lnSpc>
                <a:spcPct val="107000"/>
              </a:lnSpc>
              <a:spcBef>
                <a:spcPts val="800"/>
              </a:spcBef>
              <a:spcAft>
                <a:spcPts val="0"/>
              </a:spcAft>
              <a:buNone/>
            </a:pPr>
            <a:r>
              <a:rPr lang="en-US" sz="1200" dirty="0">
                <a:latin typeface="Swis721 Cn BT" panose="020B0506020202030204" pitchFamily="34" charset="0"/>
                <a:sym typeface="Arial"/>
              </a:rPr>
              <a:t>So, are you ready to embrace this day with open hearts and open minds? Are you ready to learn, grow, and transform? I know I am, and I can't wait to see what we'll achieve together.</a:t>
            </a:r>
            <a:endParaRPr dirty="0">
              <a:latin typeface="Swis721 Cn BT" panose="020B0506020202030204" pitchFamily="34" charset="0"/>
            </a:endParaRPr>
          </a:p>
          <a:p>
            <a:pPr marL="0" lvl="0" indent="0" algn="l" rtl="0">
              <a:lnSpc>
                <a:spcPct val="107000"/>
              </a:lnSpc>
              <a:spcBef>
                <a:spcPts val="800"/>
              </a:spcBef>
              <a:spcAft>
                <a:spcPts val="0"/>
              </a:spcAft>
              <a:buNone/>
            </a:pPr>
            <a:endParaRPr sz="1200" dirty="0">
              <a:latin typeface="Swis721 Cn BT" panose="020B0506020202030204" pitchFamily="34" charset="0"/>
              <a:sym typeface="Arial"/>
            </a:endParaRPr>
          </a:p>
          <a:p>
            <a:pPr marL="0" lvl="0" indent="0" algn="l" rtl="0">
              <a:lnSpc>
                <a:spcPct val="107000"/>
              </a:lnSpc>
              <a:spcBef>
                <a:spcPts val="800"/>
              </a:spcBef>
              <a:spcAft>
                <a:spcPts val="0"/>
              </a:spcAft>
              <a:buNone/>
            </a:pPr>
            <a:r>
              <a:rPr lang="en-US" sz="1200" dirty="0">
                <a:latin typeface="Swis721 Cn BT" panose="020B0506020202030204" pitchFamily="34" charset="0"/>
                <a:sym typeface="Arial"/>
              </a:rPr>
              <a:t>Let's get started!</a:t>
            </a:r>
            <a:endParaRPr dirty="0">
              <a:latin typeface="Swis721 Cn BT" panose="020B0506020202030204" pitchFamily="34" charset="0"/>
            </a:endParaRPr>
          </a:p>
          <a:p>
            <a:pPr marL="0" lvl="0" indent="0" algn="l" rtl="0">
              <a:spcBef>
                <a:spcPts val="800"/>
              </a:spcBef>
              <a:spcAft>
                <a:spcPts val="0"/>
              </a:spcAft>
              <a:buNone/>
            </a:pPr>
            <a:endParaRPr b="1" u="sng" dirty="0">
              <a:latin typeface="Swis721 Cn BT" panose="020B0506020202030204" pitchFamily="34" charset="0"/>
            </a:endParaRPr>
          </a:p>
          <a:p>
            <a:pPr marL="0" lvl="0" indent="0" algn="l" rtl="0">
              <a:spcBef>
                <a:spcPts val="0"/>
              </a:spcBef>
              <a:spcAft>
                <a:spcPts val="0"/>
              </a:spcAft>
              <a:buNone/>
            </a:pPr>
            <a:endParaRPr b="1" u="sng" dirty="0">
              <a:latin typeface="Swis721 Cn BT" panose="020B0506020202030204" pitchFamily="34" charset="0"/>
            </a:endParaRPr>
          </a:p>
        </p:txBody>
      </p:sp>
      <p:sp>
        <p:nvSpPr>
          <p:cNvPr id="53" name="Google Shape;5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latin typeface="Swis721 Cn BT" panose="020B0506020202030204" pitchFamily="34" charset="0"/>
              </a:rPr>
              <a:t>An interview process typically consists of three key stages: </a:t>
            </a:r>
            <a:endParaRPr dirty="0">
              <a:latin typeface="Swis721 Cn BT" panose="020B0506020202030204" pitchFamily="34" charset="0"/>
            </a:endParaRPr>
          </a:p>
          <a:p>
            <a:pPr marL="228600" lvl="0" indent="-228600" algn="l" rtl="0">
              <a:spcBef>
                <a:spcPts val="0"/>
              </a:spcBef>
              <a:spcAft>
                <a:spcPts val="0"/>
              </a:spcAft>
              <a:buClr>
                <a:srgbClr val="374151"/>
              </a:buClr>
              <a:buSzPts val="1200"/>
              <a:buFont typeface="Calibri"/>
              <a:buAutoNum type="arabicPeriod"/>
            </a:pPr>
            <a:r>
              <a:rPr lang="en-US" b="0" i="0" dirty="0">
                <a:solidFill>
                  <a:srgbClr val="374151"/>
                </a:solidFill>
                <a:latin typeface="Swis721 Cn BT" panose="020B0506020202030204" pitchFamily="34" charset="0"/>
              </a:rPr>
              <a:t>Pre-Interview, </a:t>
            </a:r>
            <a:endParaRPr dirty="0">
              <a:latin typeface="Swis721 Cn BT" panose="020B0506020202030204" pitchFamily="34" charset="0"/>
            </a:endParaRPr>
          </a:p>
          <a:p>
            <a:pPr marL="228600" lvl="0" indent="-228600" algn="l" rtl="0">
              <a:spcBef>
                <a:spcPts val="0"/>
              </a:spcBef>
              <a:spcAft>
                <a:spcPts val="0"/>
              </a:spcAft>
              <a:buClr>
                <a:srgbClr val="374151"/>
              </a:buClr>
              <a:buSzPts val="1200"/>
              <a:buFont typeface="Calibri"/>
              <a:buAutoNum type="arabicPeriod"/>
            </a:pPr>
            <a:r>
              <a:rPr lang="en-US" b="0" i="0" dirty="0">
                <a:solidFill>
                  <a:srgbClr val="374151"/>
                </a:solidFill>
                <a:latin typeface="Swis721 Cn BT" panose="020B0506020202030204" pitchFamily="34" charset="0"/>
              </a:rPr>
              <a:t>During the Interview</a:t>
            </a:r>
            <a:endParaRPr dirty="0">
              <a:latin typeface="Swis721 Cn BT" panose="020B0506020202030204" pitchFamily="34" charset="0"/>
            </a:endParaRPr>
          </a:p>
          <a:p>
            <a:pPr marL="228600" lvl="0" indent="-228600" algn="l" rtl="0">
              <a:spcBef>
                <a:spcPts val="0"/>
              </a:spcBef>
              <a:spcAft>
                <a:spcPts val="0"/>
              </a:spcAft>
              <a:buClr>
                <a:srgbClr val="374151"/>
              </a:buClr>
              <a:buSzPts val="1200"/>
              <a:buFont typeface="Calibri"/>
              <a:buAutoNum type="arabicPeriod"/>
            </a:pPr>
            <a:r>
              <a:rPr lang="en-US" b="0" i="0" dirty="0">
                <a:solidFill>
                  <a:srgbClr val="374151"/>
                </a:solidFill>
                <a:latin typeface="Swis721 Cn BT" panose="020B0506020202030204" pitchFamily="34" charset="0"/>
              </a:rPr>
              <a:t>Post-Interview.</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374151"/>
                </a:solidFill>
                <a:latin typeface="Swis721 Cn BT" panose="020B0506020202030204" pitchFamily="34" charset="0"/>
              </a:rPr>
              <a:t>Each stage serves a specific purpose in assessing and selecting candidates.</a:t>
            </a:r>
            <a:endParaRPr dirty="0">
              <a:latin typeface="Swis721 Cn BT" panose="020B0506020202030204" pitchFamily="34" charset="0"/>
            </a:endParaRPr>
          </a:p>
        </p:txBody>
      </p:sp>
      <p:sp>
        <p:nvSpPr>
          <p:cNvPr id="329" name="Google Shape;32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wis721 Cn BT" panose="020B0506020202030204" pitchFamily="34" charset="0"/>
              </a:rPr>
              <a:t>Screening Applications:</a:t>
            </a: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Review Resumes: </a:t>
            </a:r>
            <a:r>
              <a:rPr lang="en-US" dirty="0">
                <a:latin typeface="Swis721 Cn BT" panose="020B0506020202030204" pitchFamily="34" charset="0"/>
              </a:rPr>
              <a:t>Begin by reviewing the resumes of applicants. Pay attention to qualifications, relevant work experience, education, skills, and certifications. Ensure that candidates meet the basic job requirements.</a:t>
            </a: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Assess Cover Letters: </a:t>
            </a:r>
            <a:r>
              <a:rPr lang="en-US" dirty="0">
                <a:latin typeface="Swis721 Cn BT" panose="020B0506020202030204" pitchFamily="34" charset="0"/>
              </a:rPr>
              <a:t>Evaluate cover letters for candidates' motivations, alignment with the company, and any additional information they provide about their qualifications and experiences. Look for customized cover letters that demonstrate genuine interest in the role.</a:t>
            </a: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Use Screening Criteria: </a:t>
            </a:r>
            <a:r>
              <a:rPr lang="en-US" dirty="0">
                <a:latin typeface="Swis721 Cn BT" panose="020B0506020202030204" pitchFamily="34" charset="0"/>
              </a:rPr>
              <a:t>Develop a set of screening criteria or a checklist based on the job description and requirements. This helps in objectively evaluating candidates and ensures consistency in the screening process.</a:t>
            </a: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Eliminate Unqualified Candidates: </a:t>
            </a:r>
            <a:r>
              <a:rPr lang="en-US" dirty="0">
                <a:latin typeface="Swis721 Cn BT" panose="020B0506020202030204" pitchFamily="34" charset="0"/>
              </a:rPr>
              <a:t>Disqualify candidates who do not meet the minimum qualifications or whose application materials indicate a lack of alignment with the role. This step streamlines the applicant pool.</a:t>
            </a: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Rank Candidates: </a:t>
            </a:r>
            <a:r>
              <a:rPr lang="en-US" dirty="0">
                <a:latin typeface="Swis721 Cn BT" panose="020B0506020202030204" pitchFamily="34" charset="0"/>
              </a:rPr>
              <a:t>Consider ranking or categorizing candidates into different groups, such as "strong fit," "possible fit," and "not a fit." This helps prioritize which candidates to move forward in the process.</a:t>
            </a: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Collaborate with Hiring Managers: </a:t>
            </a:r>
            <a:r>
              <a:rPr lang="en-US" dirty="0">
                <a:latin typeface="Swis721 Cn BT" panose="020B0506020202030204" pitchFamily="34" charset="0"/>
              </a:rPr>
              <a:t>Collaborate closely with hiring managers to align on the screening criteria and to ensure that the selected candidates match the department's needs.</a:t>
            </a: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r>
              <a:rPr lang="en-US" dirty="0">
                <a:latin typeface="Swis721 Cn BT" panose="020B0506020202030204" pitchFamily="34" charset="0"/>
              </a:rPr>
              <a:t>Receiving and screening applications effectively sets the stage for a successful recruitment process by identifying candidates who meet the initial qualifications and are a good fit for the organization. It's a crucial step in narrowing down the candidate pool and moving forward with interviews and further assessments.</a:t>
            </a: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p:txBody>
      </p:sp>
      <p:sp>
        <p:nvSpPr>
          <p:cNvPr id="354" name="Google Shape;35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FFFFFF"/>
                </a:solidFill>
                <a:latin typeface="Swis721 Cn BT" panose="020B0506020202030204" pitchFamily="34" charset="0"/>
              </a:rPr>
              <a:t>Asking the right questions is a fundamental aspect of effective communication, problem-solving, decision-making, and information gathering. In various contexts, including job interviews, meetings, research, and everyday interactions, the importance of asking the right questions cannot be overstated.</a:t>
            </a:r>
            <a:endParaRPr dirty="0">
              <a:latin typeface="Swis721 Cn BT" panose="020B0506020202030204" pitchFamily="34" charset="0"/>
            </a:endParaRPr>
          </a:p>
          <a:p>
            <a:pPr marL="0" lvl="0" indent="0" algn="l" rtl="0">
              <a:spcBef>
                <a:spcPts val="0"/>
              </a:spcBef>
              <a:spcAft>
                <a:spcPts val="0"/>
              </a:spcAft>
              <a:buNone/>
            </a:pPr>
            <a:endParaRPr b="0" i="0" dirty="0">
              <a:solidFill>
                <a:srgbClr val="FFFFFF"/>
              </a:solidFill>
              <a:latin typeface="Swis721 Cn BT" panose="020B0506020202030204" pitchFamily="34" charset="0"/>
            </a:endParaRPr>
          </a:p>
          <a:p>
            <a:pPr marL="0" marR="0" lvl="0" indent="0" algn="l" rtl="0">
              <a:lnSpc>
                <a:spcPct val="100000"/>
              </a:lnSpc>
              <a:spcBef>
                <a:spcPts val="0"/>
              </a:spcBef>
              <a:spcAft>
                <a:spcPts val="0"/>
              </a:spcAft>
              <a:buClr>
                <a:srgbClr val="FFFFFF"/>
              </a:buClr>
              <a:buSzPts val="1200"/>
              <a:buFont typeface="Arial"/>
              <a:buNone/>
            </a:pPr>
            <a:r>
              <a:rPr lang="en-US" b="0" i="0" dirty="0">
                <a:solidFill>
                  <a:srgbClr val="FFFFFF"/>
                </a:solidFill>
                <a:latin typeface="Swis721 Cn BT" panose="020B0506020202030204" pitchFamily="34" charset="0"/>
              </a:rPr>
              <a:t>In the context of interviews, asking the right questions is essential for evaluating candidates, assessing their qualifications, and determining cultural fit. It ensures that hiring decisions are based on relevant criteria.</a:t>
            </a:r>
            <a:endParaRPr dirty="0">
              <a:latin typeface="Swis721 Cn BT" panose="020B0506020202030204" pitchFamily="34" charset="0"/>
            </a:endParaRPr>
          </a:p>
          <a:p>
            <a:pPr marL="0" marR="0" lvl="0" indent="0" algn="l" rtl="0">
              <a:lnSpc>
                <a:spcPct val="100000"/>
              </a:lnSpc>
              <a:spcBef>
                <a:spcPts val="0"/>
              </a:spcBef>
              <a:spcAft>
                <a:spcPts val="0"/>
              </a:spcAft>
              <a:buClr>
                <a:schemeClr val="dk1"/>
              </a:buClr>
              <a:buSzPts val="1200"/>
              <a:buFont typeface="Arial"/>
              <a:buNone/>
            </a:pPr>
            <a:endParaRPr b="0" i="0" dirty="0">
              <a:solidFill>
                <a:srgbClr val="FFFFFF"/>
              </a:solidFill>
              <a:latin typeface="Swis721 Cn BT" panose="020B0506020202030204" pitchFamily="34" charset="0"/>
            </a:endParaRPr>
          </a:p>
          <a:p>
            <a:pPr marL="0" lvl="0" indent="0" algn="l" rtl="0">
              <a:spcBef>
                <a:spcPts val="0"/>
              </a:spcBef>
              <a:spcAft>
                <a:spcPts val="0"/>
              </a:spcAft>
              <a:buNone/>
            </a:pPr>
            <a:r>
              <a:rPr lang="en-US" b="0" i="0" dirty="0">
                <a:solidFill>
                  <a:srgbClr val="FFFFFF"/>
                </a:solidFill>
                <a:latin typeface="Swis721 Cn BT" panose="020B0506020202030204" pitchFamily="34" charset="0"/>
              </a:rPr>
              <a:t>Here are some key reasons why asking the right questions is essential:</a:t>
            </a:r>
            <a:endParaRPr dirty="0">
              <a:latin typeface="Swis721 Cn BT" panose="020B0506020202030204" pitchFamily="34" charset="0"/>
            </a:endParaRPr>
          </a:p>
          <a:p>
            <a:pPr marL="0" lvl="0" indent="0" algn="l" rtl="0">
              <a:spcBef>
                <a:spcPts val="0"/>
              </a:spcBef>
              <a:spcAft>
                <a:spcPts val="0"/>
              </a:spcAft>
              <a:buNone/>
            </a:pPr>
            <a:endParaRPr b="0" i="0" dirty="0">
              <a:solidFill>
                <a:srgbClr val="FFFFFF"/>
              </a:solidFill>
              <a:latin typeface="Swis721 Cn BT" panose="020B0506020202030204" pitchFamily="34" charset="0"/>
            </a:endParaRPr>
          </a:p>
          <a:p>
            <a:pPr marL="0" lvl="0" indent="-76200" algn="l" rtl="0">
              <a:spcBef>
                <a:spcPts val="0"/>
              </a:spcBef>
              <a:spcAft>
                <a:spcPts val="0"/>
              </a:spcAft>
              <a:buClr>
                <a:srgbClr val="FFFFFF"/>
              </a:buClr>
              <a:buSzPts val="1200"/>
              <a:buFont typeface="Calibri"/>
              <a:buAutoNum type="arabicPeriod"/>
            </a:pPr>
            <a:r>
              <a:rPr lang="en-US" b="1" i="0" dirty="0">
                <a:solidFill>
                  <a:srgbClr val="FFFFFF"/>
                </a:solidFill>
                <a:latin typeface="Swis721 Cn BT" panose="020B0506020202030204" pitchFamily="34" charset="0"/>
              </a:rPr>
              <a:t>Clarity and Understanding:</a:t>
            </a:r>
            <a:r>
              <a:rPr lang="en-US" b="0" i="0" dirty="0">
                <a:solidFill>
                  <a:srgbClr val="FFFFFF"/>
                </a:solidFill>
                <a:latin typeface="Swis721 Cn BT" panose="020B0506020202030204" pitchFamily="34" charset="0"/>
              </a:rPr>
              <a:t> Asking well-structured and relevant questions helps clarify thoughts and ideas. It ensures that both the questioner and the respondent have a clear understanding of the topic or issue at hand.</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FFFFFF"/>
              </a:solidFill>
              <a:latin typeface="Swis721 Cn BT" panose="020B0506020202030204" pitchFamily="34" charset="0"/>
            </a:endParaRPr>
          </a:p>
          <a:p>
            <a:pPr marL="0" lvl="0" indent="-76200" algn="l" rtl="0">
              <a:spcBef>
                <a:spcPts val="0"/>
              </a:spcBef>
              <a:spcAft>
                <a:spcPts val="0"/>
              </a:spcAft>
              <a:buClr>
                <a:srgbClr val="FFFFFF"/>
              </a:buClr>
              <a:buSzPts val="1200"/>
              <a:buFont typeface="Calibri"/>
              <a:buAutoNum type="arabicPeriod"/>
            </a:pPr>
            <a:r>
              <a:rPr lang="en-US" b="1" i="0" dirty="0">
                <a:solidFill>
                  <a:srgbClr val="FFFFFF"/>
                </a:solidFill>
                <a:latin typeface="Swis721 Cn BT" panose="020B0506020202030204" pitchFamily="34" charset="0"/>
              </a:rPr>
              <a:t>Gathering Information:</a:t>
            </a:r>
            <a:r>
              <a:rPr lang="en-US" b="0" i="0" dirty="0">
                <a:solidFill>
                  <a:srgbClr val="FFFFFF"/>
                </a:solidFill>
                <a:latin typeface="Swis721 Cn BT" panose="020B0506020202030204" pitchFamily="34" charset="0"/>
              </a:rPr>
              <a:t> Whether conducting research, interviewing candidates, or collecting data, asking the right questions is essential for obtaining accurate and useful information. It helps in making informed decisions.</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FFFFFF"/>
              </a:solidFill>
              <a:latin typeface="Swis721 Cn BT" panose="020B0506020202030204" pitchFamily="34" charset="0"/>
            </a:endParaRPr>
          </a:p>
          <a:p>
            <a:pPr marL="0" lvl="0" indent="-76200" algn="l" rtl="0">
              <a:spcBef>
                <a:spcPts val="0"/>
              </a:spcBef>
              <a:spcAft>
                <a:spcPts val="0"/>
              </a:spcAft>
              <a:buClr>
                <a:srgbClr val="FFFFFF"/>
              </a:buClr>
              <a:buSzPts val="1200"/>
              <a:buFont typeface="Calibri"/>
              <a:buAutoNum type="arabicPeriod"/>
            </a:pPr>
            <a:r>
              <a:rPr lang="en-US" b="1" i="0" dirty="0">
                <a:solidFill>
                  <a:srgbClr val="FFFFFF"/>
                </a:solidFill>
                <a:latin typeface="Swis721 Cn BT" panose="020B0506020202030204" pitchFamily="34" charset="0"/>
              </a:rPr>
              <a:t>Effective Communication:</a:t>
            </a:r>
            <a:r>
              <a:rPr lang="en-US" b="0" i="0" dirty="0">
                <a:solidFill>
                  <a:srgbClr val="FFFFFF"/>
                </a:solidFill>
                <a:latin typeface="Swis721 Cn BT" panose="020B0506020202030204" pitchFamily="34" charset="0"/>
              </a:rPr>
              <a:t> Asking well-phrased questions can enhance communication by facilitating a clear exchange of ideas and information. It minimizes misunderstandings and misinterpretations.</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FFFFFF"/>
              </a:solidFill>
              <a:latin typeface="Swis721 Cn BT" panose="020B0506020202030204" pitchFamily="34" charset="0"/>
            </a:endParaRPr>
          </a:p>
          <a:p>
            <a:pPr marL="0" lvl="0" indent="-76200" algn="l" rtl="0">
              <a:spcBef>
                <a:spcPts val="0"/>
              </a:spcBef>
              <a:spcAft>
                <a:spcPts val="0"/>
              </a:spcAft>
              <a:buClr>
                <a:srgbClr val="FFFFFF"/>
              </a:buClr>
              <a:buSzPts val="1200"/>
              <a:buFont typeface="Calibri"/>
              <a:buAutoNum type="arabicPeriod"/>
            </a:pPr>
            <a:r>
              <a:rPr lang="en-US" b="1" i="0" dirty="0">
                <a:solidFill>
                  <a:srgbClr val="FFFFFF"/>
                </a:solidFill>
                <a:latin typeface="Swis721 Cn BT" panose="020B0506020202030204" pitchFamily="34" charset="0"/>
              </a:rPr>
              <a:t>Learning and Development:</a:t>
            </a:r>
            <a:r>
              <a:rPr lang="en-US" b="0" i="0" dirty="0">
                <a:solidFill>
                  <a:srgbClr val="FFFFFF"/>
                </a:solidFill>
                <a:latin typeface="Swis721 Cn BT" panose="020B0506020202030204" pitchFamily="34" charset="0"/>
              </a:rPr>
              <a:t> Effective questioning is a key component of learning and skill development. It encourages individuals to seek knowledge, explore new ideas, and deepen their understanding of various subjects.</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FFFFFF"/>
              </a:solidFill>
              <a:latin typeface="Swis721 Cn BT" panose="020B0506020202030204" pitchFamily="34" charset="0"/>
            </a:endParaRPr>
          </a:p>
          <a:p>
            <a:pPr marL="0" lvl="0" indent="-76200" algn="l" rtl="0">
              <a:spcBef>
                <a:spcPts val="0"/>
              </a:spcBef>
              <a:spcAft>
                <a:spcPts val="0"/>
              </a:spcAft>
              <a:buClr>
                <a:srgbClr val="FFFFFF"/>
              </a:buClr>
              <a:buSzPts val="1200"/>
              <a:buFont typeface="Calibri"/>
              <a:buAutoNum type="arabicPeriod"/>
            </a:pPr>
            <a:r>
              <a:rPr lang="en-US" b="1" i="0" dirty="0">
                <a:solidFill>
                  <a:srgbClr val="FFFFFF"/>
                </a:solidFill>
                <a:latin typeface="Swis721 Cn BT" panose="020B0506020202030204" pitchFamily="34" charset="0"/>
              </a:rPr>
              <a:t>Adaptability:</a:t>
            </a:r>
            <a:r>
              <a:rPr lang="en-US" b="0" i="0" dirty="0">
                <a:solidFill>
                  <a:srgbClr val="FFFFFF"/>
                </a:solidFill>
                <a:latin typeface="Swis721 Cn BT" panose="020B0506020202030204" pitchFamily="34" charset="0"/>
              </a:rPr>
              <a:t> Asking the right questions enables individuals and organizations to adapt to changing circumstances and environments. It promotes agility and the ability to respond effectively to challenges.</a:t>
            </a:r>
            <a:endParaRPr dirty="0">
              <a:latin typeface="Swis721 Cn BT" panose="020B0506020202030204" pitchFamily="34" charset="0"/>
            </a:endParaRPr>
          </a:p>
          <a:p>
            <a:pPr marL="0" lvl="0" indent="0" algn="l" rtl="0">
              <a:spcBef>
                <a:spcPts val="0"/>
              </a:spcBef>
              <a:spcAft>
                <a:spcPts val="0"/>
              </a:spcAft>
              <a:buNone/>
            </a:pPr>
            <a:endParaRPr b="0" i="0" dirty="0">
              <a:solidFill>
                <a:srgbClr val="FFFFFF"/>
              </a:solidFill>
              <a:latin typeface="Swis721 Cn BT" panose="020B0506020202030204" pitchFamily="34" charset="0"/>
            </a:endParaRPr>
          </a:p>
          <a:p>
            <a:pPr marL="0" lvl="0" indent="0" algn="l" rtl="0">
              <a:spcBef>
                <a:spcPts val="0"/>
              </a:spcBef>
              <a:spcAft>
                <a:spcPts val="0"/>
              </a:spcAft>
              <a:buNone/>
            </a:pPr>
            <a:r>
              <a:rPr lang="en-US" b="0" i="0" dirty="0">
                <a:solidFill>
                  <a:srgbClr val="FFFFFF"/>
                </a:solidFill>
                <a:latin typeface="Swis721 Cn BT" panose="020B0506020202030204" pitchFamily="34" charset="0"/>
              </a:rPr>
              <a:t>In summary, asking the right questions is a versatile and powerful skill that underpins effective communication, decision-making, problem-solving, and personal development. It promotes clarity, understanding, and meaningful interactions, ultimately leading to better outcomes in both professional and personal contexts.</a:t>
            </a:r>
            <a:endParaRPr dirty="0">
              <a:latin typeface="Swis721 Cn BT" panose="020B0506020202030204" pitchFamily="34" charset="0"/>
            </a:endParaRPr>
          </a:p>
          <a:p>
            <a:pPr marL="0" lvl="0" indent="0" algn="l" rtl="0">
              <a:spcBef>
                <a:spcPts val="0"/>
              </a:spcBef>
              <a:spcAft>
                <a:spcPts val="0"/>
              </a:spcAft>
              <a:buNone/>
            </a:pPr>
            <a:br>
              <a:rPr lang="en-US" b="0" i="0" dirty="0">
                <a:solidFill>
                  <a:srgbClr val="FFFFFF"/>
                </a:solidFill>
                <a:latin typeface="Swis721 Cn BT" panose="020B0506020202030204" pitchFamily="34" charset="0"/>
              </a:rPr>
            </a:br>
            <a:endParaRPr dirty="0">
              <a:latin typeface="Swis721 Cn BT" panose="020B0506020202030204" pitchFamily="34" charset="0"/>
            </a:endParaRPr>
          </a:p>
        </p:txBody>
      </p:sp>
      <p:sp>
        <p:nvSpPr>
          <p:cNvPr id="362" name="Google Shape;3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sym typeface="Arial"/>
              </a:rPr>
              <a:t>13</a:t>
            </a:fld>
            <a:endParaRPr sz="1200" dirty="0">
              <a:solidFill>
                <a:schemeClr val="dk1"/>
              </a:solidFill>
              <a:sym typeface="Arial"/>
            </a:endParaRPr>
          </a:p>
        </p:txBody>
      </p:sp>
      <p:sp>
        <p:nvSpPr>
          <p:cNvPr id="379" name="Google Shape;37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0" name="Google Shape;38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wis721 Cn BT" panose="020B0506020202030204" pitchFamily="34" charset="0"/>
              </a:rPr>
              <a:t>Things to look for while Reviewing the resume</a:t>
            </a:r>
            <a:endParaRPr dirty="0">
              <a:latin typeface="Swis721 Cn BT" panose="020B0506020202030204" pitchFamily="34" charset="0"/>
            </a:endParaRPr>
          </a:p>
          <a:p>
            <a:pPr marL="0" lvl="0" indent="0" algn="l" rtl="0">
              <a:spcBef>
                <a:spcPts val="0"/>
              </a:spcBef>
              <a:spcAft>
                <a:spcPts val="0"/>
              </a:spcAft>
              <a:buNone/>
            </a:pPr>
            <a:r>
              <a:rPr lang="en-US" b="1" dirty="0">
                <a:solidFill>
                  <a:srgbClr val="0000CC"/>
                </a:solidFill>
                <a:latin typeface="Swis721 Cn BT" panose="020B0506020202030204" pitchFamily="34" charset="0"/>
              </a:rPr>
              <a:t>Date:</a:t>
            </a:r>
            <a:r>
              <a:rPr lang="en-US" dirty="0">
                <a:latin typeface="Swis721 Cn BT" panose="020B0506020202030204" pitchFamily="34" charset="0"/>
              </a:rPr>
              <a:t> Is the CV current?</a:t>
            </a:r>
            <a:endParaRPr dirty="0">
              <a:latin typeface="Swis721 Cn BT" panose="020B0506020202030204" pitchFamily="34" charset="0"/>
            </a:endParaRPr>
          </a:p>
          <a:p>
            <a:pPr marL="0" lvl="0" indent="0" algn="l" rtl="0">
              <a:spcBef>
                <a:spcPts val="0"/>
              </a:spcBef>
              <a:spcAft>
                <a:spcPts val="0"/>
              </a:spcAft>
              <a:buNone/>
            </a:pPr>
            <a:r>
              <a:rPr lang="en-US" b="1" dirty="0">
                <a:solidFill>
                  <a:srgbClr val="0000CC"/>
                </a:solidFill>
                <a:latin typeface="Swis721 Cn BT" panose="020B0506020202030204" pitchFamily="34" charset="0"/>
              </a:rPr>
              <a:t>Education background:</a:t>
            </a:r>
            <a:r>
              <a:rPr lang="en-US" dirty="0">
                <a:latin typeface="Swis721 Cn BT" panose="020B0506020202030204" pitchFamily="34" charset="0"/>
              </a:rPr>
              <a:t> Relevance and appropriateness</a:t>
            </a:r>
            <a:endParaRPr dirty="0">
              <a:latin typeface="Swis721 Cn BT" panose="020B0506020202030204" pitchFamily="34" charset="0"/>
            </a:endParaRPr>
          </a:p>
          <a:p>
            <a:pPr marL="0" lvl="0" indent="0" algn="l" rtl="0">
              <a:spcBef>
                <a:spcPts val="0"/>
              </a:spcBef>
              <a:spcAft>
                <a:spcPts val="0"/>
              </a:spcAft>
              <a:buNone/>
            </a:pPr>
            <a:r>
              <a:rPr lang="en-US" b="1" dirty="0">
                <a:solidFill>
                  <a:srgbClr val="0000CC"/>
                </a:solidFill>
                <a:latin typeface="Swis721 Cn BT" panose="020B0506020202030204" pitchFamily="34" charset="0"/>
              </a:rPr>
              <a:t>Career objectives:</a:t>
            </a:r>
            <a:r>
              <a:rPr lang="en-US" dirty="0">
                <a:latin typeface="Swis721 Cn BT" panose="020B0506020202030204" pitchFamily="34" charset="0"/>
              </a:rPr>
              <a:t> Are they consistent with the position you are interviewing?</a:t>
            </a:r>
            <a:endParaRPr dirty="0">
              <a:latin typeface="Swis721 Cn BT" panose="020B0506020202030204" pitchFamily="34" charset="0"/>
            </a:endParaRPr>
          </a:p>
          <a:p>
            <a:pPr marL="0" lvl="0" indent="0" algn="l" rtl="0">
              <a:spcBef>
                <a:spcPts val="0"/>
              </a:spcBef>
              <a:spcAft>
                <a:spcPts val="0"/>
              </a:spcAft>
              <a:buNone/>
            </a:pPr>
            <a:r>
              <a:rPr lang="en-US" b="1" dirty="0">
                <a:solidFill>
                  <a:srgbClr val="0000CC"/>
                </a:solidFill>
                <a:latin typeface="Swis721 Cn BT" panose="020B0506020202030204" pitchFamily="34" charset="0"/>
              </a:rPr>
              <a:t>Employment history:</a:t>
            </a:r>
            <a:r>
              <a:rPr lang="en-US" dirty="0">
                <a:latin typeface="Swis721 Cn BT" panose="020B0506020202030204" pitchFamily="34" charset="0"/>
              </a:rPr>
              <a:t> </a:t>
            </a:r>
            <a:endParaRPr dirty="0">
              <a:latin typeface="Swis721 Cn BT" panose="020B0506020202030204" pitchFamily="34" charset="0"/>
            </a:endParaRPr>
          </a:p>
          <a:p>
            <a:pPr marL="457200" lvl="1" indent="0" algn="l" rtl="0">
              <a:spcBef>
                <a:spcPts val="0"/>
              </a:spcBef>
              <a:spcAft>
                <a:spcPts val="0"/>
              </a:spcAft>
              <a:buNone/>
            </a:pPr>
            <a:r>
              <a:rPr lang="en-US" sz="1300" dirty="0">
                <a:latin typeface="Swis721 Cn BT" panose="020B0506020202030204" pitchFamily="34" charset="0"/>
              </a:rPr>
              <a:t>Dates and Gaps</a:t>
            </a:r>
            <a:endParaRPr dirty="0">
              <a:latin typeface="Swis721 Cn BT" panose="020B0506020202030204" pitchFamily="34" charset="0"/>
            </a:endParaRPr>
          </a:p>
          <a:p>
            <a:pPr marL="457200" lvl="1" indent="0" algn="l" rtl="0">
              <a:spcBef>
                <a:spcPts val="0"/>
              </a:spcBef>
              <a:spcAft>
                <a:spcPts val="0"/>
              </a:spcAft>
              <a:buNone/>
            </a:pPr>
            <a:r>
              <a:rPr lang="en-US" sz="1300" dirty="0">
                <a:latin typeface="Swis721 Cn BT" panose="020B0506020202030204" pitchFamily="34" charset="0"/>
              </a:rPr>
              <a:t>Scope / Dimension, duties, KRAs, Reporting, Level</a:t>
            </a:r>
            <a:endParaRPr dirty="0">
              <a:latin typeface="Swis721 Cn BT" panose="020B0506020202030204" pitchFamily="34" charset="0"/>
            </a:endParaRPr>
          </a:p>
          <a:p>
            <a:pPr marL="457200" lvl="1" indent="0" algn="l" rtl="0">
              <a:spcBef>
                <a:spcPts val="0"/>
              </a:spcBef>
              <a:spcAft>
                <a:spcPts val="0"/>
              </a:spcAft>
              <a:buNone/>
            </a:pPr>
            <a:r>
              <a:rPr lang="en-US" sz="1300" dirty="0">
                <a:latin typeface="Swis721 Cn BT" panose="020B0506020202030204" pitchFamily="34" charset="0"/>
              </a:rPr>
              <a:t>Career progression and achievements</a:t>
            </a:r>
            <a:endParaRPr dirty="0">
              <a:latin typeface="Swis721 Cn BT" panose="020B0506020202030204" pitchFamily="34" charset="0"/>
            </a:endParaRPr>
          </a:p>
          <a:p>
            <a:pPr marL="457200" lvl="1" indent="0" algn="l" rtl="0">
              <a:spcBef>
                <a:spcPts val="0"/>
              </a:spcBef>
              <a:spcAft>
                <a:spcPts val="0"/>
              </a:spcAft>
              <a:buNone/>
            </a:pPr>
            <a:r>
              <a:rPr lang="en-US" sz="1300" dirty="0">
                <a:latin typeface="Swis721 Cn BT" panose="020B0506020202030204" pitchFamily="34" charset="0"/>
              </a:rPr>
              <a:t>Reasons for changing jobs</a:t>
            </a:r>
            <a:endParaRPr dirty="0">
              <a:latin typeface="Swis721 Cn BT" panose="020B0506020202030204" pitchFamily="34" charset="0"/>
            </a:endParaRPr>
          </a:p>
          <a:p>
            <a:pPr marL="457200" lvl="1" indent="0" algn="l" rtl="0">
              <a:spcBef>
                <a:spcPts val="0"/>
              </a:spcBef>
              <a:spcAft>
                <a:spcPts val="0"/>
              </a:spcAft>
              <a:buNone/>
            </a:pPr>
            <a:r>
              <a:rPr lang="en-US" sz="1300" dirty="0">
                <a:latin typeface="Swis721 Cn BT" panose="020B0506020202030204" pitchFamily="34" charset="0"/>
              </a:rPr>
              <a:t>Relevance to current role</a:t>
            </a:r>
            <a:endParaRPr dirty="0">
              <a:latin typeface="Swis721 Cn BT" panose="020B0506020202030204" pitchFamily="34" charset="0"/>
            </a:endParaRPr>
          </a:p>
          <a:p>
            <a:pPr marL="0" lvl="0" indent="0" algn="l" rtl="0">
              <a:spcBef>
                <a:spcPts val="0"/>
              </a:spcBef>
              <a:spcAft>
                <a:spcPts val="0"/>
              </a:spcAft>
              <a:buNone/>
            </a:pPr>
            <a:r>
              <a:rPr lang="en-US" b="1" dirty="0">
                <a:solidFill>
                  <a:srgbClr val="0000CC"/>
                </a:solidFill>
                <a:latin typeface="Swis721 Cn BT" panose="020B0506020202030204" pitchFamily="34" charset="0"/>
              </a:rPr>
              <a:t>Overall organization of resume:</a:t>
            </a:r>
            <a:r>
              <a:rPr lang="en-US" dirty="0">
                <a:latin typeface="Swis721 Cn BT" panose="020B0506020202030204" pitchFamily="34" charset="0"/>
              </a:rPr>
              <a:t> Flow, chronological, consistent format, usage of tables, fonts etc.</a:t>
            </a:r>
            <a:endParaRPr dirty="0">
              <a:latin typeface="Swis721 Cn BT" panose="020B0506020202030204" pitchFamily="34" charset="0"/>
            </a:endParaRPr>
          </a:p>
          <a:p>
            <a:pPr marL="0" lvl="0" indent="0" algn="l" rtl="0">
              <a:spcBef>
                <a:spcPts val="0"/>
              </a:spcBef>
              <a:spcAft>
                <a:spcPts val="0"/>
              </a:spcAft>
              <a:buNone/>
            </a:pPr>
            <a:r>
              <a:rPr lang="en-US" b="1" dirty="0">
                <a:solidFill>
                  <a:srgbClr val="0000CC"/>
                </a:solidFill>
                <a:latin typeface="Swis721 Cn BT" panose="020B0506020202030204" pitchFamily="34" charset="0"/>
              </a:rPr>
              <a:t>Writing style:</a:t>
            </a:r>
            <a:r>
              <a:rPr lang="en-US" dirty="0">
                <a:latin typeface="Swis721 Cn BT" panose="020B0506020202030204" pitchFamily="34" charset="0"/>
              </a:rPr>
              <a:t> Clarity, does the candidate present himself effectively?</a:t>
            </a:r>
            <a:endParaRPr dirty="0">
              <a:latin typeface="Swis721 Cn BT" panose="020B0506020202030204" pitchFamily="34" charset="0"/>
            </a:endParaRPr>
          </a:p>
          <a:p>
            <a:pPr marL="0" lvl="0" indent="0" algn="l" rtl="0">
              <a:spcBef>
                <a:spcPts val="0"/>
              </a:spcBef>
              <a:spcAft>
                <a:spcPts val="0"/>
              </a:spcAft>
              <a:buNone/>
            </a:pPr>
            <a:r>
              <a:rPr lang="en-US" b="1" dirty="0">
                <a:solidFill>
                  <a:srgbClr val="0000CC"/>
                </a:solidFill>
                <a:latin typeface="Swis721 Cn BT" panose="020B0506020202030204" pitchFamily="34" charset="0"/>
              </a:rPr>
              <a:t>References:</a:t>
            </a:r>
            <a:r>
              <a:rPr lang="en-US" dirty="0">
                <a:solidFill>
                  <a:srgbClr val="0000CC"/>
                </a:solidFill>
                <a:latin typeface="Swis721 Cn BT" panose="020B0506020202030204" pitchFamily="34" charset="0"/>
              </a:rPr>
              <a:t> </a:t>
            </a:r>
            <a:r>
              <a:rPr lang="en-US" dirty="0">
                <a:latin typeface="Swis721 Cn BT" panose="020B0506020202030204" pitchFamily="34" charset="0"/>
              </a:rPr>
              <a:t>Ideally past supervisors </a:t>
            </a:r>
            <a:endParaRPr dirty="0">
              <a:solidFill>
                <a:srgbClr val="0000CC"/>
              </a:solidFill>
              <a:latin typeface="Swis721 Cn BT" panose="020B0506020202030204" pitchFamily="34" charset="0"/>
            </a:endParaRPr>
          </a:p>
          <a:p>
            <a:pPr marL="0" lvl="0" indent="0" algn="l" rtl="0">
              <a:spcBef>
                <a:spcPts val="0"/>
              </a:spcBef>
              <a:spcAft>
                <a:spcPts val="0"/>
              </a:spcAft>
              <a:buNone/>
            </a:pPr>
            <a:r>
              <a:rPr lang="en-US" b="1" dirty="0">
                <a:solidFill>
                  <a:srgbClr val="0000CC"/>
                </a:solidFill>
                <a:latin typeface="Swis721 Cn BT" panose="020B0506020202030204" pitchFamily="34" charset="0"/>
              </a:rPr>
              <a:t>Completeness:</a:t>
            </a:r>
            <a:r>
              <a:rPr lang="en-US" dirty="0">
                <a:solidFill>
                  <a:srgbClr val="0000CC"/>
                </a:solidFill>
                <a:latin typeface="Swis721 Cn BT" panose="020B0506020202030204" pitchFamily="34" charset="0"/>
              </a:rPr>
              <a:t> </a:t>
            </a:r>
            <a:r>
              <a:rPr lang="en-US" dirty="0">
                <a:latin typeface="Swis721 Cn BT" panose="020B0506020202030204" pitchFamily="34" charset="0"/>
              </a:rPr>
              <a:t>Is it complete in all respects?</a:t>
            </a:r>
            <a:endParaRPr dirty="0">
              <a:latin typeface="Swis721 Cn BT" panose="020B0506020202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sym typeface="Arial"/>
              </a:rPr>
              <a:t>14</a:t>
            </a:fld>
            <a:endParaRPr sz="1200" dirty="0">
              <a:solidFill>
                <a:schemeClr val="dk1"/>
              </a:solidFill>
              <a:sym typeface="Arial"/>
            </a:endParaRPr>
          </a:p>
        </p:txBody>
      </p:sp>
      <p:sp>
        <p:nvSpPr>
          <p:cNvPr id="404" name="Google Shape;40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5" name="Google Shape;40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Swis721 Cn BT" panose="020B0506020202030204" pitchFamily="34" charset="0"/>
              </a:rPr>
              <a:t>Put the candidate at ease</a:t>
            </a:r>
            <a:endParaRPr dirty="0">
              <a:latin typeface="Swis721 Cn BT" panose="020B0506020202030204" pitchFamily="34" charset="0"/>
            </a:endParaRPr>
          </a:p>
          <a:p>
            <a:pPr marL="0" lvl="0" indent="0" algn="l" rtl="0">
              <a:spcBef>
                <a:spcPts val="0"/>
              </a:spcBef>
              <a:spcAft>
                <a:spcPts val="0"/>
              </a:spcAft>
              <a:buNone/>
            </a:pPr>
            <a:r>
              <a:rPr lang="en-US" sz="1300" b="1" dirty="0">
                <a:solidFill>
                  <a:srgbClr val="0000CC"/>
                </a:solidFill>
                <a:latin typeface="Swis721 Cn BT" panose="020B0506020202030204" pitchFamily="34" charset="0"/>
              </a:rPr>
              <a:t>Greet the candidate</a:t>
            </a:r>
            <a:endParaRPr dirty="0">
              <a:latin typeface="Swis721 Cn BT" panose="020B0506020202030204" pitchFamily="34" charset="0"/>
            </a:endParaRPr>
          </a:p>
          <a:p>
            <a:pPr marL="0" lvl="0" indent="-82550" algn="l" rtl="0">
              <a:spcBef>
                <a:spcPts val="0"/>
              </a:spcBef>
              <a:spcAft>
                <a:spcPts val="0"/>
              </a:spcAft>
              <a:buClr>
                <a:schemeClr val="dk1"/>
              </a:buClr>
              <a:buSzPts val="1300"/>
              <a:buFont typeface="Arial"/>
              <a:buChar char="•"/>
            </a:pPr>
            <a:r>
              <a:rPr lang="en-US" sz="1300" dirty="0">
                <a:latin typeface="Swis721 Cn BT" panose="020B0506020202030204" pitchFamily="34" charset="0"/>
              </a:rPr>
              <a:t>Smile with a friendly welcome</a:t>
            </a:r>
            <a:endParaRPr dirty="0">
              <a:latin typeface="Swis721 Cn BT" panose="020B0506020202030204" pitchFamily="34" charset="0"/>
            </a:endParaRPr>
          </a:p>
          <a:p>
            <a:pPr marL="0" lvl="0" indent="-82550" algn="l" rtl="0">
              <a:spcBef>
                <a:spcPts val="0"/>
              </a:spcBef>
              <a:spcAft>
                <a:spcPts val="0"/>
              </a:spcAft>
              <a:buClr>
                <a:schemeClr val="dk1"/>
              </a:buClr>
              <a:buSzPts val="1300"/>
              <a:buFont typeface="Arial"/>
              <a:buChar char="•"/>
            </a:pPr>
            <a:r>
              <a:rPr lang="en-US" sz="1300" dirty="0">
                <a:latin typeface="Swis721 Cn BT" panose="020B0506020202030204" pitchFamily="34" charset="0"/>
              </a:rPr>
              <a:t>Establish eye contact</a:t>
            </a:r>
            <a:endParaRPr dirty="0">
              <a:latin typeface="Swis721 Cn BT" panose="020B0506020202030204" pitchFamily="34" charset="0"/>
            </a:endParaRPr>
          </a:p>
          <a:p>
            <a:pPr marL="0" lvl="0" indent="-82550" algn="l" rtl="0">
              <a:spcBef>
                <a:spcPts val="0"/>
              </a:spcBef>
              <a:spcAft>
                <a:spcPts val="0"/>
              </a:spcAft>
              <a:buClr>
                <a:schemeClr val="dk1"/>
              </a:buClr>
              <a:buSzPts val="1300"/>
              <a:buFont typeface="Arial"/>
              <a:buChar char="•"/>
            </a:pPr>
            <a:r>
              <a:rPr lang="en-US" sz="1300" dirty="0">
                <a:latin typeface="Swis721 Cn BT" panose="020B0506020202030204" pitchFamily="34" charset="0"/>
              </a:rPr>
              <a:t>Display sincere voice / tone / body language</a:t>
            </a:r>
            <a:endParaRPr dirty="0">
              <a:latin typeface="Swis721 Cn BT" panose="020B0506020202030204" pitchFamily="34" charset="0"/>
            </a:endParaRPr>
          </a:p>
          <a:p>
            <a:pPr marL="0" lvl="0" indent="0" algn="l" rtl="0">
              <a:spcBef>
                <a:spcPts val="0"/>
              </a:spcBef>
              <a:spcAft>
                <a:spcPts val="0"/>
              </a:spcAft>
              <a:buNone/>
            </a:pPr>
            <a:r>
              <a:rPr lang="en-US" sz="1300" b="1" dirty="0">
                <a:solidFill>
                  <a:srgbClr val="0000CC"/>
                </a:solidFill>
                <a:latin typeface="Swis721 Cn BT" panose="020B0506020202030204" pitchFamily="34" charset="0"/>
              </a:rPr>
              <a:t>Introduce yourself and the panel members</a:t>
            </a:r>
            <a:endParaRPr dirty="0">
              <a:latin typeface="Swis721 Cn BT" panose="020B0506020202030204" pitchFamily="34" charset="0"/>
            </a:endParaRPr>
          </a:p>
          <a:p>
            <a:pPr marL="0" lvl="0" indent="-82550" algn="l" rtl="0">
              <a:spcBef>
                <a:spcPts val="0"/>
              </a:spcBef>
              <a:spcAft>
                <a:spcPts val="0"/>
              </a:spcAft>
              <a:buClr>
                <a:schemeClr val="dk1"/>
              </a:buClr>
              <a:buSzPts val="1300"/>
              <a:buFont typeface="Arial"/>
              <a:buChar char="•"/>
            </a:pPr>
            <a:r>
              <a:rPr lang="en-US" sz="1300" dirty="0">
                <a:latin typeface="Swis721 Cn BT" panose="020B0506020202030204" pitchFamily="34" charset="0"/>
              </a:rPr>
              <a:t>Provide adequate information such as role in the organization &amp; role in the selection process. </a:t>
            </a:r>
            <a:endParaRPr dirty="0">
              <a:latin typeface="Swis721 Cn BT" panose="020B0506020202030204" pitchFamily="34" charset="0"/>
            </a:endParaRPr>
          </a:p>
          <a:p>
            <a:pPr marL="0" lvl="0" indent="-82550" algn="l" rtl="0">
              <a:spcBef>
                <a:spcPts val="0"/>
              </a:spcBef>
              <a:spcAft>
                <a:spcPts val="0"/>
              </a:spcAft>
              <a:buClr>
                <a:schemeClr val="dk1"/>
              </a:buClr>
              <a:buSzPts val="1300"/>
              <a:buFont typeface="Arial"/>
              <a:buChar char="•"/>
            </a:pPr>
            <a:r>
              <a:rPr lang="en-US" sz="1300" dirty="0">
                <a:latin typeface="Swis721 Cn BT" panose="020B0506020202030204" pitchFamily="34" charset="0"/>
              </a:rPr>
              <a:t>Ensure candidate is comfortable &amp; is meeting people of right levels</a:t>
            </a:r>
            <a:endParaRPr dirty="0">
              <a:latin typeface="Swis721 Cn BT" panose="020B0506020202030204" pitchFamily="34" charset="0"/>
            </a:endParaRPr>
          </a:p>
          <a:p>
            <a:pPr marL="0" lvl="0" indent="0" algn="l" rtl="0">
              <a:spcBef>
                <a:spcPts val="0"/>
              </a:spcBef>
              <a:spcAft>
                <a:spcPts val="0"/>
              </a:spcAft>
              <a:buNone/>
            </a:pPr>
            <a:endParaRPr b="1" dirty="0">
              <a:latin typeface="Swis721 Cn BT" panose="020B0506020202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000000"/>
                </a:solidFill>
                <a:latin typeface="Swis721 Cn BT" panose="020B0506020202030204" pitchFamily="34" charset="0"/>
              </a:rPr>
              <a:t>Structured and unstructured interviews are two different approaches to conducting job interviews, each with its own set of characteristics and advantages. Here's a brief explanation of each:</a:t>
            </a:r>
            <a:endParaRPr dirty="0">
              <a:latin typeface="Swis721 Cn BT" panose="020B0506020202030204" pitchFamily="34" charset="0"/>
            </a:endParaRPr>
          </a:p>
          <a:p>
            <a:pPr marL="0" lvl="0" indent="0" algn="l" rtl="0">
              <a:spcBef>
                <a:spcPts val="0"/>
              </a:spcBef>
              <a:spcAft>
                <a:spcPts val="0"/>
              </a:spcAft>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1" i="0" dirty="0">
                <a:solidFill>
                  <a:srgbClr val="000000"/>
                </a:solidFill>
                <a:latin typeface="Swis721 Cn BT" panose="020B0506020202030204" pitchFamily="34" charset="0"/>
              </a:rPr>
              <a:t>Structured Interviews:</a:t>
            </a:r>
            <a:endParaRPr b="0" i="0" dirty="0">
              <a:solidFill>
                <a:srgbClr val="000000"/>
              </a:solidFill>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Standardized Questions:</a:t>
            </a:r>
            <a:r>
              <a:rPr lang="en-US" b="0" i="0" dirty="0">
                <a:solidFill>
                  <a:srgbClr val="000000"/>
                </a:solidFill>
                <a:latin typeface="Swis721 Cn BT" panose="020B0506020202030204" pitchFamily="34" charset="0"/>
              </a:rPr>
              <a:t> In structured interviews, the interviewer asks a predetermined set of questions to all candidates. These questions are typically designed to assess specific job-related skills, experiences, and qualifications.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Consistency:</a:t>
            </a:r>
            <a:r>
              <a:rPr lang="en-US" b="0" i="0" dirty="0">
                <a:solidFill>
                  <a:srgbClr val="000000"/>
                </a:solidFill>
                <a:latin typeface="Swis721 Cn BT" panose="020B0506020202030204" pitchFamily="34" charset="0"/>
              </a:rPr>
              <a:t> Structured interviews aim to provide a consistent and fair experience to all candidates by asking the same questions in the same order. This reduces bias and ensures that each candidate is evaluated using a similar framework.</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Scoring System:</a:t>
            </a:r>
            <a:r>
              <a:rPr lang="en-US" b="0" i="0" dirty="0">
                <a:solidFill>
                  <a:srgbClr val="000000"/>
                </a:solidFill>
                <a:latin typeface="Swis721 Cn BT" panose="020B0506020202030204" pitchFamily="34" charset="0"/>
              </a:rPr>
              <a:t> Often, structured interviews use a scoring system or rubric to objectively evaluate candidates' responses. Each question may be assigned a weight or score, and candidates are assessed based on their answers.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Reliability:</a:t>
            </a:r>
            <a:r>
              <a:rPr lang="en-US" b="0" i="0" dirty="0">
                <a:solidFill>
                  <a:srgbClr val="000000"/>
                </a:solidFill>
                <a:latin typeface="Swis721 Cn BT" panose="020B0506020202030204" pitchFamily="34" charset="0"/>
              </a:rPr>
              <a:t> Structured interviews tend to have higher reliability because of their standardized approach. This means that the interview process is more consistent, and the results are more dependable.</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Examples:</a:t>
            </a:r>
            <a:r>
              <a:rPr lang="en-US" b="0" i="0" dirty="0">
                <a:solidFill>
                  <a:srgbClr val="000000"/>
                </a:solidFill>
                <a:latin typeface="Swis721 Cn BT" panose="020B0506020202030204" pitchFamily="34" charset="0"/>
              </a:rPr>
              <a:t> A structured interview for a software developer position might include questions like "Can you explain your experience with programming languages X, Y, and Z?" or "Give an example of a sales objection that you have encountered.“</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1" i="0" dirty="0">
                <a:solidFill>
                  <a:srgbClr val="000000"/>
                </a:solidFill>
                <a:latin typeface="Swis721 Cn BT" panose="020B0506020202030204" pitchFamily="34" charset="0"/>
              </a:rPr>
              <a:t>Unstructured Interviews:</a:t>
            </a:r>
            <a:endParaRPr b="0" i="0" dirty="0">
              <a:solidFill>
                <a:srgbClr val="000000"/>
              </a:solidFill>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Open-Ended Questions:</a:t>
            </a:r>
            <a:r>
              <a:rPr lang="en-US" b="0" i="0" dirty="0">
                <a:solidFill>
                  <a:srgbClr val="000000"/>
                </a:solidFill>
                <a:latin typeface="Swis721 Cn BT" panose="020B0506020202030204" pitchFamily="34" charset="0"/>
              </a:rPr>
              <a:t> Unstructured interviews involve more open-ended questions that allow for a free-flowing conversation between the interviewer and the candidate. The questions are not predetermined and can vary based on the candidate's responses.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Flexibility:</a:t>
            </a:r>
            <a:r>
              <a:rPr lang="en-US" b="0" i="0" dirty="0">
                <a:solidFill>
                  <a:srgbClr val="000000"/>
                </a:solidFill>
                <a:latin typeface="Swis721 Cn BT" panose="020B0506020202030204" pitchFamily="34" charset="0"/>
              </a:rPr>
              <a:t> Unstructured interviews are less rigid and offer flexibility in terms of the questions asked. Interviewers can explore different aspects of a candidate's background, experiences, and personality as the conversation unfolds.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Subjectivity:</a:t>
            </a:r>
            <a:r>
              <a:rPr lang="en-US" b="0" i="0" dirty="0">
                <a:solidFill>
                  <a:srgbClr val="000000"/>
                </a:solidFill>
                <a:latin typeface="Swis721 Cn BT" panose="020B0506020202030204" pitchFamily="34" charset="0"/>
              </a:rPr>
              <a:t> Because questions are not standardized, unstructured interviews can be more subjective. Interviewers may form impressions based on their personal biases or preferences, potentially introducing bias into the evaluation process.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Exploration:</a:t>
            </a:r>
            <a:r>
              <a:rPr lang="en-US" b="0" i="0" dirty="0">
                <a:solidFill>
                  <a:srgbClr val="000000"/>
                </a:solidFill>
                <a:latin typeface="Swis721 Cn BT" panose="020B0506020202030204" pitchFamily="34" charset="0"/>
              </a:rPr>
              <a:t> Unstructured interviews are useful when you want to delve deeper into a candidate's thought process, creativity, or problem-solving abilities. They can be particularly effective for assessing soft skills and cultural fit.</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000000"/>
              </a:solidFill>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Examples:</a:t>
            </a:r>
            <a:r>
              <a:rPr lang="en-US" b="0" i="0" dirty="0">
                <a:solidFill>
                  <a:srgbClr val="000000"/>
                </a:solidFill>
                <a:latin typeface="Swis721 Cn BT" panose="020B0506020202030204" pitchFamily="34" charset="0"/>
              </a:rPr>
              <a:t> An unstructured interview might begin with a general question like "Tell me about yourself" and then evolve based on the candidate's response. Follow-up questions may explore specific experiences, challenges, or hypothetical scenarios.</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In summary, structured interviews provide a consistent and standardized way to evaluate candidates, making them suitable for assessing specific job-related skills. Unstructured interviews, on the other hand, allow for more flexibility and in-depth exploration of a candidate's qualities but may be less reliable due to subjectivity. Many organizations use a combination of both structured and unstructured elements in their interview process to gather a comprehensive assessment of candidates.</a:t>
            </a:r>
            <a:endParaRPr dirty="0">
              <a:latin typeface="Swis721 Cn BT" panose="020B0506020202030204" pitchFamily="34" charset="0"/>
            </a:endParaRPr>
          </a:p>
          <a:p>
            <a:pPr marL="0" lvl="0" indent="0" algn="l" rtl="0">
              <a:spcBef>
                <a:spcPts val="0"/>
              </a:spcBef>
              <a:spcAft>
                <a:spcPts val="0"/>
              </a:spcAft>
              <a:buNone/>
            </a:pPr>
            <a:br>
              <a:rPr lang="en-US" b="0" i="0" dirty="0">
                <a:solidFill>
                  <a:srgbClr val="000000"/>
                </a:solidFill>
                <a:latin typeface="Swis721 Cn BT" panose="020B0506020202030204" pitchFamily="34" charset="0"/>
              </a:rPr>
            </a:b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p:txBody>
      </p:sp>
      <p:sp>
        <p:nvSpPr>
          <p:cNvPr id="445" name="Google Shape;44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Swis721 Cn BT" panose="020B0506020202030204" pitchFamily="34" charset="0"/>
              </a:rPr>
              <a:t>Lets See different types of questions that the interviewer can ask</a:t>
            </a: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p:txBody>
      </p:sp>
      <p:sp>
        <p:nvSpPr>
          <p:cNvPr id="466" name="Google Shape;46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000000"/>
                </a:solidFill>
                <a:latin typeface="Swis721 Cn BT" panose="020B0506020202030204" pitchFamily="34" charset="0"/>
              </a:rPr>
              <a:t>The STAR (Situation, Task, Action, Result) technique is not only valuable for candidates but also for interviewers. Interviewers can use the STAR method to structure their questions and evaluate candidate responses effectively. Here's how interviewers can apply the STAR technique in the context of conducting interviews: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Situational Questions:</a:t>
            </a:r>
            <a:endParaRPr b="0" i="0" dirty="0">
              <a:solidFill>
                <a:srgbClr val="000000"/>
              </a:solidFill>
              <a:latin typeface="Swis721 Cn BT" panose="020B0506020202030204" pitchFamily="34" charset="0"/>
            </a:endParaRPr>
          </a:p>
          <a:p>
            <a:pPr marL="742950" lvl="1" indent="-28575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Formulation:</a:t>
            </a:r>
            <a:r>
              <a:rPr lang="en-US" b="0" i="0" dirty="0">
                <a:solidFill>
                  <a:srgbClr val="000000"/>
                </a:solidFill>
                <a:latin typeface="Swis721 Cn BT" panose="020B0506020202030204" pitchFamily="34" charset="0"/>
              </a:rPr>
              <a:t> When preparing interview questions, interviewers can craft situational questions that ask candidates to describe a specific scenario they've encountered in the past.</a:t>
            </a:r>
            <a:endParaRPr dirty="0">
              <a:latin typeface="Swis721 Cn BT" panose="020B0506020202030204" pitchFamily="34" charset="0"/>
            </a:endParaRPr>
          </a:p>
          <a:p>
            <a:pPr marL="742950" lvl="1" indent="-28575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Example:</a:t>
            </a:r>
            <a:r>
              <a:rPr lang="en-US" b="0" i="0" dirty="0">
                <a:solidFill>
                  <a:srgbClr val="000000"/>
                </a:solidFill>
                <a:latin typeface="Swis721 Cn BT" panose="020B0506020202030204" pitchFamily="34" charset="0"/>
              </a:rPr>
              <a:t> "Can you recall a time when you had to resolve a conflict within your team? Please describe the situation, the task or challenge you faced, the actions you took, and the ultimate result."</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Task-Oriented Questions:</a:t>
            </a:r>
            <a:endParaRPr b="0" i="0" dirty="0">
              <a:solidFill>
                <a:srgbClr val="000000"/>
              </a:solidFill>
              <a:latin typeface="Swis721 Cn BT" panose="020B0506020202030204" pitchFamily="34" charset="0"/>
            </a:endParaRPr>
          </a:p>
          <a:p>
            <a:pPr marL="742950" lvl="1" indent="-28575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Formulation:</a:t>
            </a:r>
            <a:r>
              <a:rPr lang="en-US" b="0" i="0" dirty="0">
                <a:solidFill>
                  <a:srgbClr val="000000"/>
                </a:solidFill>
                <a:latin typeface="Swis721 Cn BT" panose="020B0506020202030204" pitchFamily="34" charset="0"/>
              </a:rPr>
              <a:t> Interviewers can ask task-oriented questions to understand the candidate's ability to define objectives and responsibilities in various situations.</a:t>
            </a:r>
            <a:endParaRPr dirty="0">
              <a:latin typeface="Swis721 Cn BT" panose="020B0506020202030204" pitchFamily="34" charset="0"/>
            </a:endParaRPr>
          </a:p>
          <a:p>
            <a:pPr marL="742950" lvl="1" indent="-28575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Example:</a:t>
            </a:r>
            <a:r>
              <a:rPr lang="en-US" b="0" i="0" dirty="0">
                <a:solidFill>
                  <a:srgbClr val="000000"/>
                </a:solidFill>
                <a:latin typeface="Swis721 Cn BT" panose="020B0506020202030204" pitchFamily="34" charset="0"/>
              </a:rPr>
              <a:t> "Tell me about a project where you had to set clear tasks and objectives for your team. What was the project, what were the specific tasks, how did you assign responsibilities, and what were the expected outcomes?"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Action-Oriented Questions:</a:t>
            </a:r>
            <a:endParaRPr b="0" i="0" dirty="0">
              <a:solidFill>
                <a:srgbClr val="000000"/>
              </a:solidFill>
              <a:latin typeface="Swis721 Cn BT" panose="020B0506020202030204" pitchFamily="34" charset="0"/>
            </a:endParaRPr>
          </a:p>
          <a:p>
            <a:pPr marL="742950" lvl="1" indent="-28575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Formulation:</a:t>
            </a:r>
            <a:r>
              <a:rPr lang="en-US" b="0" i="0" dirty="0">
                <a:solidFill>
                  <a:srgbClr val="000000"/>
                </a:solidFill>
                <a:latin typeface="Swis721 Cn BT" panose="020B0506020202030204" pitchFamily="34" charset="0"/>
              </a:rPr>
              <a:t> Interviewers can ask action-oriented questions to assess a candidate's problem-solving skills, decision-making process, and actions taken in specific situations.</a:t>
            </a:r>
            <a:endParaRPr dirty="0">
              <a:latin typeface="Swis721 Cn BT" panose="020B0506020202030204" pitchFamily="34" charset="0"/>
            </a:endParaRPr>
          </a:p>
          <a:p>
            <a:pPr marL="742950" lvl="1" indent="-28575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Example:</a:t>
            </a:r>
            <a:r>
              <a:rPr lang="en-US" b="0" i="0" dirty="0">
                <a:solidFill>
                  <a:srgbClr val="000000"/>
                </a:solidFill>
                <a:latin typeface="Swis721 Cn BT" panose="020B0506020202030204" pitchFamily="34" charset="0"/>
              </a:rPr>
              <a:t> "Provide an example of a challenging issue you encountered in your previous role. Describe the actions you took to address it, including any decisions you made and the rationale behind those decisions."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Result-Oriented Questions:</a:t>
            </a:r>
            <a:endParaRPr b="0" i="0" dirty="0">
              <a:solidFill>
                <a:srgbClr val="000000"/>
              </a:solidFill>
              <a:latin typeface="Swis721 Cn BT" panose="020B0506020202030204" pitchFamily="34" charset="0"/>
            </a:endParaRPr>
          </a:p>
          <a:p>
            <a:pPr marL="742950" lvl="1" indent="-28575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Formulation:</a:t>
            </a:r>
            <a:r>
              <a:rPr lang="en-US" b="0" i="0" dirty="0">
                <a:solidFill>
                  <a:srgbClr val="000000"/>
                </a:solidFill>
                <a:latin typeface="Swis721 Cn BT" panose="020B0506020202030204" pitchFamily="34" charset="0"/>
              </a:rPr>
              <a:t> Interviewers can inquire about the outcomes of a candidate's actions to gauge their impact on the organization.</a:t>
            </a:r>
            <a:endParaRPr dirty="0">
              <a:latin typeface="Swis721 Cn BT" panose="020B0506020202030204" pitchFamily="34" charset="0"/>
            </a:endParaRPr>
          </a:p>
          <a:p>
            <a:pPr marL="742950" lvl="1" indent="-28575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Example:</a:t>
            </a:r>
            <a:r>
              <a:rPr lang="en-US" b="0" i="0" dirty="0">
                <a:solidFill>
                  <a:srgbClr val="000000"/>
                </a:solidFill>
                <a:latin typeface="Swis721 Cn BT" panose="020B0506020202030204" pitchFamily="34" charset="0"/>
              </a:rPr>
              <a:t> "In a past role, you mentioned implementing a new process. Can you share the measurable results or improvements that resulted from this change? How did it benefit your team or the company overall?"</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By incorporating the STAR technique into the interview process, interviewers can:</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Arial"/>
              <a:buChar char="•"/>
            </a:pPr>
            <a:r>
              <a:rPr lang="en-US" b="0" i="0" dirty="0">
                <a:solidFill>
                  <a:srgbClr val="000000"/>
                </a:solidFill>
                <a:latin typeface="Swis721 Cn BT" panose="020B0506020202030204" pitchFamily="34" charset="0"/>
              </a:rPr>
              <a:t>Gain a deeper insight into a candidate's qualifications and experiences.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Arial"/>
              <a:buChar char="•"/>
            </a:pPr>
            <a:r>
              <a:rPr lang="en-US" b="0" i="0" dirty="0">
                <a:solidFill>
                  <a:srgbClr val="000000"/>
                </a:solidFill>
                <a:latin typeface="Swis721 Cn BT" panose="020B0506020202030204" pitchFamily="34" charset="0"/>
              </a:rPr>
              <a:t>Evaluate a candidate's problem-solving, decision-making, and communication skills.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Arial"/>
              <a:buChar char="•"/>
            </a:pPr>
            <a:r>
              <a:rPr lang="en-US" b="0" i="0" dirty="0">
                <a:solidFill>
                  <a:srgbClr val="000000"/>
                </a:solidFill>
                <a:latin typeface="Swis721 Cn BT" panose="020B0506020202030204" pitchFamily="34" charset="0"/>
              </a:rPr>
              <a:t>Assess a candidate's ability to take initiative and achieve measurable results.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Arial"/>
              <a:buChar char="•"/>
            </a:pPr>
            <a:r>
              <a:rPr lang="en-US" b="0" i="0" dirty="0">
                <a:solidFill>
                  <a:srgbClr val="000000"/>
                </a:solidFill>
                <a:latin typeface="Swis721 Cn BT" panose="020B0506020202030204" pitchFamily="34" charset="0"/>
              </a:rPr>
              <a:t>Make informed hiring decisions based on a structured and consistent approach.</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Arial"/>
              <a:buChar char="•"/>
            </a:pPr>
            <a:r>
              <a:rPr lang="en-US" b="0" i="0" dirty="0">
                <a:solidFill>
                  <a:srgbClr val="000000"/>
                </a:solidFill>
                <a:latin typeface="Swis721 Cn BT" panose="020B0506020202030204" pitchFamily="34" charset="0"/>
              </a:rPr>
              <a:t>Reduce the influence of bias by focusing on concrete examples and results.</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Overall, the STAR technique is a valuable tool for interviewers to conduct more effective and thorough interviews, leading to better hiring decisions and a more equitable selection process.</a:t>
            </a:r>
            <a:endParaRPr dirty="0">
              <a:latin typeface="Swis721 Cn BT" panose="020B0506020202030204" pitchFamily="34" charset="0"/>
            </a:endParaRPr>
          </a:p>
          <a:p>
            <a:pPr marL="0" lvl="0" indent="0" algn="l" rtl="0">
              <a:spcBef>
                <a:spcPts val="0"/>
              </a:spcBef>
              <a:spcAft>
                <a:spcPts val="0"/>
              </a:spcAft>
              <a:buNone/>
            </a:pPr>
            <a:br>
              <a:rPr lang="en-US" b="0" i="0" dirty="0">
                <a:solidFill>
                  <a:srgbClr val="000000"/>
                </a:solidFill>
                <a:latin typeface="Swis721 Cn BT" panose="020B0506020202030204" pitchFamily="34" charset="0"/>
              </a:rPr>
            </a:br>
            <a:endParaRPr dirty="0">
              <a:latin typeface="Swis721 Cn BT" panose="020B0506020202030204" pitchFamily="34" charset="0"/>
            </a:endParaRPr>
          </a:p>
        </p:txBody>
      </p:sp>
      <p:sp>
        <p:nvSpPr>
          <p:cNvPr id="536" name="Google Shape;53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000000"/>
                </a:solidFill>
                <a:latin typeface="Swis721 Cn BT" panose="020B0506020202030204" pitchFamily="34" charset="0"/>
              </a:rPr>
              <a:t>Handling difficult candidates and challenging situations during interviews is a crucial skill for interviewers. Here are some strategies and tips to help you manage such situations effectively:</a:t>
            </a:r>
            <a:endParaRPr dirty="0">
              <a:latin typeface="Swis721 Cn BT" panose="020B0506020202030204" pitchFamily="34" charset="0"/>
            </a:endParaRPr>
          </a:p>
          <a:p>
            <a:pPr marL="0" lvl="0" indent="0" algn="l" rtl="0">
              <a:spcBef>
                <a:spcPts val="0"/>
              </a:spcBef>
              <a:spcAft>
                <a:spcPts val="0"/>
              </a:spcAft>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1. Stay Calm and Professional:</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Maintain a calm and professional demeanor throughout the interview, regardless of the candidate's behavior or responses. This sets a positive example and helps de-escalate tension.</a:t>
            </a:r>
            <a:endParaRPr dirty="0">
              <a:latin typeface="Swis721 Cn BT" panose="020B0506020202030204" pitchFamily="34" charset="0"/>
            </a:endParaRPr>
          </a:p>
          <a:p>
            <a:pPr marL="0" lvl="0" indent="0" algn="l" rtl="0">
              <a:spcBef>
                <a:spcPts val="0"/>
              </a:spcBef>
              <a:spcAft>
                <a:spcPts val="0"/>
              </a:spcAft>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2. Active Listening:</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Listen attentively to the candidate's responses and concerns. Sometimes, candidates may be frustrated or anxious, and simply giving them an opportunity to express themselves can ease the situation.</a:t>
            </a:r>
            <a:endParaRPr dirty="0">
              <a:latin typeface="Swis721 Cn BT" panose="020B0506020202030204" pitchFamily="34" charset="0"/>
            </a:endParaRPr>
          </a:p>
          <a:p>
            <a:pPr marL="0" lvl="0" indent="0" algn="l" rtl="0">
              <a:spcBef>
                <a:spcPts val="0"/>
              </a:spcBef>
              <a:spcAft>
                <a:spcPts val="0"/>
              </a:spcAft>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3. Empathize and Validate:</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Show empathy and validate the candidate's feelings or concerns. Acknowledge their perspective and let them know you understand their point of view.</a:t>
            </a:r>
            <a:endParaRPr dirty="0">
              <a:latin typeface="Swis721 Cn BT" panose="020B0506020202030204" pitchFamily="34" charset="0"/>
            </a:endParaRPr>
          </a:p>
          <a:p>
            <a:pPr marL="0" lvl="0" indent="0" algn="l" rtl="0">
              <a:spcBef>
                <a:spcPts val="0"/>
              </a:spcBef>
              <a:spcAft>
                <a:spcPts val="0"/>
              </a:spcAft>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4. Clarify Expectations:</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Clearly communicate the interview process and expectations upfront, including the structure of the interview, the types of questions you will ask, and the evaluation criteria. This can prevent misunderstandings.</a:t>
            </a:r>
            <a:endParaRPr dirty="0">
              <a:latin typeface="Swis721 Cn BT" panose="020B0506020202030204" pitchFamily="34" charset="0"/>
            </a:endParaRPr>
          </a:p>
          <a:p>
            <a:pPr marL="0" lvl="0" indent="0" algn="l" rtl="0">
              <a:spcBef>
                <a:spcPts val="0"/>
              </a:spcBef>
              <a:spcAft>
                <a:spcPts val="0"/>
              </a:spcAft>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5. Address Inappropriate Behavior:</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If a candidate exhibits rude, disrespectful, or inappropriate behavior, address it politely but firmly. Let them know that such behavior is not acceptable and may impact their candidacy.</a:t>
            </a:r>
            <a:endParaRPr dirty="0">
              <a:latin typeface="Swis721 Cn BT" panose="020B0506020202030204" pitchFamily="34" charset="0"/>
            </a:endParaRPr>
          </a:p>
          <a:p>
            <a:pPr marL="0" lvl="0" indent="0" algn="l" rtl="0">
              <a:spcBef>
                <a:spcPts val="0"/>
              </a:spcBef>
              <a:spcAft>
                <a:spcPts val="0"/>
              </a:spcAft>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6. Redirect the Conversation:</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If a candidate goes off-topic or becomes defensive, gently guide the conversation back to the relevant topics and questions. You can say, "I appreciate your input on that topic. Let's now focus on [specific question]."</a:t>
            </a:r>
            <a:endParaRPr dirty="0">
              <a:latin typeface="Swis721 Cn BT" panose="020B0506020202030204" pitchFamily="34" charset="0"/>
            </a:endParaRPr>
          </a:p>
          <a:p>
            <a:pPr marL="0" lvl="0" indent="0" algn="l" rtl="0">
              <a:spcBef>
                <a:spcPts val="0"/>
              </a:spcBef>
              <a:spcAft>
                <a:spcPts val="0"/>
              </a:spcAft>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7. Maintain Control of the Interview:</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As the interviewer, you should maintain control of the interview process. If a candidate monopolizes the conversation or becomes overly dominant, politely interrupt and steer the conversation back on track.</a:t>
            </a:r>
            <a:endParaRPr dirty="0">
              <a:latin typeface="Swis721 Cn BT" panose="020B0506020202030204" pitchFamily="34" charset="0"/>
            </a:endParaRPr>
          </a:p>
          <a:p>
            <a:pPr marL="0" lvl="0" indent="0" algn="l" rtl="0">
              <a:spcBef>
                <a:spcPts val="0"/>
              </a:spcBef>
              <a:spcAft>
                <a:spcPts val="0"/>
              </a:spcAft>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11. Involve Others if Necessary:</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If a situation escalates or becomes unmanageable, consider involving a colleague or HR representative to help mediate or provide support.</a:t>
            </a:r>
            <a:endParaRPr dirty="0">
              <a:latin typeface="Swis721 Cn BT" panose="020B0506020202030204" pitchFamily="34" charset="0"/>
            </a:endParaRPr>
          </a:p>
          <a:p>
            <a:pPr marL="0" lvl="0" indent="0" algn="l" rtl="0">
              <a:spcBef>
                <a:spcPts val="0"/>
              </a:spcBef>
              <a:spcAft>
                <a:spcPts val="0"/>
              </a:spcAft>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13. Debrief with the Team:</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If the interview involves multiple interviewers, have a debriefing session to discuss challenging interactions and reach a consensus on the candidate's overall fit for the role.</a:t>
            </a:r>
            <a:endParaRPr dirty="0">
              <a:latin typeface="Swis721 Cn BT" panose="020B0506020202030204" pitchFamily="34" charset="0"/>
            </a:endParaRPr>
          </a:p>
          <a:p>
            <a:pPr marL="0" lvl="0" indent="0" algn="l" rtl="0">
              <a:spcBef>
                <a:spcPts val="0"/>
              </a:spcBef>
              <a:spcAft>
                <a:spcPts val="0"/>
              </a:spcAft>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Remember that every candidate is unique, and difficult situations may arise for various reasons. Your ability to handle these situations professionally and constructively is an essential aspect of effective interviewing. Ultimately, the goal is to make informed hiring decisions while maintaining a positive and respectful interview experience for all candidates.</a:t>
            </a:r>
            <a:endParaRPr dirty="0">
              <a:latin typeface="Swis721 Cn BT" panose="020B0506020202030204" pitchFamily="34" charset="0"/>
            </a:endParaRPr>
          </a:p>
        </p:txBody>
      </p:sp>
      <p:sp>
        <p:nvSpPr>
          <p:cNvPr id="581" name="Google Shape;581;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FFFFFF"/>
                </a:solidFill>
                <a:latin typeface="Swis721 Cn BT" panose="020B0506020202030204" pitchFamily="34" charset="0"/>
                <a:sym typeface="Arial"/>
              </a:rPr>
              <a:t>Rating and ranking candidates objectively involves assessing their qualifications and fit for a role based on predetermined criteria. Here are some examples of how you can rate and rank candidates objectively:</a:t>
            </a:r>
            <a:endParaRPr dirty="0">
              <a:latin typeface="Swis721 Cn BT" panose="020B0506020202030204" pitchFamily="34" charset="0"/>
            </a:endParaRPr>
          </a:p>
          <a:p>
            <a:pPr marL="0" lvl="0" indent="0" algn="l" rtl="0">
              <a:spcBef>
                <a:spcPts val="0"/>
              </a:spcBef>
              <a:spcAft>
                <a:spcPts val="0"/>
              </a:spcAft>
              <a:buNone/>
            </a:pPr>
            <a:r>
              <a:rPr lang="en-US" b="1" i="0" dirty="0">
                <a:solidFill>
                  <a:srgbClr val="FFFFFF"/>
                </a:solidFill>
                <a:latin typeface="Swis721 Cn BT" panose="020B0506020202030204" pitchFamily="34" charset="0"/>
                <a:sym typeface="Arial"/>
              </a:rPr>
              <a:t>1. Qualifications and Skills:</a:t>
            </a:r>
            <a:endParaRPr b="0" i="0" dirty="0">
              <a:solidFill>
                <a:srgbClr val="FFFFFF"/>
              </a:solidFill>
              <a:latin typeface="Swis721 Cn BT" panose="020B0506020202030204" pitchFamily="34" charset="0"/>
              <a:sym typeface="Arial"/>
            </a:endParaRPr>
          </a:p>
          <a:p>
            <a:pPr marL="0" lvl="0" indent="-76200" algn="l" rtl="0">
              <a:spcBef>
                <a:spcPts val="0"/>
              </a:spcBef>
              <a:spcAft>
                <a:spcPts val="0"/>
              </a:spcAft>
              <a:buClr>
                <a:srgbClr val="FFFFFF"/>
              </a:buClr>
              <a:buSzPts val="1200"/>
              <a:buFont typeface="Arial"/>
              <a:buChar char="•"/>
            </a:pPr>
            <a:r>
              <a:rPr lang="en-US" b="1" i="0" dirty="0">
                <a:solidFill>
                  <a:srgbClr val="FFFFFF"/>
                </a:solidFill>
                <a:latin typeface="Swis721 Cn BT" panose="020B0506020202030204" pitchFamily="34" charset="0"/>
                <a:sym typeface="Arial"/>
              </a:rPr>
              <a:t>Rating:</a:t>
            </a:r>
            <a:r>
              <a:rPr lang="en-US" b="0" i="0" dirty="0">
                <a:solidFill>
                  <a:srgbClr val="FFFFFF"/>
                </a:solidFill>
                <a:latin typeface="Swis721 Cn BT" panose="020B0506020202030204" pitchFamily="34" charset="0"/>
                <a:sym typeface="Arial"/>
              </a:rPr>
              <a:t> Rate candidates on a scale (e.g., 1 to 5) for their qualifications and skills relevant to the job. For example:</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A: 4/5</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B: 3/5</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C: 5/5</a:t>
            </a:r>
            <a:endParaRPr dirty="0">
              <a:latin typeface="Swis721 Cn BT" panose="020B0506020202030204" pitchFamily="34" charset="0"/>
            </a:endParaRPr>
          </a:p>
          <a:p>
            <a:pPr marL="0" lvl="0" indent="-76200" algn="l" rtl="0">
              <a:spcBef>
                <a:spcPts val="0"/>
              </a:spcBef>
              <a:spcAft>
                <a:spcPts val="0"/>
              </a:spcAft>
              <a:buClr>
                <a:srgbClr val="FFFFFF"/>
              </a:buClr>
              <a:buSzPts val="1200"/>
              <a:buFont typeface="Arial"/>
              <a:buChar char="•"/>
            </a:pPr>
            <a:r>
              <a:rPr lang="en-US" b="1" i="0" dirty="0">
                <a:solidFill>
                  <a:srgbClr val="FFFFFF"/>
                </a:solidFill>
                <a:latin typeface="Swis721 Cn BT" panose="020B0506020202030204" pitchFamily="34" charset="0"/>
                <a:sym typeface="Arial"/>
              </a:rPr>
              <a:t>Ranking:</a:t>
            </a:r>
            <a:r>
              <a:rPr lang="en-US" b="0" i="0" dirty="0">
                <a:solidFill>
                  <a:srgbClr val="FFFFFF"/>
                </a:solidFill>
                <a:latin typeface="Swis721 Cn BT" panose="020B0506020202030204" pitchFamily="34" charset="0"/>
                <a:sym typeface="Arial"/>
              </a:rPr>
              <a:t> Based on their ratings, rank candidates from the highest to the lowest score. For example:</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C</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A</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B</a:t>
            </a:r>
            <a:endParaRPr dirty="0">
              <a:latin typeface="Swis721 Cn BT" panose="020B0506020202030204" pitchFamily="34" charset="0"/>
            </a:endParaRPr>
          </a:p>
          <a:p>
            <a:pPr marL="0" lvl="0" indent="0" algn="l" rtl="0">
              <a:spcBef>
                <a:spcPts val="0"/>
              </a:spcBef>
              <a:spcAft>
                <a:spcPts val="0"/>
              </a:spcAft>
              <a:buNone/>
            </a:pPr>
            <a:r>
              <a:rPr lang="en-US" b="1" i="0" dirty="0">
                <a:solidFill>
                  <a:srgbClr val="FFFFFF"/>
                </a:solidFill>
                <a:latin typeface="Swis721 Cn BT" panose="020B0506020202030204" pitchFamily="34" charset="0"/>
                <a:sym typeface="Arial"/>
              </a:rPr>
              <a:t>2. Behavioral Competencies:</a:t>
            </a:r>
            <a:endParaRPr b="0" i="0" dirty="0">
              <a:solidFill>
                <a:srgbClr val="FFFFFF"/>
              </a:solidFill>
              <a:latin typeface="Swis721 Cn BT" panose="020B0506020202030204" pitchFamily="34" charset="0"/>
              <a:sym typeface="Arial"/>
            </a:endParaRPr>
          </a:p>
          <a:p>
            <a:pPr marL="0" lvl="0" indent="-76200" algn="l" rtl="0">
              <a:spcBef>
                <a:spcPts val="0"/>
              </a:spcBef>
              <a:spcAft>
                <a:spcPts val="0"/>
              </a:spcAft>
              <a:buClr>
                <a:srgbClr val="FFFFFF"/>
              </a:buClr>
              <a:buSzPts val="1200"/>
              <a:buFont typeface="Arial"/>
              <a:buChar char="•"/>
            </a:pPr>
            <a:r>
              <a:rPr lang="en-US" b="1" i="0" dirty="0">
                <a:solidFill>
                  <a:srgbClr val="FFFFFF"/>
                </a:solidFill>
                <a:latin typeface="Swis721 Cn BT" panose="020B0506020202030204" pitchFamily="34" charset="0"/>
                <a:sym typeface="Arial"/>
              </a:rPr>
              <a:t>Rating:</a:t>
            </a:r>
            <a:r>
              <a:rPr lang="en-US" b="0" i="0" dirty="0">
                <a:solidFill>
                  <a:srgbClr val="FFFFFF"/>
                </a:solidFill>
                <a:latin typeface="Swis721 Cn BT" panose="020B0506020202030204" pitchFamily="34" charset="0"/>
                <a:sym typeface="Arial"/>
              </a:rPr>
              <a:t> Assess candidates on behavioral competencies using specific criteria, such as communication skills, teamwork, or problem-solving. For example:</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A (Communication Skills): 4/5</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B (Teamwork): 3/5</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C (Problem-Solving): 5/5</a:t>
            </a:r>
            <a:endParaRPr dirty="0">
              <a:latin typeface="Swis721 Cn BT" panose="020B0506020202030204" pitchFamily="34" charset="0"/>
            </a:endParaRPr>
          </a:p>
          <a:p>
            <a:pPr marL="0" lvl="0" indent="-76200" algn="l" rtl="0">
              <a:spcBef>
                <a:spcPts val="0"/>
              </a:spcBef>
              <a:spcAft>
                <a:spcPts val="0"/>
              </a:spcAft>
              <a:buClr>
                <a:srgbClr val="FFFFFF"/>
              </a:buClr>
              <a:buSzPts val="1200"/>
              <a:buFont typeface="Arial"/>
              <a:buChar char="•"/>
            </a:pPr>
            <a:r>
              <a:rPr lang="en-US" b="1" i="0" dirty="0">
                <a:solidFill>
                  <a:srgbClr val="FFFFFF"/>
                </a:solidFill>
                <a:latin typeface="Swis721 Cn BT" panose="020B0506020202030204" pitchFamily="34" charset="0"/>
                <a:sym typeface="Arial"/>
              </a:rPr>
              <a:t>Ranking:</a:t>
            </a:r>
            <a:r>
              <a:rPr lang="en-US" b="0" i="0" dirty="0">
                <a:solidFill>
                  <a:srgbClr val="FFFFFF"/>
                </a:solidFill>
                <a:latin typeface="Swis721 Cn BT" panose="020B0506020202030204" pitchFamily="34" charset="0"/>
                <a:sym typeface="Arial"/>
              </a:rPr>
              <a:t> Rank candidates based on their scores for each competency. For example:</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C (Problem-Solving)</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A (Communication Skills)</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B (Teamwork)</a:t>
            </a:r>
            <a:endParaRPr dirty="0">
              <a:latin typeface="Swis721 Cn BT" panose="020B0506020202030204" pitchFamily="34" charset="0"/>
            </a:endParaRPr>
          </a:p>
          <a:p>
            <a:pPr marL="0" lvl="0" indent="0" algn="l" rtl="0">
              <a:spcBef>
                <a:spcPts val="0"/>
              </a:spcBef>
              <a:spcAft>
                <a:spcPts val="0"/>
              </a:spcAft>
              <a:buNone/>
            </a:pPr>
            <a:r>
              <a:rPr lang="en-US" b="1" i="0" dirty="0">
                <a:solidFill>
                  <a:srgbClr val="FFFFFF"/>
                </a:solidFill>
                <a:latin typeface="Swis721 Cn BT" panose="020B0506020202030204" pitchFamily="34" charset="0"/>
                <a:sym typeface="Arial"/>
              </a:rPr>
              <a:t>3. Cultural Fit:</a:t>
            </a:r>
            <a:endParaRPr b="0" i="0" dirty="0">
              <a:solidFill>
                <a:srgbClr val="FFFFFF"/>
              </a:solidFill>
              <a:latin typeface="Swis721 Cn BT" panose="020B0506020202030204" pitchFamily="34" charset="0"/>
              <a:sym typeface="Arial"/>
            </a:endParaRPr>
          </a:p>
          <a:p>
            <a:pPr marL="0" lvl="0" indent="-76200" algn="l" rtl="0">
              <a:spcBef>
                <a:spcPts val="0"/>
              </a:spcBef>
              <a:spcAft>
                <a:spcPts val="0"/>
              </a:spcAft>
              <a:buClr>
                <a:srgbClr val="FFFFFF"/>
              </a:buClr>
              <a:buSzPts val="1200"/>
              <a:buFont typeface="Arial"/>
              <a:buChar char="•"/>
            </a:pPr>
            <a:r>
              <a:rPr lang="en-US" b="1" i="0" dirty="0">
                <a:solidFill>
                  <a:srgbClr val="FFFFFF"/>
                </a:solidFill>
                <a:latin typeface="Swis721 Cn BT" panose="020B0506020202030204" pitchFamily="34" charset="0"/>
                <a:sym typeface="Arial"/>
              </a:rPr>
              <a:t>Rating:</a:t>
            </a:r>
            <a:r>
              <a:rPr lang="en-US" b="0" i="0" dirty="0">
                <a:solidFill>
                  <a:srgbClr val="FFFFFF"/>
                </a:solidFill>
                <a:latin typeface="Swis721 Cn BT" panose="020B0506020202030204" pitchFamily="34" charset="0"/>
                <a:sym typeface="Arial"/>
              </a:rPr>
              <a:t> Evaluate candidates' alignment with the company's culture and values. Use a rating scale to assess their fit. For example:</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A (Cultural Fit): 3/5</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B (Cultural Fit): 4/5</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C (Cultural Fit): 5/5</a:t>
            </a:r>
            <a:endParaRPr dirty="0">
              <a:latin typeface="Swis721 Cn BT" panose="020B0506020202030204" pitchFamily="34" charset="0"/>
            </a:endParaRPr>
          </a:p>
          <a:p>
            <a:pPr marL="0" lvl="0" indent="-76200" algn="l" rtl="0">
              <a:spcBef>
                <a:spcPts val="0"/>
              </a:spcBef>
              <a:spcAft>
                <a:spcPts val="0"/>
              </a:spcAft>
              <a:buClr>
                <a:srgbClr val="FFFFFF"/>
              </a:buClr>
              <a:buSzPts val="1200"/>
              <a:buFont typeface="Arial"/>
              <a:buChar char="•"/>
            </a:pPr>
            <a:r>
              <a:rPr lang="en-US" b="1" i="0" dirty="0">
                <a:solidFill>
                  <a:srgbClr val="FFFFFF"/>
                </a:solidFill>
                <a:latin typeface="Swis721 Cn BT" panose="020B0506020202030204" pitchFamily="34" charset="0"/>
                <a:sym typeface="Arial"/>
              </a:rPr>
              <a:t>Ranking:</a:t>
            </a:r>
            <a:r>
              <a:rPr lang="en-US" b="0" i="0" dirty="0">
                <a:solidFill>
                  <a:srgbClr val="FFFFFF"/>
                </a:solidFill>
                <a:latin typeface="Swis721 Cn BT" panose="020B0506020202030204" pitchFamily="34" charset="0"/>
                <a:sym typeface="Arial"/>
              </a:rPr>
              <a:t> Rank candidates based on their cultural fit scores. For example:</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C</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B</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A</a:t>
            </a:r>
            <a:endParaRPr dirty="0">
              <a:latin typeface="Swis721 Cn BT" panose="020B0506020202030204" pitchFamily="34" charset="0"/>
            </a:endParaRPr>
          </a:p>
          <a:p>
            <a:pPr marL="0" lvl="0" indent="0" algn="l" rtl="0">
              <a:spcBef>
                <a:spcPts val="0"/>
              </a:spcBef>
              <a:spcAft>
                <a:spcPts val="0"/>
              </a:spcAft>
              <a:buNone/>
            </a:pPr>
            <a:r>
              <a:rPr lang="en-US" b="1" i="0" dirty="0">
                <a:solidFill>
                  <a:srgbClr val="FFFFFF"/>
                </a:solidFill>
                <a:latin typeface="Swis721 Cn BT" panose="020B0506020202030204" pitchFamily="34" charset="0"/>
                <a:sym typeface="Arial"/>
              </a:rPr>
              <a:t>4. Interview Performance:</a:t>
            </a:r>
            <a:endParaRPr b="0" i="0" dirty="0">
              <a:solidFill>
                <a:srgbClr val="FFFFFF"/>
              </a:solidFill>
              <a:latin typeface="Swis721 Cn BT" panose="020B0506020202030204" pitchFamily="34" charset="0"/>
              <a:sym typeface="Arial"/>
            </a:endParaRPr>
          </a:p>
          <a:p>
            <a:pPr marL="0" lvl="0" indent="-76200" algn="l" rtl="0">
              <a:spcBef>
                <a:spcPts val="0"/>
              </a:spcBef>
              <a:spcAft>
                <a:spcPts val="0"/>
              </a:spcAft>
              <a:buClr>
                <a:srgbClr val="FFFFFF"/>
              </a:buClr>
              <a:buSzPts val="1200"/>
              <a:buFont typeface="Arial"/>
              <a:buChar char="•"/>
            </a:pPr>
            <a:r>
              <a:rPr lang="en-US" b="1" i="0" dirty="0">
                <a:solidFill>
                  <a:srgbClr val="FFFFFF"/>
                </a:solidFill>
                <a:latin typeface="Swis721 Cn BT" panose="020B0506020202030204" pitchFamily="34" charset="0"/>
                <a:sym typeface="Arial"/>
              </a:rPr>
              <a:t>Rating:</a:t>
            </a:r>
            <a:r>
              <a:rPr lang="en-US" b="0" i="0" dirty="0">
                <a:solidFill>
                  <a:srgbClr val="FFFFFF"/>
                </a:solidFill>
                <a:latin typeface="Swis721 Cn BT" panose="020B0506020202030204" pitchFamily="34" charset="0"/>
                <a:sym typeface="Arial"/>
              </a:rPr>
              <a:t> Evaluate candidates' performance in the interview based on predefined criteria, such as responses to behavioral questions or technical assessments. For example:</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A (Interview Performance): 4/5</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B (Interview Performance): 3/5</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C (Interview Performance): 5/5</a:t>
            </a:r>
            <a:endParaRPr dirty="0">
              <a:latin typeface="Swis721 Cn BT" panose="020B0506020202030204" pitchFamily="34" charset="0"/>
            </a:endParaRPr>
          </a:p>
          <a:p>
            <a:pPr marL="0" lvl="0" indent="0" algn="l" rtl="0">
              <a:spcBef>
                <a:spcPts val="0"/>
              </a:spcBef>
              <a:spcAft>
                <a:spcPts val="0"/>
              </a:spcAft>
              <a:buClr>
                <a:srgbClr val="FFFFFF"/>
              </a:buClr>
              <a:buSzPts val="1200"/>
              <a:buFont typeface="Arial"/>
              <a:buNone/>
            </a:pPr>
            <a:r>
              <a:rPr lang="en-US" b="1" i="0" dirty="0">
                <a:solidFill>
                  <a:srgbClr val="FFFFFF"/>
                </a:solidFill>
                <a:latin typeface="Swis721 Cn BT" panose="020B0506020202030204" pitchFamily="34" charset="0"/>
                <a:sym typeface="Arial"/>
              </a:rPr>
              <a:t>5. Ranking:</a:t>
            </a:r>
            <a:r>
              <a:rPr lang="en-US" b="0" i="0" dirty="0">
                <a:solidFill>
                  <a:srgbClr val="FFFFFF"/>
                </a:solidFill>
                <a:latin typeface="Swis721 Cn BT" panose="020B0506020202030204" pitchFamily="34" charset="0"/>
                <a:sym typeface="Arial"/>
              </a:rPr>
              <a:t> Rank candidates based on their interview performance ratings. For example:</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C</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A</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B</a:t>
            </a:r>
            <a:endParaRPr dirty="0">
              <a:latin typeface="Swis721 Cn BT" panose="020B0506020202030204" pitchFamily="34" charset="0"/>
            </a:endParaRPr>
          </a:p>
          <a:p>
            <a:pPr marL="0" lvl="0" indent="0" algn="l" rtl="0">
              <a:spcBef>
                <a:spcPts val="0"/>
              </a:spcBef>
              <a:spcAft>
                <a:spcPts val="0"/>
              </a:spcAft>
              <a:buNone/>
            </a:pPr>
            <a:r>
              <a:rPr lang="en-US" b="1" i="0" dirty="0">
                <a:solidFill>
                  <a:srgbClr val="FFFFFF"/>
                </a:solidFill>
                <a:latin typeface="Swis721 Cn BT" panose="020B0506020202030204" pitchFamily="34" charset="0"/>
                <a:sym typeface="Arial"/>
              </a:rPr>
              <a:t>6. Overall Assessment:</a:t>
            </a:r>
            <a:endParaRPr b="0" i="0" dirty="0">
              <a:solidFill>
                <a:srgbClr val="FFFFFF"/>
              </a:solidFill>
              <a:latin typeface="Swis721 Cn BT" panose="020B0506020202030204" pitchFamily="34" charset="0"/>
              <a:sym typeface="Arial"/>
            </a:endParaRPr>
          </a:p>
          <a:p>
            <a:pPr marL="0" lvl="0" indent="-76200" algn="l" rtl="0">
              <a:spcBef>
                <a:spcPts val="0"/>
              </a:spcBef>
              <a:spcAft>
                <a:spcPts val="0"/>
              </a:spcAft>
              <a:buClr>
                <a:srgbClr val="FFFFFF"/>
              </a:buClr>
              <a:buSzPts val="1200"/>
              <a:buFont typeface="Arial"/>
              <a:buChar char="•"/>
            </a:pPr>
            <a:r>
              <a:rPr lang="en-US" b="1" i="0" dirty="0">
                <a:solidFill>
                  <a:srgbClr val="FFFFFF"/>
                </a:solidFill>
                <a:latin typeface="Swis721 Cn BT" panose="020B0506020202030204" pitchFamily="34" charset="0"/>
                <a:sym typeface="Arial"/>
              </a:rPr>
              <a:t>Rating:</a:t>
            </a:r>
            <a:r>
              <a:rPr lang="en-US" b="0" i="0" dirty="0">
                <a:solidFill>
                  <a:srgbClr val="FFFFFF"/>
                </a:solidFill>
                <a:latin typeface="Swis721 Cn BT" panose="020B0506020202030204" pitchFamily="34" charset="0"/>
                <a:sym typeface="Arial"/>
              </a:rPr>
              <a:t> Combine ratings from different criteria (e.g., qualifications, behavioral competencies, cultural fit, interview performance) to create an overall assessment score. For example:</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A (Overall Assessment): 16/20</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B (Overall Assessment): 14/20</a:t>
            </a:r>
            <a:endParaRPr dirty="0">
              <a:latin typeface="Swis721 Cn BT" panose="020B0506020202030204" pitchFamily="34" charset="0"/>
            </a:endParaRPr>
          </a:p>
          <a:p>
            <a:pPr marL="742950" lvl="1" indent="-285750" algn="l" rtl="0">
              <a:spcBef>
                <a:spcPts val="0"/>
              </a:spcBef>
              <a:spcAft>
                <a:spcPts val="0"/>
              </a:spcAft>
              <a:buClr>
                <a:srgbClr val="FFFFFF"/>
              </a:buClr>
              <a:buSzPts val="1200"/>
              <a:buFont typeface="Arial"/>
              <a:buChar char="•"/>
            </a:pPr>
            <a:r>
              <a:rPr lang="en-US" b="0" i="0" dirty="0">
                <a:solidFill>
                  <a:srgbClr val="FFFFFF"/>
                </a:solidFill>
                <a:latin typeface="Swis721 Cn BT" panose="020B0506020202030204" pitchFamily="34" charset="0"/>
                <a:sym typeface="Arial"/>
              </a:rPr>
              <a:t>Candidate C (Overall Assessment): 18/20</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FFFFFF"/>
                </a:solidFill>
                <a:latin typeface="Swis721 Cn BT" panose="020B0506020202030204" pitchFamily="34" charset="0"/>
                <a:sym typeface="Arial"/>
              </a:rPr>
              <a:t>These examples demonstrate how you can use a rating and ranking system to objectively assess candidates' qualifications, skills, competencies, and fit for a specific role. The key is to establish clear criteria and consistently apply them to all candidates, ensuring a fair and impartial evaluation process.</a:t>
            </a:r>
            <a:endParaRPr dirty="0">
              <a:latin typeface="Swis721 Cn BT" panose="020B0506020202030204" pitchFamily="34" charset="0"/>
            </a:endParaRPr>
          </a:p>
          <a:p>
            <a:pPr marL="0" lvl="0" indent="0" algn="l" rtl="0">
              <a:spcBef>
                <a:spcPts val="0"/>
              </a:spcBef>
              <a:spcAft>
                <a:spcPts val="0"/>
              </a:spcAft>
              <a:buNone/>
            </a:pPr>
            <a:br>
              <a:rPr lang="en-US" b="0" i="0" dirty="0">
                <a:solidFill>
                  <a:srgbClr val="FFFFFF"/>
                </a:solidFill>
                <a:latin typeface="Swis721 Cn BT" panose="020B0506020202030204" pitchFamily="34" charset="0"/>
                <a:sym typeface="Arial"/>
              </a:rPr>
            </a:br>
            <a:endParaRPr b="0" i="0" dirty="0">
              <a:solidFill>
                <a:srgbClr val="374151"/>
              </a:solidFill>
              <a:latin typeface="Swis721 Cn BT" panose="020B0506020202030204" pitchFamily="34" charset="0"/>
            </a:endParaRPr>
          </a:p>
        </p:txBody>
      </p:sp>
      <p:sp>
        <p:nvSpPr>
          <p:cNvPr id="663" name="Google Shape;663;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200"/>
              <a:buFont typeface="Arial"/>
              <a:buNone/>
            </a:pPr>
            <a:r>
              <a:rPr lang="en-US" sz="1200" b="1" i="0" dirty="0">
                <a:latin typeface="Swis721 Cn BT" panose="020B0506020202030204" pitchFamily="34" charset="0"/>
                <a:sym typeface="Arial"/>
              </a:rPr>
              <a:t>Welcome to the Interviewing Techniques Workshop Program. A</a:t>
            </a:r>
            <a:r>
              <a:rPr lang="en-US" sz="1200" b="1" dirty="0">
                <a:latin typeface="Swis721 Cn BT" panose="020B0506020202030204" pitchFamily="34" charset="0"/>
                <a:sym typeface="Arial"/>
              </a:rPr>
              <a:t>re you excited for today`s workshop? let me introduce todays workshop modules.</a:t>
            </a:r>
            <a:endParaRPr dirty="0">
              <a:latin typeface="Swis721 Cn BT" panose="020B0506020202030204" pitchFamily="34" charset="0"/>
            </a:endParaRPr>
          </a:p>
          <a:p>
            <a:pPr marL="0" lvl="0" indent="0" algn="l" rtl="0">
              <a:lnSpc>
                <a:spcPct val="107000"/>
              </a:lnSpc>
              <a:spcBef>
                <a:spcPts val="800"/>
              </a:spcBef>
              <a:spcAft>
                <a:spcPts val="0"/>
              </a:spcAft>
              <a:buNone/>
            </a:pPr>
            <a:r>
              <a:rPr lang="en-US" sz="1200" b="1" dirty="0">
                <a:latin typeface="Swis721 Cn BT" panose="020B0506020202030204" pitchFamily="34" charset="0"/>
                <a:sym typeface="Arial"/>
              </a:rPr>
              <a:t> </a:t>
            </a:r>
            <a:endParaRPr sz="1200" dirty="0">
              <a:latin typeface="Swis721 Cn BT" panose="020B0506020202030204" pitchFamily="34" charset="0"/>
              <a:sym typeface="Arial"/>
            </a:endParaRPr>
          </a:p>
          <a:p>
            <a:pPr marL="228600" lvl="0" indent="-228600" algn="l" rtl="0">
              <a:lnSpc>
                <a:spcPct val="107000"/>
              </a:lnSpc>
              <a:spcBef>
                <a:spcPts val="800"/>
              </a:spcBef>
              <a:spcAft>
                <a:spcPts val="0"/>
              </a:spcAft>
              <a:buClr>
                <a:schemeClr val="dk1"/>
              </a:buClr>
              <a:buSzPts val="1200"/>
              <a:buFont typeface="Calibri"/>
              <a:buAutoNum type="arabicPeriod"/>
            </a:pPr>
            <a:r>
              <a:rPr lang="en-US" sz="1200" dirty="0">
                <a:latin typeface="Swis721 Cn BT" panose="020B0506020202030204" pitchFamily="34" charset="0"/>
                <a:sym typeface="Arial"/>
              </a:rPr>
              <a:t>Understanding the art of Interviewing</a:t>
            </a:r>
            <a:endParaRPr dirty="0">
              <a:latin typeface="Swis721 Cn BT" panose="020B0506020202030204" pitchFamily="34" charset="0"/>
            </a:endParaRPr>
          </a:p>
          <a:p>
            <a:pPr marL="228600" lvl="0" indent="-228600" algn="l" rtl="0">
              <a:lnSpc>
                <a:spcPct val="107000"/>
              </a:lnSpc>
              <a:spcBef>
                <a:spcPts val="0"/>
              </a:spcBef>
              <a:spcAft>
                <a:spcPts val="0"/>
              </a:spcAft>
              <a:buClr>
                <a:schemeClr val="dk1"/>
              </a:buClr>
              <a:buSzPts val="1200"/>
              <a:buFont typeface="Calibri"/>
              <a:buAutoNum type="arabicPeriod"/>
            </a:pPr>
            <a:r>
              <a:rPr lang="en-US" sz="1200" dirty="0">
                <a:latin typeface="Swis721 Cn BT" panose="020B0506020202030204" pitchFamily="34" charset="0"/>
                <a:sym typeface="Arial"/>
              </a:rPr>
              <a:t>Knowing Who you want?</a:t>
            </a:r>
            <a:endParaRPr dirty="0">
              <a:latin typeface="Swis721 Cn BT" panose="020B0506020202030204" pitchFamily="34" charset="0"/>
            </a:endParaRPr>
          </a:p>
          <a:p>
            <a:pPr marL="228600" lvl="0" indent="-228600" algn="l" rtl="0">
              <a:lnSpc>
                <a:spcPct val="107000"/>
              </a:lnSpc>
              <a:spcBef>
                <a:spcPts val="0"/>
              </a:spcBef>
              <a:spcAft>
                <a:spcPts val="0"/>
              </a:spcAft>
              <a:buClr>
                <a:schemeClr val="dk1"/>
              </a:buClr>
              <a:buSzPts val="1200"/>
              <a:buFont typeface="Calibri"/>
              <a:buAutoNum type="arabicPeriod"/>
            </a:pPr>
            <a:r>
              <a:rPr lang="en-US" sz="1200" dirty="0">
                <a:latin typeface="Swis721 Cn BT" panose="020B0506020202030204" pitchFamily="34" charset="0"/>
                <a:sym typeface="Arial"/>
              </a:rPr>
              <a:t>Pre Interview Preparation</a:t>
            </a:r>
            <a:endParaRPr dirty="0">
              <a:latin typeface="Swis721 Cn BT" panose="020B0506020202030204" pitchFamily="34" charset="0"/>
            </a:endParaRPr>
          </a:p>
          <a:p>
            <a:pPr marL="228600" lvl="0" indent="-228600" algn="l" rtl="0">
              <a:lnSpc>
                <a:spcPct val="107000"/>
              </a:lnSpc>
              <a:spcBef>
                <a:spcPts val="0"/>
              </a:spcBef>
              <a:spcAft>
                <a:spcPts val="0"/>
              </a:spcAft>
              <a:buClr>
                <a:schemeClr val="dk1"/>
              </a:buClr>
              <a:buSzPts val="1200"/>
              <a:buFont typeface="Calibri"/>
              <a:buAutoNum type="arabicPeriod"/>
            </a:pPr>
            <a:r>
              <a:rPr lang="en-US" sz="1200" dirty="0">
                <a:latin typeface="Swis721 Cn BT" panose="020B0506020202030204" pitchFamily="34" charset="0"/>
                <a:sym typeface="Arial"/>
              </a:rPr>
              <a:t>During Interview Part-1</a:t>
            </a:r>
            <a:endParaRPr dirty="0">
              <a:latin typeface="Swis721 Cn BT" panose="020B0506020202030204" pitchFamily="34" charset="0"/>
            </a:endParaRPr>
          </a:p>
          <a:p>
            <a:pPr marL="228600" lvl="0" indent="-228600" algn="l" rtl="0">
              <a:lnSpc>
                <a:spcPct val="107000"/>
              </a:lnSpc>
              <a:spcBef>
                <a:spcPts val="0"/>
              </a:spcBef>
              <a:spcAft>
                <a:spcPts val="0"/>
              </a:spcAft>
              <a:buClr>
                <a:schemeClr val="dk1"/>
              </a:buClr>
              <a:buSzPts val="1200"/>
              <a:buFont typeface="Calibri"/>
              <a:buAutoNum type="arabicPeriod"/>
            </a:pPr>
            <a:r>
              <a:rPr lang="en-US" sz="1200" dirty="0">
                <a:latin typeface="Swis721 Cn BT" panose="020B0506020202030204" pitchFamily="34" charset="0"/>
                <a:sym typeface="Arial"/>
              </a:rPr>
              <a:t>During Interview Part-2</a:t>
            </a:r>
            <a:endParaRPr dirty="0">
              <a:latin typeface="Swis721 Cn BT" panose="020B0506020202030204" pitchFamily="34" charset="0"/>
            </a:endParaRPr>
          </a:p>
          <a:p>
            <a:pPr marL="228600" lvl="0" indent="-228600" algn="l" rtl="0">
              <a:lnSpc>
                <a:spcPct val="107000"/>
              </a:lnSpc>
              <a:spcBef>
                <a:spcPts val="0"/>
              </a:spcBef>
              <a:spcAft>
                <a:spcPts val="0"/>
              </a:spcAft>
              <a:buClr>
                <a:schemeClr val="dk1"/>
              </a:buClr>
              <a:buSzPts val="1200"/>
              <a:buFont typeface="Calibri"/>
              <a:buAutoNum type="arabicPeriod"/>
            </a:pPr>
            <a:r>
              <a:rPr lang="en-US" sz="1200" dirty="0">
                <a:latin typeface="Swis721 Cn BT" panose="020B0506020202030204" pitchFamily="34" charset="0"/>
                <a:sym typeface="Arial"/>
              </a:rPr>
              <a:t>Post Interview/ After Interview</a:t>
            </a:r>
            <a:endParaRPr dirty="0">
              <a:latin typeface="Swis721 Cn BT" panose="020B0506020202030204" pitchFamily="34" charset="0"/>
            </a:endParaRPr>
          </a:p>
          <a:p>
            <a:pPr marL="228600" lvl="0" indent="-228600" algn="l" rtl="0">
              <a:lnSpc>
                <a:spcPct val="107000"/>
              </a:lnSpc>
              <a:spcBef>
                <a:spcPts val="0"/>
              </a:spcBef>
              <a:spcAft>
                <a:spcPts val="0"/>
              </a:spcAft>
              <a:buClr>
                <a:schemeClr val="dk1"/>
              </a:buClr>
              <a:buSzPts val="1200"/>
              <a:buFont typeface="Calibri"/>
              <a:buAutoNum type="arabicPeriod"/>
            </a:pPr>
            <a:r>
              <a:rPr lang="en-US" sz="1200" dirty="0">
                <a:latin typeface="Swis721 Cn BT" panose="020B0506020202030204" pitchFamily="34" charset="0"/>
                <a:sym typeface="Arial"/>
              </a:rPr>
              <a:t>Other Important Points</a:t>
            </a:r>
            <a:endParaRPr dirty="0">
              <a:latin typeface="Swis721 Cn BT" panose="020B0506020202030204" pitchFamily="34" charset="0"/>
            </a:endParaRPr>
          </a:p>
          <a:p>
            <a:pPr marL="228600" lvl="0" indent="-152400" algn="l" rtl="0">
              <a:lnSpc>
                <a:spcPct val="107000"/>
              </a:lnSpc>
              <a:spcBef>
                <a:spcPts val="0"/>
              </a:spcBef>
              <a:spcAft>
                <a:spcPts val="0"/>
              </a:spcAft>
              <a:buClr>
                <a:schemeClr val="dk1"/>
              </a:buClr>
              <a:buSzPts val="1200"/>
              <a:buFont typeface="Calibri"/>
              <a:buNone/>
            </a:pPr>
            <a:endParaRPr sz="1200" b="1" i="0" dirty="0">
              <a:latin typeface="Swis721 Cn BT" panose="020B050602020203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i="0" dirty="0">
                <a:latin typeface="Swis721 Cn BT" panose="020B0506020202030204" pitchFamily="34" charset="0"/>
                <a:sym typeface="Arial"/>
              </a:rPr>
              <a:t>Move to next slide</a:t>
            </a: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p:txBody>
      </p:sp>
      <p:sp>
        <p:nvSpPr>
          <p:cNvPr id="129" name="Google Shape;1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Swis721 Cn BT" panose="020B0506020202030204" pitchFamily="34" charset="0"/>
              </a:rPr>
              <a:t>Post-interview, it's essential to be vigilant for red flags and warning signs that may indicate potential issues with a candidate or aspects of the hiring process. These flags can help you make more informed decisions and avoid potential pitfalls. Here are some common red flags to watch for:</a:t>
            </a: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1. Inconsistencies in Responses:</a:t>
            </a:r>
            <a:endParaRPr dirty="0">
              <a:latin typeface="Swis721 Cn BT" panose="020B0506020202030204" pitchFamily="34" charset="0"/>
            </a:endParaRPr>
          </a:p>
          <a:p>
            <a:pPr marL="0" lvl="0" indent="-76200" algn="l" rtl="0">
              <a:spcBef>
                <a:spcPts val="0"/>
              </a:spcBef>
              <a:spcAft>
                <a:spcPts val="0"/>
              </a:spcAft>
              <a:buClr>
                <a:schemeClr val="dk1"/>
              </a:buClr>
              <a:buSzPts val="1200"/>
              <a:buFont typeface="Arial"/>
              <a:buChar char="•"/>
            </a:pPr>
            <a:r>
              <a:rPr lang="en-US" dirty="0">
                <a:latin typeface="Swis721 Cn BT" panose="020B0506020202030204" pitchFamily="34" charset="0"/>
              </a:rPr>
              <a:t>If a candidate provides inconsistent answers during different stages of the interview process or contradicts information on their resume, it may indicate dishonesty or a lack of integrity.</a:t>
            </a: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2. Lack of Enthusiasm or Interest:</a:t>
            </a:r>
            <a:endParaRPr dirty="0">
              <a:latin typeface="Swis721 Cn BT" panose="020B0506020202030204" pitchFamily="34" charset="0"/>
            </a:endParaRPr>
          </a:p>
          <a:p>
            <a:pPr marL="0" lvl="0" indent="-76200" algn="l" rtl="0">
              <a:spcBef>
                <a:spcPts val="0"/>
              </a:spcBef>
              <a:spcAft>
                <a:spcPts val="0"/>
              </a:spcAft>
              <a:buClr>
                <a:schemeClr val="dk1"/>
              </a:buClr>
              <a:buSzPts val="1200"/>
              <a:buFont typeface="Arial"/>
              <a:buChar char="•"/>
            </a:pPr>
            <a:r>
              <a:rPr lang="en-US" dirty="0">
                <a:latin typeface="Swis721 Cn BT" panose="020B0506020202030204" pitchFamily="34" charset="0"/>
              </a:rPr>
              <a:t>If a candidate displays minimal enthusiasm, interest, or engagement during the interview, it could suggest a lack of genuine interest in the role or organization.</a:t>
            </a: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3. Negative Attitude:</a:t>
            </a:r>
            <a:endParaRPr dirty="0">
              <a:latin typeface="Swis721 Cn BT" panose="020B0506020202030204" pitchFamily="34" charset="0"/>
            </a:endParaRPr>
          </a:p>
          <a:p>
            <a:pPr marL="0" lvl="0" indent="-76200" algn="l" rtl="0">
              <a:spcBef>
                <a:spcPts val="0"/>
              </a:spcBef>
              <a:spcAft>
                <a:spcPts val="0"/>
              </a:spcAft>
              <a:buClr>
                <a:schemeClr val="dk1"/>
              </a:buClr>
              <a:buSzPts val="1200"/>
              <a:buFont typeface="Arial"/>
              <a:buChar char="•"/>
            </a:pPr>
            <a:r>
              <a:rPr lang="en-US" dirty="0">
                <a:latin typeface="Swis721 Cn BT" panose="020B0506020202030204" pitchFamily="34" charset="0"/>
              </a:rPr>
              <a:t>Candidates who consistently exhibit a negative attitude, criticize former employers, or speak negatively about colleagues may bring a negative atmosphere to the workplace.</a:t>
            </a: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4. Limited Knowledge of the Company:</a:t>
            </a:r>
            <a:endParaRPr dirty="0">
              <a:latin typeface="Swis721 Cn BT" panose="020B0506020202030204" pitchFamily="34" charset="0"/>
            </a:endParaRPr>
          </a:p>
          <a:p>
            <a:pPr marL="0" lvl="0" indent="-76200" algn="l" rtl="0">
              <a:spcBef>
                <a:spcPts val="0"/>
              </a:spcBef>
              <a:spcAft>
                <a:spcPts val="0"/>
              </a:spcAft>
              <a:buClr>
                <a:schemeClr val="dk1"/>
              </a:buClr>
              <a:buSzPts val="1200"/>
              <a:buFont typeface="Arial"/>
              <a:buChar char="•"/>
            </a:pPr>
            <a:r>
              <a:rPr lang="en-US" dirty="0">
                <a:latin typeface="Swis721 Cn BT" panose="020B0506020202030204" pitchFamily="34" charset="0"/>
              </a:rPr>
              <a:t>If a candidate has not taken the time to research your organization or seems unfamiliar with your company's mission, values, or products/services, it may indicate a lack of genuine interest.</a:t>
            </a: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5. Overemphasis on Compensation:</a:t>
            </a:r>
            <a:endParaRPr dirty="0">
              <a:latin typeface="Swis721 Cn BT" panose="020B0506020202030204" pitchFamily="34" charset="0"/>
            </a:endParaRPr>
          </a:p>
          <a:p>
            <a:pPr marL="0" lvl="0" indent="-76200" algn="l" rtl="0">
              <a:spcBef>
                <a:spcPts val="0"/>
              </a:spcBef>
              <a:spcAft>
                <a:spcPts val="0"/>
              </a:spcAft>
              <a:buClr>
                <a:schemeClr val="dk1"/>
              </a:buClr>
              <a:buSzPts val="1200"/>
              <a:buFont typeface="Arial"/>
              <a:buChar char="•"/>
            </a:pPr>
            <a:r>
              <a:rPr lang="en-US" dirty="0">
                <a:latin typeface="Swis721 Cn BT" panose="020B0506020202030204" pitchFamily="34" charset="0"/>
              </a:rPr>
              <a:t>A strong focus on compensation and benefits rather than the role, responsibilities, or career growth within the company may suggest a candidate is primarily motivated by money.</a:t>
            </a: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6. Inability to Provide Examples:</a:t>
            </a:r>
            <a:endParaRPr dirty="0">
              <a:latin typeface="Swis721 Cn BT" panose="020B0506020202030204" pitchFamily="34" charset="0"/>
            </a:endParaRPr>
          </a:p>
          <a:p>
            <a:pPr marL="0" lvl="0" indent="-76200" algn="l" rtl="0">
              <a:spcBef>
                <a:spcPts val="0"/>
              </a:spcBef>
              <a:spcAft>
                <a:spcPts val="0"/>
              </a:spcAft>
              <a:buClr>
                <a:schemeClr val="dk1"/>
              </a:buClr>
              <a:buSzPts val="1200"/>
              <a:buFont typeface="Arial"/>
              <a:buChar char="•"/>
            </a:pPr>
            <a:r>
              <a:rPr lang="en-US" dirty="0">
                <a:latin typeface="Swis721 Cn BT" panose="020B0506020202030204" pitchFamily="34" charset="0"/>
              </a:rPr>
              <a:t>If a candidate struggles to provide specific examples of their achievements, skills, or experiences, it could indicate a lack of relevant qualifications or potentially exaggerated claims.</a:t>
            </a: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7. Poor Communication Skills:</a:t>
            </a:r>
            <a:endParaRPr dirty="0">
              <a:latin typeface="Swis721 Cn BT" panose="020B0506020202030204" pitchFamily="34" charset="0"/>
            </a:endParaRPr>
          </a:p>
          <a:p>
            <a:pPr marL="0" lvl="0" indent="-76200" algn="l" rtl="0">
              <a:spcBef>
                <a:spcPts val="0"/>
              </a:spcBef>
              <a:spcAft>
                <a:spcPts val="0"/>
              </a:spcAft>
              <a:buClr>
                <a:schemeClr val="dk1"/>
              </a:buClr>
              <a:buSzPts val="1200"/>
              <a:buFont typeface="Arial"/>
              <a:buChar char="•"/>
            </a:pPr>
            <a:r>
              <a:rPr lang="en-US" dirty="0">
                <a:latin typeface="Swis721 Cn BT" panose="020B0506020202030204" pitchFamily="34" charset="0"/>
              </a:rPr>
              <a:t>Candidates who have difficulty articulating their thoughts, providing clear responses, or demonstrating effective communication skills may struggle in roles that require strong communication abilities.</a:t>
            </a: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8. Unprofessional Behavior:</a:t>
            </a:r>
            <a:endParaRPr dirty="0">
              <a:latin typeface="Swis721 Cn BT" panose="020B0506020202030204" pitchFamily="34" charset="0"/>
            </a:endParaRPr>
          </a:p>
          <a:p>
            <a:pPr marL="0" lvl="0" indent="-76200" algn="l" rtl="0">
              <a:spcBef>
                <a:spcPts val="0"/>
              </a:spcBef>
              <a:spcAft>
                <a:spcPts val="0"/>
              </a:spcAft>
              <a:buClr>
                <a:schemeClr val="dk1"/>
              </a:buClr>
              <a:buSzPts val="1200"/>
              <a:buFont typeface="Arial"/>
              <a:buChar char="•"/>
            </a:pPr>
            <a:r>
              <a:rPr lang="en-US" dirty="0">
                <a:latin typeface="Swis721 Cn BT" panose="020B0506020202030204" pitchFamily="34" charset="0"/>
              </a:rPr>
              <a:t>Any unprofessional behavior, such as arriving late for the interview, failing to follow up with thank-you notes, or displaying rudeness, can raise concerns about a candidate's professionalism.</a:t>
            </a: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9. Limited Questions or Curiosity:</a:t>
            </a:r>
            <a:endParaRPr dirty="0">
              <a:latin typeface="Swis721 Cn BT" panose="020B0506020202030204" pitchFamily="34" charset="0"/>
            </a:endParaRPr>
          </a:p>
          <a:p>
            <a:pPr marL="0" lvl="0" indent="-76200" algn="l" rtl="0">
              <a:spcBef>
                <a:spcPts val="0"/>
              </a:spcBef>
              <a:spcAft>
                <a:spcPts val="0"/>
              </a:spcAft>
              <a:buClr>
                <a:schemeClr val="dk1"/>
              </a:buClr>
              <a:buSzPts val="1200"/>
              <a:buFont typeface="Arial"/>
              <a:buChar char="•"/>
            </a:pPr>
            <a:r>
              <a:rPr lang="en-US" dirty="0">
                <a:latin typeface="Swis721 Cn BT" panose="020B0506020202030204" pitchFamily="34" charset="0"/>
              </a:rPr>
              <a:t>Candidates who do not ask thoughtful questions about the role, team, or company may lack genuine curiosity or engagement in the opportunity.</a:t>
            </a: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10. Gaps in Employment:</a:t>
            </a:r>
            <a:r>
              <a:rPr lang="en-US" dirty="0">
                <a:latin typeface="Swis721 Cn BT" panose="020B0506020202030204" pitchFamily="34" charset="0"/>
              </a:rPr>
              <a:t> - Significant unexplained gaps in a candidate's employment history may raise concerns about consistency, reliability, or the ability to hold a job.</a:t>
            </a: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11. Overconfidence or Arrogance:</a:t>
            </a:r>
            <a:r>
              <a:rPr lang="en-US" dirty="0">
                <a:latin typeface="Swis721 Cn BT" panose="020B0506020202030204" pitchFamily="34" charset="0"/>
              </a:rPr>
              <a:t> - Excessive self-confidence or arrogance that comes across as dismissive or unwilling to collaborate with others can be detrimental to team dynamics.</a:t>
            </a:r>
            <a:endParaRPr dirty="0">
              <a:latin typeface="Swis721 Cn BT" panose="020B0506020202030204" pitchFamily="34" charset="0"/>
            </a:endParaRPr>
          </a:p>
          <a:p>
            <a:pPr marL="0" lvl="0" indent="0" algn="l" rtl="0">
              <a:spcBef>
                <a:spcPts val="0"/>
              </a:spcBef>
              <a:spcAft>
                <a:spcPts val="0"/>
              </a:spcAft>
              <a:buNone/>
            </a:pPr>
            <a:r>
              <a:rPr lang="en-US" b="1" dirty="0">
                <a:latin typeface="Swis721 Cn BT" panose="020B0506020202030204" pitchFamily="34" charset="0"/>
              </a:rPr>
              <a:t>12. Short Tenure in Previous Roles:</a:t>
            </a:r>
            <a:r>
              <a:rPr lang="en-US" dirty="0">
                <a:latin typeface="Swis721 Cn BT" panose="020B0506020202030204" pitchFamily="34" charset="0"/>
              </a:rPr>
              <a:t> - Frequent job changes or a history of short tenures at previous employers may indicate a candidate's lack of commitment or inability to thrive in a stable work environment.</a:t>
            </a:r>
            <a:endParaRPr dirty="0">
              <a:latin typeface="Swis721 Cn BT" panose="020B0506020202030204" pitchFamily="34" charset="0"/>
            </a:endParaRPr>
          </a:p>
          <a:p>
            <a:pPr marL="0" lvl="0" indent="0" algn="l" rtl="0">
              <a:spcBef>
                <a:spcPts val="0"/>
              </a:spcBef>
              <a:spcAft>
                <a:spcPts val="0"/>
              </a:spcAft>
              <a:buNone/>
            </a:pPr>
            <a:endParaRPr dirty="0">
              <a:latin typeface="Swis721 Cn BT" panose="020B0506020202030204" pitchFamily="34" charset="0"/>
            </a:endParaRPr>
          </a:p>
          <a:p>
            <a:pPr marL="0" lvl="0" indent="0" algn="l" rtl="0">
              <a:spcBef>
                <a:spcPts val="0"/>
              </a:spcBef>
              <a:spcAft>
                <a:spcPts val="0"/>
              </a:spcAft>
              <a:buNone/>
            </a:pPr>
            <a:r>
              <a:rPr lang="en-US" dirty="0">
                <a:latin typeface="Swis721 Cn BT" panose="020B0506020202030204" pitchFamily="34" charset="0"/>
              </a:rPr>
              <a:t>It's important to note that one red flag alone may not necessarily disqualify a candidate. Instead, consider these flags as potential warning signs that warrant further investigation or discussion with the candidate. Conducting thorough reference checks, seeking additional information, and having candid discussions can help you make more informed hiring decisions while mitigating potential risks.</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Regenerate</a:t>
            </a:r>
            <a:endParaRPr dirty="0">
              <a:latin typeface="Swis721 Cn BT" panose="020B0506020202030204" pitchFamily="34" charset="0"/>
            </a:endParaRPr>
          </a:p>
          <a:p>
            <a:pPr marL="0" lvl="0" indent="0" algn="l" rtl="0">
              <a:spcBef>
                <a:spcPts val="0"/>
              </a:spcBef>
              <a:spcAft>
                <a:spcPts val="0"/>
              </a:spcAft>
              <a:buNone/>
            </a:pPr>
            <a:br>
              <a:rPr lang="en-US" b="0" i="0" dirty="0">
                <a:solidFill>
                  <a:srgbClr val="000000"/>
                </a:solidFill>
                <a:latin typeface="Swis721 Cn BT" panose="020B0506020202030204" pitchFamily="34" charset="0"/>
              </a:rPr>
            </a:br>
            <a:endParaRPr b="0" i="0" dirty="0">
              <a:solidFill>
                <a:srgbClr val="374151"/>
              </a:solidFill>
              <a:latin typeface="Swis721 Cn BT" panose="020B0506020202030204" pitchFamily="34" charset="0"/>
            </a:endParaRPr>
          </a:p>
        </p:txBody>
      </p:sp>
      <p:sp>
        <p:nvSpPr>
          <p:cNvPr id="771" name="Google Shape;771;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wis721 Cn BT" panose="020B0506020202030204" pitchFamily="34" charset="0"/>
            </a:endParaRPr>
          </a:p>
        </p:txBody>
      </p:sp>
      <p:sp>
        <p:nvSpPr>
          <p:cNvPr id="853" name="Google Shape;853;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latin typeface="Swis721 Cn BT" panose="020B0506020202030204" pitchFamily="34" charset="0"/>
              </a:rPr>
              <a:t>Interviewing is a structured and systematic process of conducting conversations with individuals to gather information, assess qualifications, and make decisions. It is commonly used in various contexts, including job recruitment, journalism, research, and information gathering</a:t>
            </a:r>
            <a:endParaRPr dirty="0">
              <a:latin typeface="Swis721 Cn BT" panose="020B0506020202030204" pitchFamily="34" charset="0"/>
            </a:endParaRPr>
          </a:p>
          <a:p>
            <a:pPr marL="0" lvl="0" indent="0" algn="l" rtl="0">
              <a:spcBef>
                <a:spcPts val="0"/>
              </a:spcBef>
              <a:spcAft>
                <a:spcPts val="0"/>
              </a:spcAft>
              <a:buNone/>
            </a:pPr>
            <a:endParaRPr b="0" i="0" dirty="0">
              <a:solidFill>
                <a:srgbClr val="374151"/>
              </a:solidFill>
              <a:latin typeface="Swis721 Cn BT" panose="020B0506020202030204" pitchFamily="34" charset="0"/>
            </a:endParaRPr>
          </a:p>
          <a:p>
            <a:pPr marL="0" lvl="0" indent="0" algn="l" rtl="0">
              <a:spcBef>
                <a:spcPts val="0"/>
              </a:spcBef>
              <a:spcAft>
                <a:spcPts val="0"/>
              </a:spcAft>
              <a:buNone/>
            </a:pPr>
            <a:r>
              <a:rPr lang="en-US" b="0" i="0" dirty="0">
                <a:solidFill>
                  <a:srgbClr val="374151"/>
                </a:solidFill>
                <a:latin typeface="Swis721 Cn BT" panose="020B0506020202030204" pitchFamily="34" charset="0"/>
              </a:rPr>
              <a:t>Key aspects of interviewing in the HR and job recruitment context include:</a:t>
            </a:r>
            <a:endParaRPr dirty="0">
              <a:latin typeface="Swis721 Cn BT" panose="020B0506020202030204" pitchFamily="34" charset="0"/>
            </a:endParaRPr>
          </a:p>
          <a:p>
            <a:pPr marL="0" lvl="0" indent="-76200" algn="l" rtl="0">
              <a:spcBef>
                <a:spcPts val="0"/>
              </a:spcBef>
              <a:spcAft>
                <a:spcPts val="0"/>
              </a:spcAft>
              <a:buClr>
                <a:srgbClr val="374151"/>
              </a:buClr>
              <a:buSzPts val="1200"/>
              <a:buFont typeface="Calibri"/>
              <a:buAutoNum type="arabicPeriod"/>
            </a:pPr>
            <a:r>
              <a:rPr lang="en-US" b="1" i="0" dirty="0">
                <a:solidFill>
                  <a:srgbClr val="374151"/>
                </a:solidFill>
                <a:latin typeface="Swis721 Cn BT" panose="020B0506020202030204" pitchFamily="34" charset="0"/>
              </a:rPr>
              <a:t>Assessing Qualifications:</a:t>
            </a:r>
            <a:r>
              <a:rPr lang="en-US" b="0" i="0" dirty="0">
                <a:solidFill>
                  <a:srgbClr val="374151"/>
                </a:solidFill>
                <a:latin typeface="Swis721 Cn BT" panose="020B0506020202030204" pitchFamily="34" charset="0"/>
              </a:rPr>
              <a:t> Interviewers aim to evaluate a candidate's qualifications, skills, experience, and knowledge relevant to the position they are applying for.</a:t>
            </a:r>
            <a:endParaRPr dirty="0">
              <a:latin typeface="Swis721 Cn BT" panose="020B0506020202030204" pitchFamily="34" charset="0"/>
            </a:endParaRPr>
          </a:p>
          <a:p>
            <a:pPr marL="0" lvl="0" indent="-76200" algn="l" rtl="0">
              <a:spcBef>
                <a:spcPts val="0"/>
              </a:spcBef>
              <a:spcAft>
                <a:spcPts val="0"/>
              </a:spcAft>
              <a:buClr>
                <a:srgbClr val="374151"/>
              </a:buClr>
              <a:buSzPts val="1200"/>
              <a:buFont typeface="Calibri"/>
              <a:buAutoNum type="arabicPeriod"/>
            </a:pPr>
            <a:r>
              <a:rPr lang="en-US" b="1" i="0" dirty="0">
                <a:solidFill>
                  <a:srgbClr val="374151"/>
                </a:solidFill>
                <a:latin typeface="Swis721 Cn BT" panose="020B0506020202030204" pitchFamily="34" charset="0"/>
              </a:rPr>
              <a:t>Evaluating Fit:</a:t>
            </a:r>
            <a:r>
              <a:rPr lang="en-US" b="0" i="0" dirty="0">
                <a:solidFill>
                  <a:srgbClr val="374151"/>
                </a:solidFill>
                <a:latin typeface="Swis721 Cn BT" panose="020B0506020202030204" pitchFamily="34" charset="0"/>
              </a:rPr>
              <a:t> Interviewers also assess whether a candidate's personality, values, and work style align with the company culture and the specific requirements of the job.</a:t>
            </a:r>
            <a:endParaRPr dirty="0">
              <a:latin typeface="Swis721 Cn BT" panose="020B0506020202030204" pitchFamily="34" charset="0"/>
            </a:endParaRPr>
          </a:p>
          <a:p>
            <a:pPr marL="0" lvl="0" indent="-76200" algn="l" rtl="0">
              <a:spcBef>
                <a:spcPts val="0"/>
              </a:spcBef>
              <a:spcAft>
                <a:spcPts val="0"/>
              </a:spcAft>
              <a:buClr>
                <a:srgbClr val="374151"/>
              </a:buClr>
              <a:buSzPts val="1200"/>
              <a:buFont typeface="Calibri"/>
              <a:buAutoNum type="arabicPeriod"/>
            </a:pPr>
            <a:r>
              <a:rPr lang="en-US" b="1" i="0" dirty="0">
                <a:solidFill>
                  <a:srgbClr val="374151"/>
                </a:solidFill>
                <a:latin typeface="Swis721 Cn BT" panose="020B0506020202030204" pitchFamily="34" charset="0"/>
              </a:rPr>
              <a:t>Gathering Information:</a:t>
            </a:r>
            <a:r>
              <a:rPr lang="en-US" b="0" i="0" dirty="0">
                <a:solidFill>
                  <a:srgbClr val="374151"/>
                </a:solidFill>
                <a:latin typeface="Swis721 Cn BT" panose="020B0506020202030204" pitchFamily="34" charset="0"/>
              </a:rPr>
              <a:t> Interviews serve as a means to collect additional information beyond what is available on a candidate's resume or application, allowing interviewers to delve deeper into a candidate's background and qualifications.</a:t>
            </a:r>
            <a:endParaRPr dirty="0">
              <a:latin typeface="Swis721 Cn BT" panose="020B0506020202030204" pitchFamily="34" charset="0"/>
            </a:endParaRPr>
          </a:p>
          <a:p>
            <a:pPr marL="0" lvl="0" indent="0" algn="l" rtl="0">
              <a:spcBef>
                <a:spcPts val="0"/>
              </a:spcBef>
              <a:spcAft>
                <a:spcPts val="0"/>
              </a:spcAft>
              <a:buNone/>
            </a:pPr>
            <a:endParaRPr b="0" i="0" dirty="0">
              <a:solidFill>
                <a:srgbClr val="374151"/>
              </a:solidFill>
              <a:latin typeface="Swis721 Cn BT" panose="020B0506020202030204" pitchFamily="34" charset="0"/>
            </a:endParaRPr>
          </a:p>
          <a:p>
            <a:pPr marL="0" lvl="0" indent="0" algn="l" rtl="0">
              <a:spcBef>
                <a:spcPts val="0"/>
              </a:spcBef>
              <a:spcAft>
                <a:spcPts val="0"/>
              </a:spcAft>
              <a:buNone/>
            </a:pPr>
            <a:r>
              <a:rPr lang="en-US" b="1" i="0" dirty="0">
                <a:latin typeface="Swis721 Cn BT" panose="020B0506020202030204" pitchFamily="34" charset="0"/>
              </a:rPr>
              <a:t>Decision-Making:</a:t>
            </a:r>
            <a:r>
              <a:rPr lang="en-US" b="0" i="0" dirty="0">
                <a:solidFill>
                  <a:srgbClr val="374151"/>
                </a:solidFill>
                <a:latin typeface="Swis721 Cn BT" panose="020B0506020202030204" pitchFamily="34" charset="0"/>
              </a:rPr>
              <a:t> Interviewers use the information gathered during interviews to make informed hiring decisions, including selecting the best-suited candidate for the position.</a:t>
            </a:r>
            <a:endParaRPr dirty="0">
              <a:latin typeface="Swis721 Cn BT" panose="020B0506020202030204" pitchFamily="34" charset="0"/>
            </a:endParaRPr>
          </a:p>
        </p:txBody>
      </p:sp>
      <p:sp>
        <p:nvSpPr>
          <p:cNvPr id="170" name="Google Shape;1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chemeClr val="dk1"/>
                </a:solidFill>
                <a:latin typeface="Swis721 Cn BT" panose="020B0506020202030204" pitchFamily="34" charset="0"/>
              </a:rPr>
              <a:t>Interviewing is both an art and a science. It combines elements of both artistry and scientific methodology. Here's why:</a:t>
            </a:r>
            <a:endParaRPr dirty="0">
              <a:latin typeface="Swis721 Cn BT" panose="020B0506020202030204" pitchFamily="34" charset="0"/>
            </a:endParaRPr>
          </a:p>
          <a:p>
            <a:pPr marL="0" lvl="0" indent="-76200" algn="l" rtl="0">
              <a:spcBef>
                <a:spcPts val="0"/>
              </a:spcBef>
              <a:spcAft>
                <a:spcPts val="0"/>
              </a:spcAft>
              <a:buClr>
                <a:schemeClr val="dk1"/>
              </a:buClr>
              <a:buSzPts val="1200"/>
              <a:buFont typeface="Calibri"/>
              <a:buAutoNum type="arabicPeriod"/>
            </a:pPr>
            <a:r>
              <a:rPr lang="en-US" b="1" i="0" dirty="0">
                <a:solidFill>
                  <a:schemeClr val="dk1"/>
                </a:solidFill>
                <a:latin typeface="Swis721 Cn BT" panose="020B0506020202030204" pitchFamily="34" charset="0"/>
              </a:rPr>
              <a:t>Artistic Aspect:</a:t>
            </a:r>
            <a:endParaRPr b="0" i="0" dirty="0">
              <a:solidFill>
                <a:schemeClr val="dk1"/>
              </a:solidFill>
              <a:latin typeface="Swis721 Cn BT" panose="020B0506020202030204" pitchFamily="34" charset="0"/>
            </a:endParaRPr>
          </a:p>
          <a:p>
            <a:pPr marL="742950" lvl="1" indent="-285750" algn="l" rtl="0">
              <a:spcBef>
                <a:spcPts val="0"/>
              </a:spcBef>
              <a:spcAft>
                <a:spcPts val="0"/>
              </a:spcAft>
              <a:buClr>
                <a:schemeClr val="dk1"/>
              </a:buClr>
              <a:buSzPts val="1200"/>
              <a:buFont typeface="Calibri"/>
              <a:buAutoNum type="arabicPeriod"/>
            </a:pPr>
            <a:r>
              <a:rPr lang="en-US" b="1" i="0" dirty="0">
                <a:solidFill>
                  <a:schemeClr val="dk1"/>
                </a:solidFill>
                <a:latin typeface="Swis721 Cn BT" panose="020B0506020202030204" pitchFamily="34" charset="0"/>
              </a:rPr>
              <a:t>Interpersonal Skills:</a:t>
            </a:r>
            <a:r>
              <a:rPr lang="en-US" b="0" i="0" dirty="0">
                <a:solidFill>
                  <a:schemeClr val="dk1"/>
                </a:solidFill>
                <a:latin typeface="Swis721 Cn BT" panose="020B0506020202030204" pitchFamily="34" charset="0"/>
              </a:rPr>
              <a:t> Successful interviewing often requires strong interpersonal skills, including active listening, empathy, and the ability to build rapport with the interviewee. These skills are subjective and can be considered an art because they involve human interaction and communication, which can vary greatly from one interviewer to another.</a:t>
            </a:r>
            <a:endParaRPr dirty="0">
              <a:latin typeface="Swis721 Cn BT" panose="020B0506020202030204" pitchFamily="34" charset="0"/>
            </a:endParaRPr>
          </a:p>
          <a:p>
            <a:pPr marL="742950" lvl="1" indent="-285750" algn="l" rtl="0">
              <a:spcBef>
                <a:spcPts val="0"/>
              </a:spcBef>
              <a:spcAft>
                <a:spcPts val="0"/>
              </a:spcAft>
              <a:buClr>
                <a:schemeClr val="dk1"/>
              </a:buClr>
              <a:buSzPts val="1200"/>
              <a:buFont typeface="Calibri"/>
              <a:buAutoNum type="arabicPeriod"/>
            </a:pPr>
            <a:r>
              <a:rPr lang="en-US" b="1" i="0" dirty="0">
                <a:solidFill>
                  <a:schemeClr val="dk1"/>
                </a:solidFill>
                <a:latin typeface="Swis721 Cn BT" panose="020B0506020202030204" pitchFamily="34" charset="0"/>
              </a:rPr>
              <a:t>Intuition and Judgment:</a:t>
            </a:r>
            <a:r>
              <a:rPr lang="en-US" b="0" i="0" dirty="0">
                <a:solidFill>
                  <a:schemeClr val="dk1"/>
                </a:solidFill>
                <a:latin typeface="Swis721 Cn BT" panose="020B0506020202030204" pitchFamily="34" charset="0"/>
              </a:rPr>
              <a:t> Interviewers often rely on their intuition and judgment to assess the interviewee's responses, body language, and overall suitability for a role. These subjective assessments are more art than science.</a:t>
            </a:r>
            <a:endParaRPr dirty="0">
              <a:latin typeface="Swis721 Cn BT" panose="020B0506020202030204" pitchFamily="34" charset="0"/>
            </a:endParaRPr>
          </a:p>
          <a:p>
            <a:pPr marL="0" lvl="0" indent="-76200" algn="l" rtl="0">
              <a:spcBef>
                <a:spcPts val="0"/>
              </a:spcBef>
              <a:spcAft>
                <a:spcPts val="0"/>
              </a:spcAft>
              <a:buClr>
                <a:schemeClr val="dk1"/>
              </a:buClr>
              <a:buSzPts val="1200"/>
              <a:buFont typeface="Calibri"/>
              <a:buAutoNum type="arabicPeriod"/>
            </a:pPr>
            <a:r>
              <a:rPr lang="en-US" b="1" i="0" dirty="0">
                <a:solidFill>
                  <a:schemeClr val="dk1"/>
                </a:solidFill>
                <a:latin typeface="Swis721 Cn BT" panose="020B0506020202030204" pitchFamily="34" charset="0"/>
              </a:rPr>
              <a:t>Scientific Aspect:</a:t>
            </a:r>
            <a:endParaRPr b="0" i="0" dirty="0">
              <a:solidFill>
                <a:schemeClr val="dk1"/>
              </a:solidFill>
              <a:latin typeface="Swis721 Cn BT" panose="020B0506020202030204" pitchFamily="34" charset="0"/>
            </a:endParaRPr>
          </a:p>
          <a:p>
            <a:pPr marL="742950" lvl="1" indent="-285750" algn="l" rtl="0">
              <a:spcBef>
                <a:spcPts val="0"/>
              </a:spcBef>
              <a:spcAft>
                <a:spcPts val="0"/>
              </a:spcAft>
              <a:buClr>
                <a:schemeClr val="dk1"/>
              </a:buClr>
              <a:buSzPts val="1200"/>
              <a:buFont typeface="Calibri"/>
              <a:buAutoNum type="arabicPeriod"/>
            </a:pPr>
            <a:r>
              <a:rPr lang="en-US" b="1" i="0" dirty="0">
                <a:solidFill>
                  <a:schemeClr val="dk1"/>
                </a:solidFill>
                <a:latin typeface="Swis721 Cn BT" panose="020B0506020202030204" pitchFamily="34" charset="0"/>
              </a:rPr>
              <a:t>Structured Approach:</a:t>
            </a:r>
            <a:r>
              <a:rPr lang="en-US" b="0" i="0" dirty="0">
                <a:solidFill>
                  <a:schemeClr val="dk1"/>
                </a:solidFill>
                <a:latin typeface="Swis721 Cn BT" panose="020B0506020202030204" pitchFamily="34" charset="0"/>
              </a:rPr>
              <a:t> Many interviews, especially in professional settings like job interviews, benefit from a structured and systematic approach. This includes using standardized questions, evaluation criteria, and rating scales. Such methods are rooted in scientific principles.</a:t>
            </a:r>
            <a:endParaRPr dirty="0">
              <a:latin typeface="Swis721 Cn BT" panose="020B0506020202030204" pitchFamily="34" charset="0"/>
            </a:endParaRPr>
          </a:p>
          <a:p>
            <a:pPr marL="742950" lvl="1" indent="-285750" algn="l" rtl="0">
              <a:spcBef>
                <a:spcPts val="0"/>
              </a:spcBef>
              <a:spcAft>
                <a:spcPts val="0"/>
              </a:spcAft>
              <a:buClr>
                <a:schemeClr val="dk1"/>
              </a:buClr>
              <a:buSzPts val="1200"/>
              <a:buFont typeface="Calibri"/>
              <a:buAutoNum type="arabicPeriod"/>
            </a:pPr>
            <a:r>
              <a:rPr lang="en-US" b="1" i="0" dirty="0">
                <a:solidFill>
                  <a:schemeClr val="dk1"/>
                </a:solidFill>
                <a:latin typeface="Swis721 Cn BT" panose="020B0506020202030204" pitchFamily="34" charset="0"/>
              </a:rPr>
              <a:t>Data Collection and Analysis:</a:t>
            </a:r>
            <a:r>
              <a:rPr lang="en-US" b="0" i="0" dirty="0">
                <a:solidFill>
                  <a:schemeClr val="dk1"/>
                </a:solidFill>
                <a:latin typeface="Swis721 Cn BT" panose="020B0506020202030204" pitchFamily="34" charset="0"/>
              </a:rPr>
              <a:t> Interviews are a method of data collection, and the data collected can be analyzed systematically to make informed decisions. This data-driven aspect is a scientific component of interviewing.</a:t>
            </a:r>
            <a:endParaRPr dirty="0">
              <a:latin typeface="Swis721 Cn BT" panose="020B0506020202030204" pitchFamily="34" charset="0"/>
            </a:endParaRPr>
          </a:p>
          <a:p>
            <a:pPr marL="742950" lvl="1" indent="-285750" algn="l" rtl="0">
              <a:spcBef>
                <a:spcPts val="0"/>
              </a:spcBef>
              <a:spcAft>
                <a:spcPts val="0"/>
              </a:spcAft>
              <a:buClr>
                <a:schemeClr val="dk1"/>
              </a:buClr>
              <a:buSzPts val="1200"/>
              <a:buFont typeface="Calibri"/>
              <a:buAutoNum type="arabicPeriod"/>
            </a:pPr>
            <a:r>
              <a:rPr lang="en-US" b="1" i="0" dirty="0">
                <a:solidFill>
                  <a:schemeClr val="dk1"/>
                </a:solidFill>
                <a:latin typeface="Swis721 Cn BT" panose="020B0506020202030204" pitchFamily="34" charset="0"/>
              </a:rPr>
              <a:t>Psychometrics:</a:t>
            </a:r>
            <a:r>
              <a:rPr lang="en-US" b="0" i="0" dirty="0">
                <a:solidFill>
                  <a:schemeClr val="dk1"/>
                </a:solidFill>
                <a:latin typeface="Swis721 Cn BT" panose="020B0506020202030204" pitchFamily="34" charset="0"/>
              </a:rPr>
              <a:t> Some interview techniques, such as behavioral interviews, use psychometric principles to assess an individual's past behavior as an indicator of future performance. These methods involve a scientific foundation.</a:t>
            </a:r>
            <a:endParaRPr dirty="0">
              <a:latin typeface="Swis721 Cn BT" panose="020B0506020202030204" pitchFamily="34" charset="0"/>
            </a:endParaRPr>
          </a:p>
          <a:p>
            <a:pPr marL="0" lvl="0" indent="0" algn="l" rtl="0">
              <a:spcBef>
                <a:spcPts val="0"/>
              </a:spcBef>
              <a:spcAft>
                <a:spcPts val="0"/>
              </a:spcAft>
              <a:buNone/>
            </a:pPr>
            <a:endParaRPr b="0" i="0" dirty="0">
              <a:solidFill>
                <a:schemeClr val="dk1"/>
              </a:solidFill>
              <a:latin typeface="Swis721 Cn BT" panose="020B0506020202030204" pitchFamily="34" charset="0"/>
            </a:endParaRPr>
          </a:p>
          <a:p>
            <a:pPr marL="0" lvl="0" indent="0" algn="l" rtl="0">
              <a:spcBef>
                <a:spcPts val="0"/>
              </a:spcBef>
              <a:spcAft>
                <a:spcPts val="0"/>
              </a:spcAft>
              <a:buNone/>
            </a:pPr>
            <a:r>
              <a:rPr lang="en-US" b="0" i="0" dirty="0">
                <a:solidFill>
                  <a:schemeClr val="dk1"/>
                </a:solidFill>
                <a:latin typeface="Swis721 Cn BT" panose="020B0506020202030204" pitchFamily="34" charset="0"/>
              </a:rPr>
              <a:t>In summary, successful interviewing requires a balance between the art of human interaction and the science of systematic data collection and analysis. While the interpersonal skills and judgment of the interviewer contribute to the artistry, the structured methods, data-driven decision-making, and scientific principles involved in the process contribute to its scientific aspect. Therefore, interviewing is best seen as an integration of both art and science, with the exact blend varying depending on the context and purpose of the interview.</a:t>
            </a:r>
            <a:endParaRPr dirty="0">
              <a:latin typeface="Swis721 Cn BT" panose="020B0506020202030204" pitchFamily="34" charset="0"/>
            </a:endParaRPr>
          </a:p>
          <a:p>
            <a:pPr marL="0" lvl="0" indent="0" algn="l" rtl="0">
              <a:spcBef>
                <a:spcPts val="0"/>
              </a:spcBef>
              <a:spcAft>
                <a:spcPts val="0"/>
              </a:spcAft>
              <a:buNone/>
            </a:pPr>
            <a:br>
              <a:rPr lang="en-US" b="0" i="0" dirty="0">
                <a:solidFill>
                  <a:schemeClr val="dk1"/>
                </a:solidFill>
                <a:latin typeface="Swis721 Cn BT" panose="020B0506020202030204" pitchFamily="34" charset="0"/>
              </a:rPr>
            </a:br>
            <a:endParaRPr dirty="0">
              <a:solidFill>
                <a:schemeClr val="dk1"/>
              </a:solidFill>
              <a:latin typeface="Swis721 Cn BT" panose="020B0506020202030204" pitchFamily="34" charset="0"/>
            </a:endParaRPr>
          </a:p>
        </p:txBody>
      </p:sp>
      <p:sp>
        <p:nvSpPr>
          <p:cNvPr id="180" name="Google Shape;18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Swis721 Cn BT" panose="020B0506020202030204" pitchFamily="34" charset="0"/>
              </a:rPr>
              <a:t>Fact of the cost of Bad hire</a:t>
            </a:r>
            <a:endParaRPr dirty="0">
              <a:latin typeface="Swis721 Cn BT" panose="020B0506020202030204" pitchFamily="34" charset="0"/>
            </a:endParaRPr>
          </a:p>
        </p:txBody>
      </p:sp>
      <p:sp>
        <p:nvSpPr>
          <p:cNvPr id="207" name="Google Shape;20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Swis721 Cn BT" panose="020B0506020202030204" pitchFamily="34" charset="0"/>
              </a:rPr>
              <a:t>Facts Relating To Interviewing</a:t>
            </a:r>
            <a:endParaRPr dirty="0">
              <a:latin typeface="Swis721 Cn BT" panose="020B0506020202030204" pitchFamily="34" charset="0"/>
            </a:endParaRPr>
          </a:p>
        </p:txBody>
      </p:sp>
      <p:sp>
        <p:nvSpPr>
          <p:cNvPr id="215" name="Google Shape;21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rgbClr val="0D0D0D"/>
              </a:buClr>
              <a:buSzPts val="1200"/>
              <a:buFont typeface="Calibri"/>
              <a:buAutoNum type="arabicPeriod"/>
            </a:pPr>
            <a:r>
              <a:rPr lang="en-US" b="0" i="0" dirty="0">
                <a:solidFill>
                  <a:srgbClr val="0D0D0D"/>
                </a:solidFill>
                <a:highlight>
                  <a:srgbClr val="FFFFFF"/>
                </a:highlight>
                <a:latin typeface="Swis721 Cn BT" panose="020B0506020202030204" pitchFamily="34" charset="0"/>
                <a:sym typeface="Arial"/>
              </a:rPr>
              <a:t>Myth: The best candidate is the one with the most experience. </a:t>
            </a:r>
            <a:endParaRPr dirty="0">
              <a:latin typeface="Swis721 Cn BT" panose="020B0506020202030204" pitchFamily="34" charset="0"/>
            </a:endParaRPr>
          </a:p>
          <a:p>
            <a:pPr marL="0" lvl="0" indent="0" algn="l" rtl="0">
              <a:spcBef>
                <a:spcPts val="0"/>
              </a:spcBef>
              <a:spcAft>
                <a:spcPts val="0"/>
              </a:spcAft>
              <a:buClr>
                <a:srgbClr val="0D0D0D"/>
              </a:buClr>
              <a:buSzPts val="1200"/>
              <a:buFont typeface="Calibri"/>
              <a:buNone/>
            </a:pPr>
            <a:r>
              <a:rPr lang="en-US" b="0" i="0" dirty="0">
                <a:solidFill>
                  <a:srgbClr val="0D0D0D"/>
                </a:solidFill>
                <a:highlight>
                  <a:srgbClr val="FFFFFF"/>
                </a:highlight>
                <a:latin typeface="Swis721 Cn BT" panose="020B0506020202030204" pitchFamily="34" charset="0"/>
                <a:sym typeface="Arial"/>
              </a:rPr>
              <a:t>   Explanation: While experience can be important, it's not the sole determinant of a candidate's suitability. Other factors such as skills, cultural fit, and potential for growth are equally crucial.</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0D0D0D"/>
              </a:solidFill>
              <a:highlight>
                <a:srgbClr val="FFFFFF"/>
              </a:highlight>
              <a:latin typeface="Swis721 Cn BT" panose="020B0506020202030204" pitchFamily="34" charset="0"/>
              <a:sym typeface="Arial"/>
            </a:endParaRPr>
          </a:p>
          <a:p>
            <a:pPr marL="228600" lvl="0" indent="-228600" algn="l" rtl="0">
              <a:spcBef>
                <a:spcPts val="0"/>
              </a:spcBef>
              <a:spcAft>
                <a:spcPts val="0"/>
              </a:spcAft>
              <a:buClr>
                <a:srgbClr val="0D0D0D"/>
              </a:buClr>
              <a:buSzPts val="1200"/>
              <a:buFont typeface="Calibri"/>
              <a:buAutoNum type="arabicPeriod"/>
            </a:pPr>
            <a:r>
              <a:rPr lang="en-US" b="0" i="0" dirty="0">
                <a:solidFill>
                  <a:srgbClr val="0D0D0D"/>
                </a:solidFill>
                <a:highlight>
                  <a:srgbClr val="FFFFFF"/>
                </a:highlight>
                <a:latin typeface="Swis721 Cn BT" panose="020B0506020202030204" pitchFamily="34" charset="0"/>
                <a:sym typeface="Arial"/>
              </a:rPr>
              <a:t>Myth: Gut feeling is a reliable indicator of a candidate's potential. Explanation: Relying solely on intuition can lead to bias and subjective decision-making. It's essential to base hiring decisions on concrete evidence, such as qualifications, past performance, and behavioral assessments.</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0D0D0D"/>
              </a:solidFill>
              <a:highlight>
                <a:srgbClr val="FFFFFF"/>
              </a:highlight>
              <a:latin typeface="Swis721 Cn BT" panose="020B0506020202030204" pitchFamily="34" charset="0"/>
              <a:sym typeface="Arial"/>
            </a:endParaRPr>
          </a:p>
          <a:p>
            <a:pPr marL="0" lvl="0" indent="-76200" algn="l" rtl="0">
              <a:spcBef>
                <a:spcPts val="0"/>
              </a:spcBef>
              <a:spcAft>
                <a:spcPts val="0"/>
              </a:spcAft>
              <a:buClr>
                <a:srgbClr val="0D0D0D"/>
              </a:buClr>
              <a:buSzPts val="1200"/>
              <a:buFont typeface="Calibri"/>
              <a:buAutoNum type="arabicPeriod"/>
            </a:pPr>
            <a:r>
              <a:rPr lang="en-US" b="0" i="0" dirty="0">
                <a:solidFill>
                  <a:srgbClr val="0D0D0D"/>
                </a:solidFill>
                <a:highlight>
                  <a:srgbClr val="FFFFFF"/>
                </a:highlight>
                <a:latin typeface="Swis721 Cn BT" panose="020B0506020202030204" pitchFamily="34" charset="0"/>
                <a:sym typeface="Arial"/>
              </a:rPr>
              <a:t>Myth: Technical skills are all that matter in a candidate's evaluation. Explanation: Soft skills such as communication, teamwork, problem-solving, and adaptability are equally important, if not more so, for a candidate's success in most roles.</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0D0D0D"/>
              </a:solidFill>
              <a:highlight>
                <a:srgbClr val="FFFFFF"/>
              </a:highlight>
              <a:latin typeface="Swis721 Cn BT" panose="020B0506020202030204" pitchFamily="34" charset="0"/>
              <a:sym typeface="Arial"/>
            </a:endParaRPr>
          </a:p>
          <a:p>
            <a:pPr marL="0" lvl="0" indent="-76200" algn="l" rtl="0">
              <a:spcBef>
                <a:spcPts val="0"/>
              </a:spcBef>
              <a:spcAft>
                <a:spcPts val="0"/>
              </a:spcAft>
              <a:buClr>
                <a:srgbClr val="0D0D0D"/>
              </a:buClr>
              <a:buSzPts val="1200"/>
              <a:buFont typeface="Calibri"/>
              <a:buAutoNum type="arabicPeriod"/>
            </a:pPr>
            <a:r>
              <a:rPr lang="en-US" b="0" i="0" dirty="0">
                <a:solidFill>
                  <a:srgbClr val="0D0D0D"/>
                </a:solidFill>
                <a:highlight>
                  <a:srgbClr val="FFFFFF"/>
                </a:highlight>
                <a:latin typeface="Swis721 Cn BT" panose="020B0506020202030204" pitchFamily="34" charset="0"/>
                <a:sym typeface="Arial"/>
              </a:rPr>
              <a:t>Myth: A long interview process always leads to better hires. Explanation: While thoroughness is important, an excessively lengthy interview process can deter qualified candidates and prolong time-to-hire. Balancing thoroughness with efficiency is key to attracting top talent and making timely hires.</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0D0D0D"/>
              </a:solidFill>
              <a:highlight>
                <a:srgbClr val="FFFFFF"/>
              </a:highlight>
              <a:latin typeface="Swis721 Cn BT" panose="020B0506020202030204" pitchFamily="34" charset="0"/>
              <a:sym typeface="Arial"/>
            </a:endParaRPr>
          </a:p>
          <a:p>
            <a:pPr marL="0" lvl="0" indent="-76200" algn="l" rtl="0">
              <a:spcBef>
                <a:spcPts val="0"/>
              </a:spcBef>
              <a:spcAft>
                <a:spcPts val="0"/>
              </a:spcAft>
              <a:buClr>
                <a:srgbClr val="0D0D0D"/>
              </a:buClr>
              <a:buSzPts val="1200"/>
              <a:buFont typeface="Calibri"/>
              <a:buAutoNum type="arabicPeriod"/>
            </a:pPr>
            <a:r>
              <a:rPr lang="en-US" b="0" i="0" dirty="0">
                <a:solidFill>
                  <a:srgbClr val="0D0D0D"/>
                </a:solidFill>
                <a:highlight>
                  <a:srgbClr val="FFFFFF"/>
                </a:highlight>
                <a:latin typeface="Swis721 Cn BT" panose="020B0506020202030204" pitchFamily="34" charset="0"/>
                <a:sym typeface="Arial"/>
              </a:rPr>
              <a:t>Myth: First impressions are always accurate. Explanation: While first impressions can provide initial insights, they're not always accurate indicators of a candidate's capabilities or suitability for the role. People may feel nervous during interviews, leading to suboptimal performance. It's essential for managers to delve deeper, ask probing questions, and give candidates the opportunity to showcase their true abilities.</a:t>
            </a:r>
            <a:endParaRPr dirty="0">
              <a:latin typeface="Swis721 Cn BT" panose="020B0506020202030204" pitchFamily="34" charset="0"/>
            </a:endParaRPr>
          </a:p>
          <a:p>
            <a:pPr marL="0" marR="0" lvl="0" indent="0" algn="l" rtl="0">
              <a:lnSpc>
                <a:spcPct val="100000"/>
              </a:lnSpc>
              <a:spcBef>
                <a:spcPts val="0"/>
              </a:spcBef>
              <a:spcAft>
                <a:spcPts val="0"/>
              </a:spcAft>
              <a:buClr>
                <a:schemeClr val="dk1"/>
              </a:buClr>
              <a:buSzPts val="1200"/>
              <a:buFont typeface="Arial"/>
              <a:buNone/>
            </a:pPr>
            <a:endParaRPr b="0" i="0" dirty="0">
              <a:solidFill>
                <a:srgbClr val="0D0D0D"/>
              </a:solidFill>
              <a:highlight>
                <a:srgbClr val="FFFFFF"/>
              </a:highlight>
              <a:latin typeface="Swis721 Cn BT" panose="020B050602020203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b="0" i="0" dirty="0">
              <a:solidFill>
                <a:srgbClr val="0D0D0D"/>
              </a:solidFill>
              <a:highlight>
                <a:srgbClr val="FFFFFF"/>
              </a:highlight>
              <a:latin typeface="Swis721 Cn BT" panose="020B0506020202030204" pitchFamily="34" charset="0"/>
              <a:sym typeface="Arial"/>
            </a:endParaRPr>
          </a:p>
          <a:p>
            <a:pPr marL="0" lvl="0" indent="0" algn="l" rtl="0">
              <a:spcBef>
                <a:spcPts val="0"/>
              </a:spcBef>
              <a:spcAft>
                <a:spcPts val="0"/>
              </a:spcAft>
              <a:buNone/>
            </a:pPr>
            <a:endParaRPr dirty="0">
              <a:latin typeface="Swis721 Cn BT" panose="020B0506020202030204" pitchFamily="34" charset="0"/>
              <a:sym typeface="Arial"/>
            </a:endParaRPr>
          </a:p>
        </p:txBody>
      </p:sp>
      <p:sp>
        <p:nvSpPr>
          <p:cNvPr id="223" name="Google Shape;2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latin typeface="Swis721 Cn BT" panose="020B0506020202030204" pitchFamily="34" charset="0"/>
              </a:rPr>
              <a:t>Job analysis and job description are crucial components of the hiring process, as they help organizations define the qualifications, responsibilities, and expectations associated with a particular job role</a:t>
            </a:r>
            <a:endParaRPr dirty="0">
              <a:latin typeface="Swis721 Cn BT" panose="020B0506020202030204" pitchFamily="34" charset="0"/>
            </a:endParaRPr>
          </a:p>
          <a:p>
            <a:pPr marL="0" lvl="0" indent="0" algn="l" rtl="0">
              <a:spcBef>
                <a:spcPts val="0"/>
              </a:spcBef>
              <a:spcAft>
                <a:spcPts val="0"/>
              </a:spcAft>
              <a:buNone/>
            </a:pPr>
            <a:endParaRPr b="0" i="0" dirty="0">
              <a:solidFill>
                <a:srgbClr val="374151"/>
              </a:solidFill>
              <a:latin typeface="Swis721 Cn BT" panose="020B0506020202030204" pitchFamily="34" charset="0"/>
            </a:endParaRPr>
          </a:p>
          <a:p>
            <a:pPr marL="0" lvl="0" indent="0" algn="l" rtl="0">
              <a:spcBef>
                <a:spcPts val="0"/>
              </a:spcBef>
              <a:spcAft>
                <a:spcPts val="0"/>
              </a:spcAft>
              <a:buNone/>
            </a:pPr>
            <a:r>
              <a:rPr lang="en-US" b="0" i="0" dirty="0">
                <a:solidFill>
                  <a:srgbClr val="374151"/>
                </a:solidFill>
                <a:latin typeface="Swis721 Cn BT" panose="020B0506020202030204" pitchFamily="34" charset="0"/>
              </a:rPr>
              <a:t>Job analysis is a systematic process of gathering, documenting, and analyzing information about a job or position within an organization. The primary goal of job analysis is to provide a detailed understanding of the duties, responsibilities, qualifications, and work environment associated with a specific job. Here are key aspects of job analysis:</a:t>
            </a:r>
            <a:endParaRPr dirty="0">
              <a:latin typeface="Swis721 Cn BT" panose="020B0506020202030204" pitchFamily="34" charset="0"/>
            </a:endParaRPr>
          </a:p>
          <a:p>
            <a:pPr marL="0" lvl="0" indent="0" algn="l" rtl="0">
              <a:spcBef>
                <a:spcPts val="0"/>
              </a:spcBef>
              <a:spcAft>
                <a:spcPts val="0"/>
              </a:spcAft>
              <a:buNone/>
            </a:pPr>
            <a:endParaRPr b="0" i="0" dirty="0">
              <a:solidFill>
                <a:srgbClr val="374151"/>
              </a:solidFill>
              <a:latin typeface="Swis721 Cn BT" panose="020B0506020202030204" pitchFamily="34" charset="0"/>
            </a:endParaRPr>
          </a:p>
          <a:p>
            <a:pPr marL="0" lvl="0" indent="0" algn="l" rtl="0">
              <a:spcBef>
                <a:spcPts val="0"/>
              </a:spcBef>
              <a:spcAft>
                <a:spcPts val="0"/>
              </a:spcAft>
              <a:buNone/>
            </a:pPr>
            <a:r>
              <a:rPr lang="en-US" b="0" i="0" dirty="0">
                <a:solidFill>
                  <a:srgbClr val="374151"/>
                </a:solidFill>
                <a:latin typeface="Swis721 Cn BT" panose="020B0506020202030204" pitchFamily="34" charset="0"/>
              </a:rPr>
              <a:t>A job description is a written document that provides a concise summary of the key aspects of a specific job or position within an organization. It serves as a formalized way to communicate job-related information to both current employees and potential candidates</a:t>
            </a:r>
            <a:endParaRPr dirty="0">
              <a:latin typeface="Swis721 Cn BT" panose="020B0506020202030204" pitchFamily="34" charset="0"/>
            </a:endParaRPr>
          </a:p>
        </p:txBody>
      </p:sp>
      <p:sp>
        <p:nvSpPr>
          <p:cNvPr id="252" name="Google Shape;25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latin typeface="Swis721 Cn BT" panose="020B0506020202030204" pitchFamily="34" charset="0"/>
              </a:rPr>
              <a:t>Defining the criteria for what makes a great candidate to hire is a crucial step in the recruitment process. It ensures that the hiring team has a clear understanding of the qualifications, skills, and attributes needed for success in the specific job role and within the organization</a:t>
            </a:r>
            <a:endParaRPr dirty="0">
              <a:latin typeface="Swis721 Cn BT" panose="020B0506020202030204" pitchFamily="34" charset="0"/>
            </a:endParaRPr>
          </a:p>
          <a:p>
            <a:pPr marL="0" lvl="0" indent="0" algn="l" rtl="0">
              <a:spcBef>
                <a:spcPts val="0"/>
              </a:spcBef>
              <a:spcAft>
                <a:spcPts val="0"/>
              </a:spcAft>
              <a:buNone/>
            </a:pPr>
            <a:endParaRPr b="0" i="0" dirty="0">
              <a:solidFill>
                <a:srgbClr val="374151"/>
              </a:solidFill>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Following are the key benefits of defining the criteria </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1" i="0" dirty="0">
              <a:solidFill>
                <a:srgbClr val="000000"/>
              </a:solidFill>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Alignment with Organizational Goals:</a:t>
            </a:r>
            <a:r>
              <a:rPr lang="en-US" b="0" i="0" dirty="0">
                <a:solidFill>
                  <a:srgbClr val="000000"/>
                </a:solidFill>
                <a:latin typeface="Swis721 Cn BT" panose="020B0506020202030204" pitchFamily="34" charset="0"/>
              </a:rPr>
              <a:t> Clearly defining the criteria for a great candidate helps ensure that the hiring process aligns with the organization's strategic goals and objectives. It ensures that new hires contribute positively to the company's mission and vision.</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Effective Screening:</a:t>
            </a:r>
            <a:r>
              <a:rPr lang="en-US" b="0" i="0" dirty="0">
                <a:solidFill>
                  <a:srgbClr val="000000"/>
                </a:solidFill>
                <a:latin typeface="Swis721 Cn BT" panose="020B0506020202030204" pitchFamily="34" charset="0"/>
              </a:rPr>
              <a:t> With well-defined criteria, the hiring team can efficiently screen applications and resumes. This saves time and resources by focusing on candidates who closely match the job requirements.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Consistency in Evaluation:</a:t>
            </a:r>
            <a:r>
              <a:rPr lang="en-US" b="0" i="0" dirty="0">
                <a:solidFill>
                  <a:srgbClr val="000000"/>
                </a:solidFill>
                <a:latin typeface="Swis721 Cn BT" panose="020B0506020202030204" pitchFamily="34" charset="0"/>
              </a:rPr>
              <a:t> Having established criteria ensures consistency in evaluating candidates. Multiple interviewers or panel members can assess candidates using the same set of standards, reducing bias and subjectivity in the hiring process.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Legal Compliance:</a:t>
            </a:r>
            <a:r>
              <a:rPr lang="en-US" b="0" i="0" dirty="0">
                <a:solidFill>
                  <a:srgbClr val="000000"/>
                </a:solidFill>
                <a:latin typeface="Swis721 Cn BT" panose="020B0506020202030204" pitchFamily="34" charset="0"/>
              </a:rPr>
              <a:t> Defining the criteria helps ensure that the hiring process complies with legal and ethical guidelines. It helps avoid discriminatory practices and ensures that hiring decisions are based on job-related factors.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Better Decision-Making:</a:t>
            </a:r>
            <a:r>
              <a:rPr lang="en-US" b="0" i="0" dirty="0">
                <a:solidFill>
                  <a:srgbClr val="000000"/>
                </a:solidFill>
                <a:latin typeface="Swis721 Cn BT" panose="020B0506020202030204" pitchFamily="34" charset="0"/>
              </a:rPr>
              <a:t> When hiring criteria are clear, the hiring team is more likely to make well-informed decisions about which candidates are the best fit for the organization. This leads to better hiring outcomes.</a:t>
            </a:r>
            <a:endParaRPr dirty="0">
              <a:latin typeface="Swis721 Cn BT" panose="020B0506020202030204" pitchFamily="34" charset="0"/>
            </a:endParaRPr>
          </a:p>
          <a:p>
            <a:pPr marL="0" lvl="0" indent="-76200" algn="l" rtl="0">
              <a:spcBef>
                <a:spcPts val="0"/>
              </a:spcBef>
              <a:spcAft>
                <a:spcPts val="0"/>
              </a:spcAft>
              <a:buClr>
                <a:srgbClr val="000000"/>
              </a:buClr>
              <a:buSzPts val="1200"/>
              <a:buFont typeface="Calibri"/>
              <a:buAutoNum type="arabicPeriod"/>
            </a:pPr>
            <a:r>
              <a:rPr lang="en-US" b="1" i="0" dirty="0">
                <a:solidFill>
                  <a:srgbClr val="000000"/>
                </a:solidFill>
                <a:latin typeface="Swis721 Cn BT" panose="020B0506020202030204" pitchFamily="34" charset="0"/>
              </a:rPr>
              <a:t>Improved Onboarding:</a:t>
            </a:r>
            <a:r>
              <a:rPr lang="en-US" b="0" i="0" dirty="0">
                <a:solidFill>
                  <a:srgbClr val="000000"/>
                </a:solidFill>
                <a:latin typeface="Swis721 Cn BT" panose="020B0506020202030204" pitchFamily="34" charset="0"/>
              </a:rPr>
              <a:t> Hiring managers can use the defined criteria to create tailored onboarding plans for new hires. This helps new employees integrate into their roles more effectively and contribute to the organization from day one.</a:t>
            </a:r>
            <a:endParaRPr dirty="0">
              <a:latin typeface="Swis721 Cn BT" panose="020B0506020202030204" pitchFamily="34" charset="0"/>
            </a:endParaRPr>
          </a:p>
          <a:p>
            <a:pPr marL="0" lvl="0" indent="0" algn="l" rtl="0">
              <a:spcBef>
                <a:spcPts val="0"/>
              </a:spcBef>
              <a:spcAft>
                <a:spcPts val="0"/>
              </a:spcAft>
              <a:buClr>
                <a:schemeClr val="dk1"/>
              </a:buClr>
              <a:buSzPts val="1200"/>
              <a:buFont typeface="Calibri"/>
              <a:buNone/>
            </a:pPr>
            <a:endParaRPr b="0" i="0" dirty="0">
              <a:solidFill>
                <a:srgbClr val="000000"/>
              </a:solidFill>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To define what makes a great candidate to hire, organizations typically create job descriptions and job specifications that outline the necessary qualifications, skills, experience, and personal attributes. These documents serve as a reference point throughout the recruitment process, from drafting job advertisements to conducting interviews and making final selections.</a:t>
            </a:r>
            <a:endParaRPr dirty="0">
              <a:latin typeface="Swis721 Cn BT" panose="020B0506020202030204" pitchFamily="34" charset="0"/>
            </a:endParaRPr>
          </a:p>
          <a:p>
            <a:pPr marL="0" lvl="0" indent="0" algn="l" rtl="0">
              <a:spcBef>
                <a:spcPts val="0"/>
              </a:spcBef>
              <a:spcAft>
                <a:spcPts val="0"/>
              </a:spcAft>
              <a:buNone/>
            </a:pPr>
            <a:r>
              <a:rPr lang="en-US" b="0" i="0" dirty="0">
                <a:solidFill>
                  <a:srgbClr val="000000"/>
                </a:solidFill>
                <a:latin typeface="Swis721 Cn BT" panose="020B0506020202030204" pitchFamily="34" charset="0"/>
              </a:rPr>
              <a:t>It's also essential for hiring teams to engage in collaboration and discussion to ensure that the criteria reflect not only the technical requirements of the job but also the cultural fit and values alignment with the organization. This holistic approach helps identify candidates who not only have the required skills but are also likely to thrive within the company's culture and contribute positively to its long-term success.</a:t>
            </a:r>
            <a:endParaRPr dirty="0">
              <a:latin typeface="Swis721 Cn BT" panose="020B0506020202030204" pitchFamily="34" charset="0"/>
            </a:endParaRPr>
          </a:p>
          <a:p>
            <a:pPr marL="0" lvl="0" indent="0" algn="l" rtl="0">
              <a:spcBef>
                <a:spcPts val="0"/>
              </a:spcBef>
              <a:spcAft>
                <a:spcPts val="0"/>
              </a:spcAft>
              <a:buNone/>
            </a:pPr>
            <a:br>
              <a:rPr lang="en-US" b="0" i="0" dirty="0">
                <a:solidFill>
                  <a:srgbClr val="000000"/>
                </a:solidFill>
                <a:latin typeface="Swis721 Cn BT" panose="020B0506020202030204" pitchFamily="34" charset="0"/>
              </a:rPr>
            </a:br>
            <a:endParaRPr dirty="0">
              <a:latin typeface="Swis721 Cn BT" panose="020B0506020202030204" pitchFamily="34" charset="0"/>
            </a:endParaRPr>
          </a:p>
        </p:txBody>
      </p:sp>
      <p:sp>
        <p:nvSpPr>
          <p:cNvPr id="314" name="Google Shape;31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odule Title1st Slide">
  <p:cSld name="Module Title1st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618226" y="5681456"/>
            <a:ext cx="10955547" cy="699279"/>
          </a:xfrm>
          <a:prstGeom prst="rect">
            <a:avLst/>
          </a:prstGeom>
          <a:noFill/>
          <a:ln>
            <a:noFill/>
          </a:ln>
        </p:spPr>
        <p:txBody>
          <a:bodyPr spcFirstLastPara="1" wrap="square" lIns="0" tIns="468000" rIns="91425" bIns="468000" anchor="ctr" anchorCtr="0">
            <a:noAutofit/>
          </a:bodyPr>
          <a:lstStyle>
            <a:lvl1pPr lvl="0" algn="ctr">
              <a:lnSpc>
                <a:spcPct val="90000"/>
              </a:lnSpc>
              <a:spcBef>
                <a:spcPts val="0"/>
              </a:spcBef>
              <a:spcAft>
                <a:spcPts val="0"/>
              </a:spcAft>
              <a:buClr>
                <a:schemeClr val="dk1"/>
              </a:buClr>
              <a:buSzPts val="3600"/>
              <a:buFont typeface="Arial"/>
              <a:buNone/>
              <a:defRPr sz="3600" b="1">
                <a:latin typeface="Swis721 Cn BT" panose="020B0506020202030204" pitchFamily="34" charset="0"/>
                <a:ea typeface="Swis721 Cn BT" panose="020B0506020202030204" pitchFamily="3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2"/>
          <p:cNvSpPr txBox="1">
            <a:spLocks noGrp="1"/>
          </p:cNvSpPr>
          <p:nvPr>
            <p:ph type="body" idx="1"/>
          </p:nvPr>
        </p:nvSpPr>
        <p:spPr>
          <a:xfrm>
            <a:off x="-1" y="-1"/>
            <a:ext cx="12197751" cy="5408763"/>
          </a:xfrm>
          <a:prstGeom prst="rect">
            <a:avLst/>
          </a:prstGeom>
          <a:noFill/>
          <a:ln>
            <a:noFill/>
          </a:ln>
        </p:spPr>
        <p:txBody>
          <a:bodyPr spcFirstLastPara="1" wrap="square" lIns="612000" tIns="45700" rIns="91425" bIns="45700" anchor="t" anchorCtr="0">
            <a:normAutofit/>
          </a:bodyPr>
          <a:lstStyle>
            <a:lvl1pPr marL="457200" lvl="0" indent="-381000" algn="l">
              <a:lnSpc>
                <a:spcPct val="95000"/>
              </a:lnSpc>
              <a:spcBef>
                <a:spcPts val="600"/>
              </a:spcBef>
              <a:spcAft>
                <a:spcPts val="0"/>
              </a:spcAft>
              <a:buClr>
                <a:schemeClr val="dk1"/>
              </a:buClr>
              <a:buSzPts val="2400"/>
              <a:buChar char="•"/>
              <a:defRPr>
                <a:latin typeface="Swis721 Cn BT" panose="020B0506020202030204" pitchFamily="34" charset="0"/>
                <a:ea typeface="Swis721 Cn BT" panose="020B0506020202030204" pitchFamily="34" charset="0"/>
                <a:cs typeface="Arial"/>
                <a:sym typeface="Arial"/>
              </a:defRPr>
            </a:lvl1pPr>
            <a:lvl2pPr marL="914400" lvl="1" indent="-368300" algn="l">
              <a:lnSpc>
                <a:spcPct val="95000"/>
              </a:lnSpc>
              <a:spcBef>
                <a:spcPts val="600"/>
              </a:spcBef>
              <a:spcAft>
                <a:spcPts val="0"/>
              </a:spcAft>
              <a:buClr>
                <a:schemeClr val="dk1"/>
              </a:buClr>
              <a:buSzPts val="2200"/>
              <a:buChar char="•"/>
              <a:defRPr>
                <a:latin typeface="Arial"/>
                <a:ea typeface="Arial"/>
                <a:cs typeface="Arial"/>
                <a:sym typeface="Arial"/>
              </a:defRPr>
            </a:lvl2pPr>
            <a:lvl3pPr marL="1371600" lvl="2" indent="-355600" algn="l">
              <a:lnSpc>
                <a:spcPct val="95000"/>
              </a:lnSpc>
              <a:spcBef>
                <a:spcPts val="600"/>
              </a:spcBef>
              <a:spcAft>
                <a:spcPts val="0"/>
              </a:spcAft>
              <a:buClr>
                <a:schemeClr val="dk1"/>
              </a:buClr>
              <a:buSzPts val="2000"/>
              <a:buChar char="•"/>
              <a:defRPr>
                <a:latin typeface="Arial"/>
                <a:ea typeface="Arial"/>
                <a:cs typeface="Arial"/>
                <a:sym typeface="Arial"/>
              </a:defRPr>
            </a:lvl3pPr>
            <a:lvl4pPr marL="1828800" lvl="3" indent="-342900" algn="l">
              <a:lnSpc>
                <a:spcPct val="95000"/>
              </a:lnSpc>
              <a:spcBef>
                <a:spcPts val="600"/>
              </a:spcBef>
              <a:spcAft>
                <a:spcPts val="0"/>
              </a:spcAft>
              <a:buClr>
                <a:schemeClr val="dk1"/>
              </a:buClr>
              <a:buSzPts val="1800"/>
              <a:buChar char="•"/>
              <a:defRPr>
                <a:latin typeface="Arial"/>
                <a:ea typeface="Arial"/>
                <a:cs typeface="Arial"/>
                <a:sym typeface="Arial"/>
              </a:defRPr>
            </a:lvl4pPr>
            <a:lvl5pPr marL="2286000" lvl="4" indent="-330200" algn="l">
              <a:lnSpc>
                <a:spcPct val="95000"/>
              </a:lnSpc>
              <a:spcBef>
                <a:spcPts val="600"/>
              </a:spcBef>
              <a:spcAft>
                <a:spcPts val="0"/>
              </a:spcAft>
              <a:buClr>
                <a:schemeClr val="dk1"/>
              </a:buClr>
              <a:buSzPts val="1600"/>
              <a:buChar char="•"/>
              <a:defRPr>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629560" y="249722"/>
            <a:ext cx="10897678" cy="577969"/>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dk1"/>
              </a:buClr>
              <a:buSzPts val="3600"/>
              <a:buFont typeface="Arial"/>
              <a:buNone/>
              <a:defRPr sz="3600" b="1">
                <a:latin typeface="Swis721 Cn BT" panose="020B0506020202030204" pitchFamily="34" charset="0"/>
                <a:ea typeface="Swis721 Cn BT" panose="020B0506020202030204" pitchFamily="3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4" name="Google Shape;24;p4"/>
          <p:cNvSpPr txBox="1">
            <a:spLocks noGrp="1"/>
          </p:cNvSpPr>
          <p:nvPr>
            <p:ph type="body" idx="1"/>
          </p:nvPr>
        </p:nvSpPr>
        <p:spPr>
          <a:xfrm>
            <a:off x="594360" y="1026160"/>
            <a:ext cx="10900954" cy="5579913"/>
          </a:xfrm>
          <a:prstGeom prst="rect">
            <a:avLst/>
          </a:prstGeom>
          <a:noFill/>
          <a:ln>
            <a:noFill/>
          </a:ln>
        </p:spPr>
        <p:txBody>
          <a:bodyPr spcFirstLastPara="1" wrap="square" lIns="216000" tIns="45700" rIns="91425" bIns="45700" anchor="t" anchorCtr="0">
            <a:normAutofit/>
          </a:bodyPr>
          <a:lstStyle>
            <a:lvl1pPr marL="457200" lvl="0" indent="-381000" algn="l">
              <a:lnSpc>
                <a:spcPct val="95000"/>
              </a:lnSpc>
              <a:spcBef>
                <a:spcPts val="600"/>
              </a:spcBef>
              <a:spcAft>
                <a:spcPts val="0"/>
              </a:spcAft>
              <a:buClr>
                <a:schemeClr val="dk1"/>
              </a:buClr>
              <a:buSzPts val="2400"/>
              <a:buChar char="•"/>
              <a:defRPr>
                <a:latin typeface="Swis721 Cn BT" panose="020B0506020202030204" pitchFamily="34" charset="0"/>
                <a:ea typeface="Swis721 Cn BT" panose="020B0506020202030204" pitchFamily="34" charset="0"/>
                <a:cs typeface="Arial"/>
                <a:sym typeface="Arial"/>
              </a:defRPr>
            </a:lvl1pPr>
            <a:lvl2pPr marL="914400" lvl="1" indent="-406400" algn="l">
              <a:lnSpc>
                <a:spcPct val="95000"/>
              </a:lnSpc>
              <a:spcBef>
                <a:spcPts val="600"/>
              </a:spcBef>
              <a:spcAft>
                <a:spcPts val="0"/>
              </a:spcAft>
              <a:buClr>
                <a:schemeClr val="dk1"/>
              </a:buClr>
              <a:buSzPts val="2800"/>
              <a:buChar char="•"/>
              <a:defRPr sz="2800">
                <a:latin typeface="Arial"/>
                <a:ea typeface="Arial"/>
                <a:cs typeface="Arial"/>
                <a:sym typeface="Arial"/>
              </a:defRPr>
            </a:lvl2pPr>
            <a:lvl3pPr marL="1371600" lvl="2" indent="-381000" algn="l">
              <a:lnSpc>
                <a:spcPct val="95000"/>
              </a:lnSpc>
              <a:spcBef>
                <a:spcPts val="600"/>
              </a:spcBef>
              <a:spcAft>
                <a:spcPts val="0"/>
              </a:spcAft>
              <a:buClr>
                <a:schemeClr val="dk1"/>
              </a:buClr>
              <a:buSzPts val="2400"/>
              <a:buChar char="•"/>
              <a:defRPr sz="2400">
                <a:latin typeface="Arial"/>
                <a:ea typeface="Arial"/>
                <a:cs typeface="Arial"/>
                <a:sym typeface="Arial"/>
              </a:defRPr>
            </a:lvl3pPr>
            <a:lvl4pPr marL="1828800" lvl="3" indent="-355600" algn="l">
              <a:lnSpc>
                <a:spcPct val="95000"/>
              </a:lnSpc>
              <a:spcBef>
                <a:spcPts val="600"/>
              </a:spcBef>
              <a:spcAft>
                <a:spcPts val="0"/>
              </a:spcAft>
              <a:buClr>
                <a:schemeClr val="dk1"/>
              </a:buClr>
              <a:buSzPts val="2000"/>
              <a:buChar char="•"/>
              <a:defRPr sz="2000">
                <a:latin typeface="Arial"/>
                <a:ea typeface="Arial"/>
                <a:cs typeface="Arial"/>
                <a:sym typeface="Arial"/>
              </a:defRPr>
            </a:lvl4pPr>
            <a:lvl5pPr marL="2286000" lvl="4" indent="-355600" algn="l">
              <a:lnSpc>
                <a:spcPct val="95000"/>
              </a:lnSpc>
              <a:spcBef>
                <a:spcPts val="600"/>
              </a:spcBef>
              <a:spcAft>
                <a:spcPts val="0"/>
              </a:spcAft>
              <a:buClr>
                <a:schemeClr val="dk1"/>
              </a:buClr>
              <a:buSzPts val="2000"/>
              <a:buChar char="•"/>
              <a:defRPr sz="2000">
                <a:latin typeface="Arial"/>
                <a:ea typeface="Arial"/>
                <a:cs typeface="Arial"/>
                <a:sym typeface="Arial"/>
              </a:defRPr>
            </a:lvl5pPr>
            <a:lvl6pPr marL="2743200" lvl="5" indent="-355600" algn="l">
              <a:lnSpc>
                <a:spcPct val="90000"/>
              </a:lnSpc>
              <a:spcBef>
                <a:spcPts val="600"/>
              </a:spcBef>
              <a:spcAft>
                <a:spcPts val="0"/>
              </a:spcAft>
              <a:buClr>
                <a:schemeClr val="dk1"/>
              </a:buClr>
              <a:buSzPts val="2000"/>
              <a:buChar char="•"/>
              <a:defRPr sz="2000"/>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1">
  <p:cSld name="Title and Content-1">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dk1"/>
              </a:buClr>
              <a:buSzPts val="3600"/>
              <a:buFont typeface="Arial"/>
              <a:buNone/>
              <a:defRPr>
                <a:latin typeface="Swis721 Cn BT" panose="020B0506020202030204" pitchFamily="34" charset="0"/>
                <a:ea typeface="Swis721 Cn BT" panose="020B0506020202030204" pitchFamily="3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 name="Google Shape;27;p5"/>
          <p:cNvSpPr txBox="1">
            <a:spLocks noGrp="1"/>
          </p:cNvSpPr>
          <p:nvPr>
            <p:ph type="body" idx="1"/>
          </p:nvPr>
        </p:nvSpPr>
        <p:spPr>
          <a:xfrm>
            <a:off x="629560" y="1036242"/>
            <a:ext cx="10932879" cy="5555299"/>
          </a:xfrm>
          <a:prstGeom prst="rect">
            <a:avLst/>
          </a:prstGeom>
          <a:noFill/>
          <a:ln>
            <a:noFill/>
          </a:ln>
        </p:spPr>
        <p:txBody>
          <a:bodyPr spcFirstLastPara="1" wrap="square" lIns="0" tIns="45700" rIns="91425" bIns="45700" anchor="t" anchorCtr="0">
            <a:normAutofit/>
          </a:bodyPr>
          <a:lstStyle>
            <a:lvl1pPr marL="457200" lvl="0" indent="-381000" algn="l">
              <a:lnSpc>
                <a:spcPct val="95000"/>
              </a:lnSpc>
              <a:spcBef>
                <a:spcPts val="600"/>
              </a:spcBef>
              <a:spcAft>
                <a:spcPts val="0"/>
              </a:spcAft>
              <a:buClr>
                <a:schemeClr val="dk1"/>
              </a:buClr>
              <a:buSzPts val="2400"/>
              <a:buFont typeface="Arial"/>
              <a:buChar char="•"/>
              <a:defRPr sz="2400">
                <a:solidFill>
                  <a:schemeClr val="dk1"/>
                </a:solidFill>
                <a:latin typeface="Swis721 Cn BT" panose="020B0506020202030204" pitchFamily="34" charset="0"/>
                <a:ea typeface="Swis721 Cn BT" panose="020B0506020202030204" pitchFamily="34" charset="0"/>
                <a:cs typeface="Arial"/>
                <a:sym typeface="Arial"/>
              </a:defRPr>
            </a:lvl1pPr>
            <a:lvl2pPr marL="914400" lvl="1" indent="-368300" algn="l">
              <a:lnSpc>
                <a:spcPct val="95000"/>
              </a:lnSpc>
              <a:spcBef>
                <a:spcPts val="600"/>
              </a:spcBef>
              <a:spcAft>
                <a:spcPts val="0"/>
              </a:spcAft>
              <a:buClr>
                <a:schemeClr val="dk1"/>
              </a:buClr>
              <a:buSzPts val="2200"/>
              <a:buFont typeface="Arial"/>
              <a:buChar char="•"/>
              <a:defRPr sz="2200">
                <a:solidFill>
                  <a:schemeClr val="dk1"/>
                </a:solidFill>
                <a:latin typeface="Arial"/>
                <a:ea typeface="Arial"/>
                <a:cs typeface="Arial"/>
                <a:sym typeface="Arial"/>
              </a:defRPr>
            </a:lvl2pPr>
            <a:lvl3pPr marL="1371600" lvl="2" indent="-355600" algn="l">
              <a:lnSpc>
                <a:spcPct val="95000"/>
              </a:lnSpc>
              <a:spcBef>
                <a:spcPts val="600"/>
              </a:spcBef>
              <a:spcAft>
                <a:spcPts val="0"/>
              </a:spcAft>
              <a:buClr>
                <a:schemeClr val="dk1"/>
              </a:buClr>
              <a:buSzPts val="2000"/>
              <a:buFont typeface="Arial"/>
              <a:buChar char="•"/>
              <a:defRPr sz="2000">
                <a:solidFill>
                  <a:schemeClr val="dk1"/>
                </a:solidFill>
                <a:latin typeface="Arial"/>
                <a:ea typeface="Arial"/>
                <a:cs typeface="Arial"/>
                <a:sym typeface="Arial"/>
              </a:defRPr>
            </a:lvl3pPr>
            <a:lvl4pPr marL="1828800" lvl="3" indent="-342900" algn="l">
              <a:lnSpc>
                <a:spcPct val="95000"/>
              </a:lnSpc>
              <a:spcBef>
                <a:spcPts val="600"/>
              </a:spcBef>
              <a:spcAft>
                <a:spcPts val="0"/>
              </a:spcAft>
              <a:buClr>
                <a:schemeClr val="dk1"/>
              </a:buClr>
              <a:buSzPts val="1800"/>
              <a:buFont typeface="Arial"/>
              <a:buChar char="•"/>
              <a:defRPr sz="1800">
                <a:solidFill>
                  <a:schemeClr val="dk1"/>
                </a:solidFill>
                <a:latin typeface="Arial"/>
                <a:ea typeface="Arial"/>
                <a:cs typeface="Arial"/>
                <a:sym typeface="Arial"/>
              </a:defRPr>
            </a:lvl4pPr>
            <a:lvl5pPr marL="2286000" lvl="4" indent="-330200" algn="l">
              <a:lnSpc>
                <a:spcPct val="95000"/>
              </a:lnSpc>
              <a:spcBef>
                <a:spcPts val="600"/>
              </a:spcBef>
              <a:spcAft>
                <a:spcPts val="0"/>
              </a:spcAft>
              <a:buClr>
                <a:schemeClr val="dk1"/>
              </a:buClr>
              <a:buSzPts val="1600"/>
              <a:buFont typeface="Arial"/>
              <a:buChar char="•"/>
              <a:defRPr sz="1600">
                <a:solidFill>
                  <a:schemeClr val="dk1"/>
                </a:solidFill>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type="obj">
  <p:cSld name="OBJEC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dk1"/>
              </a:buClr>
              <a:buSzPts val="3600"/>
              <a:buFont typeface="Arial"/>
              <a:buNone/>
              <a:defRPr>
                <a:latin typeface="Swis721 Cn BT" panose="020B0506020202030204" pitchFamily="34" charset="0"/>
                <a:ea typeface="Swis721 Cn BT" panose="020B0506020202030204" pitchFamily="3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 name="Google Shape;33;p7"/>
          <p:cNvSpPr txBox="1">
            <a:spLocks noGrp="1"/>
          </p:cNvSpPr>
          <p:nvPr>
            <p:ph type="body" idx="1"/>
          </p:nvPr>
        </p:nvSpPr>
        <p:spPr>
          <a:xfrm>
            <a:off x="609600" y="1577340"/>
            <a:ext cx="5303520" cy="4526280"/>
          </a:xfrm>
          <a:prstGeom prst="rect">
            <a:avLst/>
          </a:prstGeom>
          <a:noFill/>
          <a:ln>
            <a:noFill/>
          </a:ln>
        </p:spPr>
        <p:txBody>
          <a:bodyPr spcFirstLastPara="1" wrap="square" lIns="0" tIns="45700" rIns="91425" bIns="45700" anchor="t" anchorCtr="0">
            <a:noAutofit/>
          </a:bodyPr>
          <a:lstStyle>
            <a:lvl1pPr marL="457200" lvl="0" indent="-381000" algn="l">
              <a:lnSpc>
                <a:spcPct val="95000"/>
              </a:lnSpc>
              <a:spcBef>
                <a:spcPts val="600"/>
              </a:spcBef>
              <a:spcAft>
                <a:spcPts val="0"/>
              </a:spcAft>
              <a:buClr>
                <a:schemeClr val="dk1"/>
              </a:buClr>
              <a:buSzPts val="2400"/>
              <a:buChar char="•"/>
              <a:defRPr>
                <a:latin typeface="Swis721 Cn BT" panose="020B0506020202030204" pitchFamily="34" charset="0"/>
                <a:ea typeface="Swis721 Cn BT" panose="020B0506020202030204" pitchFamily="34" charset="0"/>
                <a:cs typeface="Arial"/>
                <a:sym typeface="Arial"/>
              </a:defRPr>
            </a:lvl1pPr>
            <a:lvl2pPr marL="914400" lvl="1" indent="-342900" algn="l">
              <a:lnSpc>
                <a:spcPct val="95000"/>
              </a:lnSpc>
              <a:spcBef>
                <a:spcPts val="600"/>
              </a:spcBef>
              <a:spcAft>
                <a:spcPts val="0"/>
              </a:spcAft>
              <a:buClr>
                <a:schemeClr val="dk1"/>
              </a:buClr>
              <a:buSzPts val="1800"/>
              <a:buChar char="•"/>
              <a:defRPr/>
            </a:lvl2pPr>
            <a:lvl3pPr marL="1371600" lvl="2" indent="-342900" algn="l">
              <a:lnSpc>
                <a:spcPct val="95000"/>
              </a:lnSpc>
              <a:spcBef>
                <a:spcPts val="600"/>
              </a:spcBef>
              <a:spcAft>
                <a:spcPts val="0"/>
              </a:spcAft>
              <a:buClr>
                <a:schemeClr val="dk1"/>
              </a:buClr>
              <a:buSzPts val="1800"/>
              <a:buChar char="•"/>
              <a:defRPr/>
            </a:lvl3pPr>
            <a:lvl4pPr marL="1828800" lvl="3" indent="-342900" algn="l">
              <a:lnSpc>
                <a:spcPct val="95000"/>
              </a:lnSpc>
              <a:spcBef>
                <a:spcPts val="600"/>
              </a:spcBef>
              <a:spcAft>
                <a:spcPts val="0"/>
              </a:spcAft>
              <a:buClr>
                <a:schemeClr val="dk1"/>
              </a:buClr>
              <a:buSzPts val="1800"/>
              <a:buChar char="•"/>
              <a:defRPr/>
            </a:lvl4pPr>
            <a:lvl5pPr marL="2286000" lvl="4" indent="-342900" algn="l">
              <a:lnSpc>
                <a:spcPct val="95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4" name="Google Shape;34;p7"/>
          <p:cNvSpPr txBox="1">
            <a:spLocks noGrp="1"/>
          </p:cNvSpPr>
          <p:nvPr>
            <p:ph type="body" idx="2"/>
          </p:nvPr>
        </p:nvSpPr>
        <p:spPr>
          <a:xfrm>
            <a:off x="6278879" y="1577340"/>
            <a:ext cx="5303520" cy="4526280"/>
          </a:xfrm>
          <a:prstGeom prst="rect">
            <a:avLst/>
          </a:prstGeom>
          <a:noFill/>
          <a:ln>
            <a:noFill/>
          </a:ln>
        </p:spPr>
        <p:txBody>
          <a:bodyPr spcFirstLastPara="1" wrap="square" lIns="0" tIns="45700" rIns="91425" bIns="45700" anchor="t" anchorCtr="0">
            <a:noAutofit/>
          </a:bodyPr>
          <a:lstStyle>
            <a:lvl1pPr marL="457200" lvl="0" indent="-381000" algn="l">
              <a:lnSpc>
                <a:spcPct val="95000"/>
              </a:lnSpc>
              <a:spcBef>
                <a:spcPts val="600"/>
              </a:spcBef>
              <a:spcAft>
                <a:spcPts val="0"/>
              </a:spcAft>
              <a:buClr>
                <a:schemeClr val="dk1"/>
              </a:buClr>
              <a:buSzPts val="2400"/>
              <a:buChar char="•"/>
              <a:defRPr>
                <a:latin typeface="Swis721 Cn BT" panose="020B0506020202030204" pitchFamily="34" charset="0"/>
                <a:ea typeface="Swis721 Cn BT" panose="020B0506020202030204" pitchFamily="34" charset="0"/>
                <a:cs typeface="Arial"/>
                <a:sym typeface="Arial"/>
              </a:defRPr>
            </a:lvl1pPr>
            <a:lvl2pPr marL="914400" lvl="1" indent="-342900" algn="l">
              <a:lnSpc>
                <a:spcPct val="95000"/>
              </a:lnSpc>
              <a:spcBef>
                <a:spcPts val="600"/>
              </a:spcBef>
              <a:spcAft>
                <a:spcPts val="0"/>
              </a:spcAft>
              <a:buClr>
                <a:schemeClr val="dk1"/>
              </a:buClr>
              <a:buSzPts val="1800"/>
              <a:buChar char="•"/>
              <a:defRPr/>
            </a:lvl2pPr>
            <a:lvl3pPr marL="1371600" lvl="2" indent="-342900" algn="l">
              <a:lnSpc>
                <a:spcPct val="95000"/>
              </a:lnSpc>
              <a:spcBef>
                <a:spcPts val="600"/>
              </a:spcBef>
              <a:spcAft>
                <a:spcPts val="0"/>
              </a:spcAft>
              <a:buClr>
                <a:schemeClr val="dk1"/>
              </a:buClr>
              <a:buSzPts val="1800"/>
              <a:buChar char="•"/>
              <a:defRPr/>
            </a:lvl3pPr>
            <a:lvl4pPr marL="1828800" lvl="3" indent="-342900" algn="l">
              <a:lnSpc>
                <a:spcPct val="95000"/>
              </a:lnSpc>
              <a:spcBef>
                <a:spcPts val="600"/>
              </a:spcBef>
              <a:spcAft>
                <a:spcPts val="0"/>
              </a:spcAft>
              <a:buClr>
                <a:schemeClr val="dk1"/>
              </a:buClr>
              <a:buSzPts val="1800"/>
              <a:buChar char="•"/>
              <a:defRPr/>
            </a:lvl4pPr>
            <a:lvl5pPr marL="2286000" lvl="4" indent="-342900" algn="l">
              <a:lnSpc>
                <a:spcPct val="95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2">
  <p:cSld name="Title and Content-2">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629560" y="249723"/>
            <a:ext cx="10932879" cy="577969"/>
          </a:xfrm>
          <a:prstGeom prst="rect">
            <a:avLst/>
          </a:prstGeom>
          <a:noFill/>
          <a:ln>
            <a:noFill/>
          </a:ln>
        </p:spPr>
        <p:txBody>
          <a:bodyPr spcFirstLastPara="1" wrap="square" lIns="0" tIns="45700" rIns="90000" bIns="45700" anchor="ctr" anchorCtr="0">
            <a:noAutofit/>
          </a:bodyPr>
          <a:lstStyle>
            <a:lvl1pPr lvl="0" algn="l">
              <a:lnSpc>
                <a:spcPct val="90000"/>
              </a:lnSpc>
              <a:spcBef>
                <a:spcPts val="0"/>
              </a:spcBef>
              <a:spcAft>
                <a:spcPts val="0"/>
              </a:spcAft>
              <a:buClr>
                <a:schemeClr val="dk1"/>
              </a:buClr>
              <a:buSzPts val="3600"/>
              <a:buFont typeface="Arial"/>
              <a:buNone/>
              <a:defRPr>
                <a:latin typeface="Swis721 Cn BT" panose="020B0506020202030204" pitchFamily="34" charset="0"/>
                <a:ea typeface="Swis721 Cn BT" panose="020B0506020202030204" pitchFamily="3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10"/>
          <p:cNvSpPr txBox="1">
            <a:spLocks noGrp="1"/>
          </p:cNvSpPr>
          <p:nvPr>
            <p:ph type="body" idx="1"/>
          </p:nvPr>
        </p:nvSpPr>
        <p:spPr>
          <a:xfrm>
            <a:off x="0" y="1056120"/>
            <a:ext cx="12192000" cy="5572035"/>
          </a:xfrm>
          <a:prstGeom prst="rect">
            <a:avLst/>
          </a:prstGeom>
          <a:noFill/>
          <a:ln>
            <a:noFill/>
          </a:ln>
        </p:spPr>
        <p:txBody>
          <a:bodyPr spcFirstLastPara="1" wrap="square" lIns="180000" tIns="45700" rIns="91425" bIns="45700" anchor="t" anchorCtr="0">
            <a:normAutofit/>
          </a:bodyPr>
          <a:lstStyle>
            <a:lvl1pPr marL="457200" lvl="0" indent="-342900" algn="l">
              <a:lnSpc>
                <a:spcPct val="95000"/>
              </a:lnSpc>
              <a:spcBef>
                <a:spcPts val="600"/>
              </a:spcBef>
              <a:spcAft>
                <a:spcPts val="0"/>
              </a:spcAft>
              <a:buClr>
                <a:schemeClr val="dk1"/>
              </a:buClr>
              <a:buSzPts val="1800"/>
              <a:buChar char="•"/>
              <a:defRPr>
                <a:latin typeface="Swis721 Cn BT" panose="020B0506020202030204" pitchFamily="34" charset="0"/>
              </a:defRPr>
            </a:lvl1pPr>
            <a:lvl2pPr marL="914400" lvl="1" indent="-381000" algn="l">
              <a:lnSpc>
                <a:spcPct val="95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68300" algn="l">
              <a:lnSpc>
                <a:spcPct val="95000"/>
              </a:lnSpc>
              <a:spcBef>
                <a:spcPts val="600"/>
              </a:spcBef>
              <a:spcAft>
                <a:spcPts val="0"/>
              </a:spcAft>
              <a:buClr>
                <a:schemeClr val="dk1"/>
              </a:buClr>
              <a:buSzPts val="2200"/>
              <a:buFont typeface="Arial"/>
              <a:buChar char="•"/>
              <a:defRPr sz="2200">
                <a:latin typeface="Arial"/>
                <a:ea typeface="Arial"/>
                <a:cs typeface="Arial"/>
                <a:sym typeface="Arial"/>
              </a:defRPr>
            </a:lvl3pPr>
            <a:lvl4pPr marL="1828800" lvl="3" indent="-355600" algn="l">
              <a:lnSpc>
                <a:spcPct val="95000"/>
              </a:lnSpc>
              <a:spcBef>
                <a:spcPts val="600"/>
              </a:spcBef>
              <a:spcAft>
                <a:spcPts val="0"/>
              </a:spcAft>
              <a:buClr>
                <a:schemeClr val="dk1"/>
              </a:buClr>
              <a:buSzPts val="2000"/>
              <a:buFont typeface="Arial"/>
              <a:buChar char="•"/>
              <a:defRPr sz="2000">
                <a:latin typeface="Arial"/>
                <a:ea typeface="Arial"/>
                <a:cs typeface="Arial"/>
                <a:sym typeface="Arial"/>
              </a:defRPr>
            </a:lvl4pPr>
            <a:lvl5pPr marL="2286000" lvl="4" indent="-330200" algn="l">
              <a:lnSpc>
                <a:spcPct val="95000"/>
              </a:lnSpc>
              <a:spcBef>
                <a:spcPts val="600"/>
              </a:spcBef>
              <a:spcAft>
                <a:spcPts val="0"/>
              </a:spcAft>
              <a:buClr>
                <a:schemeClr val="dk1"/>
              </a:buClr>
              <a:buSzPts val="1600"/>
              <a:buFont typeface="Arial"/>
              <a:buChar char="•"/>
              <a:defRPr>
                <a:latin typeface="Arial"/>
                <a:ea typeface="Arial"/>
                <a:cs typeface="Arial"/>
                <a:sym typeface="Arial"/>
              </a:defRPr>
            </a:lvl5pPr>
            <a:lvl6pPr marL="2743200" lvl="5" indent="-330200" algn="l">
              <a:lnSpc>
                <a:spcPct val="90000"/>
              </a:lnSpc>
              <a:spcBef>
                <a:spcPts val="600"/>
              </a:spcBef>
              <a:spcAft>
                <a:spcPts val="0"/>
              </a:spcAft>
              <a:buClr>
                <a:schemeClr val="dk1"/>
              </a:buClr>
              <a:buSzPts val="1600"/>
              <a:buFont typeface="Arial"/>
              <a:buChar char="•"/>
              <a:defRPr sz="1600">
                <a:latin typeface="Arial"/>
                <a:ea typeface="Arial"/>
                <a:cs typeface="Arial"/>
                <a:sym typeface="Arial"/>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629560" y="261035"/>
            <a:ext cx="10972800" cy="577968"/>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dk1"/>
              </a:buClr>
              <a:buSzPts val="3600"/>
              <a:buFont typeface="Arial"/>
              <a:buNone/>
              <a:defRPr>
                <a:latin typeface="Swis721 Cn BT" panose="020B0506020202030204" pitchFamily="34" charset="0"/>
                <a:ea typeface="Swis721 Cn BT" panose="020B0506020202030204" pitchFamily="3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831850" y="1709738"/>
            <a:ext cx="10515600" cy="2852737"/>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6000"/>
              <a:buFont typeface="Arial"/>
              <a:buNone/>
              <a:defRPr sz="6000">
                <a:latin typeface="Swis721 Cn BT" panose="020B0506020202030204" pitchFamily="34" charset="0"/>
                <a:ea typeface="Swis721 Cn BT" panose="020B0506020202030204" pitchFamily="3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 name="Google Shape;49;p12"/>
          <p:cNvSpPr txBox="1">
            <a:spLocks noGrp="1"/>
          </p:cNvSpPr>
          <p:nvPr>
            <p:ph type="body" idx="1"/>
          </p:nvPr>
        </p:nvSpPr>
        <p:spPr>
          <a:xfrm>
            <a:off x="831850" y="4589463"/>
            <a:ext cx="10515600" cy="1500187"/>
          </a:xfrm>
          <a:prstGeom prst="rect">
            <a:avLst/>
          </a:prstGeom>
          <a:noFill/>
          <a:ln>
            <a:noFill/>
          </a:ln>
        </p:spPr>
        <p:txBody>
          <a:bodyPr spcFirstLastPara="1" wrap="square" lIns="0" tIns="45700" rIns="91425" bIns="45700" anchor="t" anchorCtr="0">
            <a:normAutofit/>
          </a:bodyPr>
          <a:lstStyle>
            <a:lvl1pPr marL="457200" lvl="0" indent="-228600" algn="l">
              <a:lnSpc>
                <a:spcPct val="95000"/>
              </a:lnSpc>
              <a:spcBef>
                <a:spcPts val="600"/>
              </a:spcBef>
              <a:spcAft>
                <a:spcPts val="0"/>
              </a:spcAft>
              <a:buClr>
                <a:srgbClr val="888888"/>
              </a:buClr>
              <a:buSzPts val="2400"/>
              <a:buNone/>
              <a:defRPr sz="2400">
                <a:solidFill>
                  <a:srgbClr val="888888"/>
                </a:solidFill>
                <a:latin typeface="Swis721 Cn BT" panose="020B0506020202030204" pitchFamily="34" charset="0"/>
                <a:ea typeface="Swis721 Cn BT" panose="020B0506020202030204" pitchFamily="34" charset="0"/>
                <a:cs typeface="Arial"/>
                <a:sym typeface="Arial"/>
              </a:defRPr>
            </a:lvl1pPr>
            <a:lvl2pPr marL="914400" lvl="1" indent="-228600" algn="l">
              <a:lnSpc>
                <a:spcPct val="95000"/>
              </a:lnSpc>
              <a:spcBef>
                <a:spcPts val="600"/>
              </a:spcBef>
              <a:spcAft>
                <a:spcPts val="0"/>
              </a:spcAft>
              <a:buClr>
                <a:srgbClr val="888888"/>
              </a:buClr>
              <a:buSzPts val="2000"/>
              <a:buNone/>
              <a:defRPr sz="2000">
                <a:solidFill>
                  <a:srgbClr val="888888"/>
                </a:solidFill>
              </a:defRPr>
            </a:lvl2pPr>
            <a:lvl3pPr marL="1371600" lvl="2" indent="-228600" algn="l">
              <a:lnSpc>
                <a:spcPct val="95000"/>
              </a:lnSpc>
              <a:spcBef>
                <a:spcPts val="600"/>
              </a:spcBef>
              <a:spcAft>
                <a:spcPts val="0"/>
              </a:spcAft>
              <a:buClr>
                <a:srgbClr val="888888"/>
              </a:buClr>
              <a:buSzPts val="1800"/>
              <a:buNone/>
              <a:defRPr sz="1800">
                <a:solidFill>
                  <a:srgbClr val="888888"/>
                </a:solidFill>
              </a:defRPr>
            </a:lvl3pPr>
            <a:lvl4pPr marL="1828800" lvl="3" indent="-228600" algn="l">
              <a:lnSpc>
                <a:spcPct val="95000"/>
              </a:lnSpc>
              <a:spcBef>
                <a:spcPts val="600"/>
              </a:spcBef>
              <a:spcAft>
                <a:spcPts val="0"/>
              </a:spcAft>
              <a:buClr>
                <a:srgbClr val="888888"/>
              </a:buClr>
              <a:buSzPts val="1600"/>
              <a:buNone/>
              <a:defRPr sz="1600">
                <a:solidFill>
                  <a:srgbClr val="888888"/>
                </a:solidFill>
              </a:defRPr>
            </a:lvl4pPr>
            <a:lvl5pPr marL="2286000" lvl="4" indent="-228600" algn="l">
              <a:lnSpc>
                <a:spcPct val="95000"/>
              </a:lnSpc>
              <a:spcBef>
                <a:spcPts val="600"/>
              </a:spcBef>
              <a:spcAft>
                <a:spcPts val="0"/>
              </a:spcAft>
              <a:buClr>
                <a:srgbClr val="888888"/>
              </a:buClr>
              <a:buSzPts val="160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lvl1pPr marR="0" lvl="0" algn="l"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629560" y="1036242"/>
            <a:ext cx="10932879" cy="5555299"/>
          </a:xfrm>
          <a:prstGeom prst="rect">
            <a:avLst/>
          </a:prstGeom>
          <a:noFill/>
          <a:ln>
            <a:noFill/>
          </a:ln>
        </p:spPr>
        <p:txBody>
          <a:bodyPr spcFirstLastPara="1" wrap="square" lIns="0" tIns="45700" rIns="91425" bIns="45700" anchor="t" anchorCtr="0">
            <a:normAutofit/>
          </a:bodyPr>
          <a:lstStyle>
            <a:lvl1pPr marL="457200" marR="0" lvl="0" indent="-381000" algn="l" rtl="0">
              <a:lnSpc>
                <a:spcPct val="95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8300" algn="l" rtl="0">
              <a:lnSpc>
                <a:spcPct val="95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95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95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1"/>
          <p:cNvSpPr/>
          <p:nvPr/>
        </p:nvSpPr>
        <p:spPr>
          <a:xfrm>
            <a:off x="9529772" y="6617419"/>
            <a:ext cx="2679184" cy="252000"/>
          </a:xfrm>
          <a:prstGeom prst="rect">
            <a:avLst/>
          </a:prstGeom>
          <a:solidFill>
            <a:srgbClr val="01549F"/>
          </a:solidFill>
          <a:ln>
            <a:noFill/>
          </a:ln>
        </p:spPr>
        <p:txBody>
          <a:bodyPr spcFirstLastPara="1" wrap="square" lIns="91425" tIns="36000" rIns="91425" bIns="36000" anchor="ctr" anchorCtr="0">
            <a:noAutofit/>
          </a:bodyPr>
          <a:lstStyle/>
          <a:p>
            <a:pPr marL="0" marR="0" lvl="0" indent="0" algn="ctr" rtl="0">
              <a:spcBef>
                <a:spcPts val="0"/>
              </a:spcBef>
              <a:spcAft>
                <a:spcPts val="0"/>
              </a:spcAft>
              <a:buNone/>
            </a:pPr>
            <a:r>
              <a:rPr lang="en-US" sz="1400" b="0" i="0" u="none" strike="noStrike" cap="none" dirty="0">
                <a:solidFill>
                  <a:schemeClr val="lt1"/>
                </a:solidFill>
                <a:latin typeface="Swis721 Cn BT" panose="020B0506020202030204" pitchFamily="34" charset="0"/>
                <a:ea typeface="Arial"/>
                <a:cs typeface="Arial"/>
                <a:sym typeface="Arial"/>
              </a:rPr>
              <a:t>Trainer Name</a:t>
            </a:r>
            <a:endParaRPr dirty="0">
              <a:latin typeface="Swis721 Cn BT" panose="020B0506020202030204" pitchFamily="34" charset="0"/>
            </a:endParaRPr>
          </a:p>
        </p:txBody>
      </p:sp>
      <p:sp>
        <p:nvSpPr>
          <p:cNvPr id="13" name="Google Shape;13;p1"/>
          <p:cNvSpPr/>
          <p:nvPr/>
        </p:nvSpPr>
        <p:spPr>
          <a:xfrm>
            <a:off x="4999383" y="6617418"/>
            <a:ext cx="4530388" cy="252000"/>
          </a:xfrm>
          <a:prstGeom prst="rect">
            <a:avLst/>
          </a:prstGeom>
          <a:solidFill>
            <a:srgbClr val="42C3FB"/>
          </a:solidFill>
          <a:ln>
            <a:noFill/>
          </a:ln>
        </p:spPr>
        <p:txBody>
          <a:bodyPr spcFirstLastPara="1" wrap="square" lIns="91425" tIns="36000" rIns="91425" bIns="36000" anchor="ctr" anchorCtr="0">
            <a:noAutofit/>
          </a:bodyPr>
          <a:lstStyle/>
          <a:p>
            <a:pPr marL="536575" marR="0" lvl="0" indent="0" algn="l" rtl="0">
              <a:spcBef>
                <a:spcPts val="0"/>
              </a:spcBef>
              <a:spcAft>
                <a:spcPts val="0"/>
              </a:spcAft>
              <a:buNone/>
            </a:pPr>
            <a:r>
              <a:rPr lang="en-US" sz="1400" b="0" i="0" u="none" strike="noStrike" cap="none" dirty="0">
                <a:solidFill>
                  <a:schemeClr val="dk1"/>
                </a:solidFill>
                <a:latin typeface="Swis721 Cn BT" panose="020B0506020202030204" pitchFamily="34" charset="0"/>
                <a:ea typeface="Arial"/>
                <a:cs typeface="Arial"/>
                <a:sym typeface="Arial"/>
              </a:rPr>
              <a:t>Company Name</a:t>
            </a:r>
            <a:endParaRPr dirty="0">
              <a:latin typeface="Swis721 Cn BT" panose="020B0506020202030204" pitchFamily="34" charset="0"/>
            </a:endParaRPr>
          </a:p>
        </p:txBody>
      </p:sp>
      <p:sp>
        <p:nvSpPr>
          <p:cNvPr id="14" name="Google Shape;14;p1"/>
          <p:cNvSpPr/>
          <p:nvPr/>
        </p:nvSpPr>
        <p:spPr>
          <a:xfrm>
            <a:off x="11031247" y="8878"/>
            <a:ext cx="1143000" cy="1001486"/>
          </a:xfrm>
          <a:prstGeom prst="rect">
            <a:avLst/>
          </a:prstGeom>
          <a:solidFill>
            <a:srgbClr val="01549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dirty="0">
                <a:solidFill>
                  <a:schemeClr val="lt1"/>
                </a:solidFill>
                <a:latin typeface="Swis721 Cn BT" panose="020B0506020202030204" pitchFamily="34" charset="0"/>
                <a:ea typeface="Arial"/>
                <a:cs typeface="Arial"/>
                <a:sym typeface="Arial"/>
              </a:rPr>
              <a:t>Your </a:t>
            </a:r>
            <a:endParaRPr dirty="0">
              <a:latin typeface="Swis721 Cn BT" panose="020B0506020202030204" pitchFamily="34" charset="0"/>
            </a:endParaRPr>
          </a:p>
          <a:p>
            <a:pPr marL="0" marR="0" lvl="0" indent="0" algn="ctr" rtl="0">
              <a:spcBef>
                <a:spcPts val="0"/>
              </a:spcBef>
              <a:spcAft>
                <a:spcPts val="0"/>
              </a:spcAft>
              <a:buNone/>
            </a:pPr>
            <a:r>
              <a:rPr lang="en-US" sz="1800" b="0" i="0" u="none" strike="noStrike" cap="none" dirty="0">
                <a:solidFill>
                  <a:schemeClr val="lt1"/>
                </a:solidFill>
                <a:latin typeface="Swis721 Cn BT" panose="020B0506020202030204" pitchFamily="34" charset="0"/>
                <a:ea typeface="Arial"/>
                <a:cs typeface="Arial"/>
                <a:sym typeface="Arial"/>
              </a:rPr>
              <a:t>Company</a:t>
            </a:r>
            <a:endParaRPr dirty="0">
              <a:latin typeface="Swis721 Cn BT" panose="020B0506020202030204" pitchFamily="34" charset="0"/>
            </a:endParaRPr>
          </a:p>
          <a:p>
            <a:pPr marL="0" marR="0" lvl="0" indent="0" algn="ctr" rtl="0">
              <a:spcBef>
                <a:spcPts val="0"/>
              </a:spcBef>
              <a:spcAft>
                <a:spcPts val="0"/>
              </a:spcAft>
              <a:buNone/>
            </a:pPr>
            <a:r>
              <a:rPr lang="en-US" sz="1800" b="0" i="0" u="none" strike="noStrike" cap="none" dirty="0">
                <a:solidFill>
                  <a:schemeClr val="lt1"/>
                </a:solidFill>
                <a:latin typeface="Swis721 Cn BT" panose="020B0506020202030204" pitchFamily="34" charset="0"/>
                <a:ea typeface="Arial"/>
                <a:cs typeface="Arial"/>
                <a:sym typeface="Arial"/>
              </a:rPr>
              <a:t>Logo</a:t>
            </a:r>
            <a:endParaRPr dirty="0">
              <a:latin typeface="Swis721 Cn BT" panose="020B0506020202030204" pitchFamily="34" charset="0"/>
            </a:endParaRPr>
          </a:p>
        </p:txBody>
      </p:sp>
      <p:sp>
        <p:nvSpPr>
          <p:cNvPr id="15" name="Google Shape;15;p1"/>
          <p:cNvSpPr/>
          <p:nvPr/>
        </p:nvSpPr>
        <p:spPr>
          <a:xfrm>
            <a:off x="0" y="6617418"/>
            <a:ext cx="4999383" cy="252000"/>
          </a:xfrm>
          <a:prstGeom prst="rect">
            <a:avLst/>
          </a:prstGeom>
          <a:solidFill>
            <a:srgbClr val="42C3FB"/>
          </a:solidFill>
          <a:ln>
            <a:noFill/>
          </a:ln>
        </p:spPr>
        <p:txBody>
          <a:bodyPr spcFirstLastPara="1" wrap="square" lIns="91425" tIns="36000" rIns="91425" bIns="36000" anchor="ctr" anchorCtr="0">
            <a:noAutofit/>
          </a:bodyPr>
          <a:lstStyle/>
          <a:p>
            <a:pPr marL="1073150" marR="0" lvl="0" indent="0" algn="l" rtl="0">
              <a:spcBef>
                <a:spcPts val="0"/>
              </a:spcBef>
              <a:spcAft>
                <a:spcPts val="0"/>
              </a:spcAft>
              <a:buNone/>
            </a:pPr>
            <a:r>
              <a:rPr lang="en-US" sz="1400" b="0" i="0" u="none" strike="noStrike" cap="none" dirty="0">
                <a:solidFill>
                  <a:schemeClr val="dk1"/>
                </a:solidFill>
                <a:latin typeface="Swis721 Cn BT" panose="020B0506020202030204" pitchFamily="34" charset="0"/>
                <a:ea typeface="Arial"/>
                <a:cs typeface="Arial"/>
                <a:sym typeface="Arial"/>
              </a:rPr>
              <a:t>Interviewing Skills for Managers</a:t>
            </a:r>
            <a:endParaRPr dirty="0">
              <a:latin typeface="Swis721 Cn BT" panose="020B0506020202030204" pitchFamily="34" charset="0"/>
            </a:endParaRPr>
          </a:p>
        </p:txBody>
      </p:sp>
      <p:pic>
        <p:nvPicPr>
          <p:cNvPr id="16" name="Google Shape;16;p1"/>
          <p:cNvPicPr preferRelativeResize="0"/>
          <p:nvPr/>
        </p:nvPicPr>
        <p:blipFill rotWithShape="1">
          <a:blip r:embed="rId10">
            <a:alphaModFix/>
          </a:blip>
          <a:srcRect/>
          <a:stretch/>
        </p:blipFill>
        <p:spPr>
          <a:xfrm>
            <a:off x="0" y="-11112"/>
            <a:ext cx="893445" cy="103441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wis721 Cn BT" panose="020B0506020202030204" pitchFamily="34" charset="0"/>
          <a:ea typeface="Swis721 Cn BT" panose="020B050602020203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wis721 Cn BT" panose="020B0506020202030204" pitchFamily="34" charset="0"/>
          <a:ea typeface="Swis721 Cn BT" panose="020B050602020203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618226" y="5681456"/>
            <a:ext cx="10955547" cy="699279"/>
          </a:xfrm>
          <a:prstGeom prst="rect">
            <a:avLst/>
          </a:prstGeom>
          <a:noFill/>
          <a:ln>
            <a:noFill/>
          </a:ln>
        </p:spPr>
        <p:txBody>
          <a:bodyPr spcFirstLastPara="1" wrap="square" lIns="0" tIns="468000" rIns="91425" bIns="4680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Interviewing Skills for Managers</a:t>
            </a:r>
            <a:endParaRPr dirty="0"/>
          </a:p>
        </p:txBody>
      </p:sp>
      <p:pic>
        <p:nvPicPr>
          <p:cNvPr id="56" name="Google Shape;56;p13"/>
          <p:cNvPicPr preferRelativeResize="0"/>
          <p:nvPr/>
        </p:nvPicPr>
        <p:blipFill rotWithShape="1">
          <a:blip r:embed="rId3">
            <a:alphaModFix/>
          </a:blip>
          <a:srcRect t="4282" b="27429"/>
          <a:stretch/>
        </p:blipFill>
        <p:spPr>
          <a:xfrm>
            <a:off x="0" y="0"/>
            <a:ext cx="12192000" cy="5394960"/>
          </a:xfrm>
          <a:prstGeom prst="rect">
            <a:avLst/>
          </a:prstGeom>
          <a:noFill/>
          <a:ln>
            <a:noFill/>
          </a:ln>
        </p:spPr>
      </p:pic>
      <p:pic>
        <p:nvPicPr>
          <p:cNvPr id="57" name="Google Shape;57;p13"/>
          <p:cNvPicPr preferRelativeResize="0"/>
          <p:nvPr/>
        </p:nvPicPr>
        <p:blipFill rotWithShape="1">
          <a:blip r:embed="rId4">
            <a:alphaModFix/>
          </a:blip>
          <a:srcRect/>
          <a:stretch/>
        </p:blipFill>
        <p:spPr>
          <a:xfrm>
            <a:off x="171503" y="5513887"/>
            <a:ext cx="893445" cy="1034415"/>
          </a:xfrm>
          <a:prstGeom prst="rect">
            <a:avLst/>
          </a:prstGeom>
          <a:noFill/>
          <a:ln>
            <a:noFill/>
          </a:ln>
        </p:spPr>
      </p:pic>
      <p:sp>
        <p:nvSpPr>
          <p:cNvPr id="58" name="Google Shape;58;p13"/>
          <p:cNvSpPr/>
          <p:nvPr/>
        </p:nvSpPr>
        <p:spPr>
          <a:xfrm>
            <a:off x="10744377" y="5546816"/>
            <a:ext cx="1143000" cy="1001486"/>
          </a:xfrm>
          <a:prstGeom prst="rect">
            <a:avLst/>
          </a:prstGeom>
          <a:solidFill>
            <a:srgbClr val="01549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dirty="0">
                <a:solidFill>
                  <a:schemeClr val="lt1"/>
                </a:solidFill>
                <a:latin typeface="Swis721 Cn BT" panose="020B0506020202030204" pitchFamily="34" charset="0"/>
                <a:sym typeface="Arial"/>
              </a:rPr>
              <a:t>Your </a:t>
            </a:r>
            <a:endParaRPr dirty="0">
              <a:latin typeface="Swis721 Cn BT" panose="020B0506020202030204" pitchFamily="34" charset="0"/>
            </a:endParaRPr>
          </a:p>
          <a:p>
            <a:pPr marL="0" marR="0" lvl="0" indent="0" algn="ctr" rtl="0">
              <a:spcBef>
                <a:spcPts val="0"/>
              </a:spcBef>
              <a:spcAft>
                <a:spcPts val="0"/>
              </a:spcAft>
              <a:buNone/>
            </a:pPr>
            <a:r>
              <a:rPr lang="en-US" sz="1800" b="0" i="0" u="none" strike="noStrike" cap="none" dirty="0">
                <a:solidFill>
                  <a:schemeClr val="lt1"/>
                </a:solidFill>
                <a:latin typeface="Swis721 Cn BT" panose="020B0506020202030204" pitchFamily="34" charset="0"/>
                <a:sym typeface="Arial"/>
              </a:rPr>
              <a:t>Company</a:t>
            </a:r>
            <a:endParaRPr dirty="0">
              <a:latin typeface="Swis721 Cn BT" panose="020B0506020202030204" pitchFamily="34" charset="0"/>
            </a:endParaRPr>
          </a:p>
          <a:p>
            <a:pPr marL="0" marR="0" lvl="0" indent="0" algn="ctr" rtl="0">
              <a:spcBef>
                <a:spcPts val="0"/>
              </a:spcBef>
              <a:spcAft>
                <a:spcPts val="0"/>
              </a:spcAft>
              <a:buNone/>
            </a:pPr>
            <a:r>
              <a:rPr lang="en-US" sz="1800" b="0" i="0" u="none" strike="noStrike" cap="none" dirty="0">
                <a:solidFill>
                  <a:schemeClr val="lt1"/>
                </a:solidFill>
                <a:latin typeface="Swis721 Cn BT" panose="020B0506020202030204" pitchFamily="34" charset="0"/>
                <a:sym typeface="Arial"/>
              </a:rPr>
              <a:t>Logo</a:t>
            </a:r>
            <a:endParaRPr dirty="0">
              <a:latin typeface="Swis721 Cn BT" panose="020B0506020202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4"/>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Stages in the Interview </a:t>
            </a:r>
            <a:endParaRPr dirty="0"/>
          </a:p>
        </p:txBody>
      </p:sp>
      <p:pic>
        <p:nvPicPr>
          <p:cNvPr id="332" name="Google Shape;332;p34"/>
          <p:cNvPicPr preferRelativeResize="0">
            <a:picLocks noGrp="1"/>
          </p:cNvPicPr>
          <p:nvPr>
            <p:ph type="body" idx="1"/>
          </p:nvPr>
        </p:nvPicPr>
        <p:blipFill rotWithShape="1">
          <a:blip r:embed="rId3">
            <a:alphaModFix/>
          </a:blip>
          <a:srcRect l="6244" t="28786" r="6877" b="26911"/>
          <a:stretch/>
        </p:blipFill>
        <p:spPr>
          <a:xfrm>
            <a:off x="0" y="1680461"/>
            <a:ext cx="12192000" cy="3497078"/>
          </a:xfrm>
          <a:prstGeom prst="rect">
            <a:avLst/>
          </a:prstGeom>
          <a:noFill/>
          <a:ln>
            <a:noFill/>
          </a:ln>
        </p:spPr>
      </p:pic>
      <p:sp>
        <p:nvSpPr>
          <p:cNvPr id="333" name="Google Shape;333;p34"/>
          <p:cNvSpPr txBox="1"/>
          <p:nvPr/>
        </p:nvSpPr>
        <p:spPr>
          <a:xfrm>
            <a:off x="1695969" y="4915929"/>
            <a:ext cx="223276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rgbClr val="1FBBCD"/>
                </a:solidFill>
                <a:latin typeface="Swis721 Cn BT" panose="020B0506020202030204" pitchFamily="34" charset="0"/>
                <a:sym typeface="Arial"/>
              </a:rPr>
              <a:t>Pre-Interview </a:t>
            </a:r>
            <a:endParaRPr dirty="0">
              <a:latin typeface="Swis721 Cn BT" panose="020B0506020202030204" pitchFamily="34" charset="0"/>
            </a:endParaRPr>
          </a:p>
        </p:txBody>
      </p:sp>
      <p:sp>
        <p:nvSpPr>
          <p:cNvPr id="334" name="Google Shape;334;p34"/>
          <p:cNvSpPr txBox="1"/>
          <p:nvPr/>
        </p:nvSpPr>
        <p:spPr>
          <a:xfrm>
            <a:off x="4802419" y="4915929"/>
            <a:ext cx="266784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rgbClr val="FF9734"/>
                </a:solidFill>
                <a:latin typeface="Swis721 Cn BT" panose="020B0506020202030204" pitchFamily="34" charset="0"/>
                <a:sym typeface="Arial"/>
              </a:rPr>
              <a:t>During Interview</a:t>
            </a:r>
            <a:endParaRPr dirty="0">
              <a:latin typeface="Swis721 Cn BT" panose="020B0506020202030204" pitchFamily="34" charset="0"/>
            </a:endParaRPr>
          </a:p>
        </p:txBody>
      </p:sp>
      <p:sp>
        <p:nvSpPr>
          <p:cNvPr id="335" name="Google Shape;335;p34"/>
          <p:cNvSpPr txBox="1"/>
          <p:nvPr/>
        </p:nvSpPr>
        <p:spPr>
          <a:xfrm>
            <a:off x="8148639" y="4915929"/>
            <a:ext cx="251067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rgbClr val="F0672A"/>
                </a:solidFill>
                <a:latin typeface="Swis721 Cn BT" panose="020B0506020202030204" pitchFamily="34" charset="0"/>
                <a:sym typeface="Arial"/>
              </a:rPr>
              <a:t>Post-Interview</a:t>
            </a:r>
            <a:endParaRPr dirty="0">
              <a:latin typeface="Swis721 Cn BT" panose="020B05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5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7"/>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Screening the Applications</a:t>
            </a:r>
            <a:endParaRPr dirty="0"/>
          </a:p>
        </p:txBody>
      </p:sp>
      <p:sp>
        <p:nvSpPr>
          <p:cNvPr id="357" name="Google Shape;357;p37"/>
          <p:cNvSpPr txBox="1">
            <a:spLocks noGrp="1"/>
          </p:cNvSpPr>
          <p:nvPr>
            <p:ph type="body" idx="1"/>
          </p:nvPr>
        </p:nvSpPr>
        <p:spPr>
          <a:xfrm>
            <a:off x="609600" y="1577340"/>
            <a:ext cx="5303520" cy="4526280"/>
          </a:xfrm>
          <a:prstGeom prst="rect">
            <a:avLst/>
          </a:prstGeom>
          <a:noFill/>
          <a:ln>
            <a:noFill/>
          </a:ln>
        </p:spPr>
        <p:txBody>
          <a:bodyPr spcFirstLastPara="1" wrap="square" lIns="0" tIns="45700" rIns="91425" bIns="45700" anchor="t" anchorCtr="0">
            <a:noAutofit/>
          </a:bodyPr>
          <a:lstStyle/>
          <a:p>
            <a:pPr marL="180975" lvl="0" indent="-180975" algn="l" rtl="0">
              <a:lnSpc>
                <a:spcPct val="150000"/>
              </a:lnSpc>
              <a:spcBef>
                <a:spcPts val="1200"/>
              </a:spcBef>
              <a:spcAft>
                <a:spcPts val="0"/>
              </a:spcAft>
              <a:buClr>
                <a:schemeClr val="dk1"/>
              </a:buClr>
              <a:buSzPts val="2400"/>
              <a:buChar char="•"/>
            </a:pPr>
            <a:r>
              <a:rPr lang="en-US" dirty="0"/>
              <a:t>Review Resumes</a:t>
            </a:r>
            <a:endParaRPr dirty="0"/>
          </a:p>
          <a:p>
            <a:pPr marL="180975" lvl="0" indent="-180975" algn="l" rtl="0">
              <a:lnSpc>
                <a:spcPct val="130000"/>
              </a:lnSpc>
              <a:spcBef>
                <a:spcPts val="1200"/>
              </a:spcBef>
              <a:spcAft>
                <a:spcPts val="0"/>
              </a:spcAft>
              <a:buClr>
                <a:schemeClr val="dk1"/>
              </a:buClr>
              <a:buSzPts val="2400"/>
              <a:buChar char="•"/>
            </a:pPr>
            <a:r>
              <a:rPr lang="en-US" dirty="0"/>
              <a:t>Assess Cover Letters</a:t>
            </a:r>
            <a:endParaRPr dirty="0"/>
          </a:p>
          <a:p>
            <a:pPr marL="180975" lvl="0" indent="-180975" algn="l" rtl="0">
              <a:lnSpc>
                <a:spcPct val="130000"/>
              </a:lnSpc>
              <a:spcBef>
                <a:spcPts val="1200"/>
              </a:spcBef>
              <a:spcAft>
                <a:spcPts val="0"/>
              </a:spcAft>
              <a:buClr>
                <a:schemeClr val="dk1"/>
              </a:buClr>
              <a:buSzPts val="2400"/>
              <a:buChar char="•"/>
            </a:pPr>
            <a:r>
              <a:rPr lang="en-US" dirty="0"/>
              <a:t>Use Screening Criteria</a:t>
            </a:r>
            <a:endParaRPr dirty="0"/>
          </a:p>
          <a:p>
            <a:pPr marL="180975" lvl="0" indent="-180975" algn="l" rtl="0">
              <a:lnSpc>
                <a:spcPct val="130000"/>
              </a:lnSpc>
              <a:spcBef>
                <a:spcPts val="1200"/>
              </a:spcBef>
              <a:spcAft>
                <a:spcPts val="0"/>
              </a:spcAft>
              <a:buClr>
                <a:schemeClr val="dk1"/>
              </a:buClr>
              <a:buSzPts val="2400"/>
              <a:buChar char="•"/>
            </a:pPr>
            <a:r>
              <a:rPr lang="en-US" dirty="0"/>
              <a:t>Eliminate Unqualified Candidates</a:t>
            </a:r>
            <a:endParaRPr dirty="0"/>
          </a:p>
          <a:p>
            <a:pPr marL="180975" lvl="0" indent="-180975" algn="l" rtl="0">
              <a:lnSpc>
                <a:spcPct val="130000"/>
              </a:lnSpc>
              <a:spcBef>
                <a:spcPts val="1200"/>
              </a:spcBef>
              <a:spcAft>
                <a:spcPts val="0"/>
              </a:spcAft>
              <a:buClr>
                <a:schemeClr val="dk1"/>
              </a:buClr>
              <a:buSzPts val="2400"/>
              <a:buChar char="•"/>
            </a:pPr>
            <a:r>
              <a:rPr lang="en-US" dirty="0"/>
              <a:t>Rank Candidates</a:t>
            </a:r>
            <a:endParaRPr dirty="0"/>
          </a:p>
          <a:p>
            <a:pPr marL="180975" lvl="0" indent="-180975" algn="l" rtl="0">
              <a:lnSpc>
                <a:spcPct val="130000"/>
              </a:lnSpc>
              <a:spcBef>
                <a:spcPts val="1200"/>
              </a:spcBef>
              <a:spcAft>
                <a:spcPts val="0"/>
              </a:spcAft>
              <a:buClr>
                <a:schemeClr val="dk1"/>
              </a:buClr>
              <a:buSzPts val="2400"/>
              <a:buChar char="•"/>
            </a:pPr>
            <a:r>
              <a:rPr lang="en-US" dirty="0"/>
              <a:t>Collaborate with Hiring Managers</a:t>
            </a:r>
            <a:endParaRPr dirty="0"/>
          </a:p>
        </p:txBody>
      </p:sp>
      <p:pic>
        <p:nvPicPr>
          <p:cNvPr id="358" name="Google Shape;358;p37"/>
          <p:cNvPicPr preferRelativeResize="0"/>
          <p:nvPr/>
        </p:nvPicPr>
        <p:blipFill rotWithShape="1">
          <a:blip r:embed="rId3">
            <a:alphaModFix/>
          </a:blip>
          <a:srcRect l="1665" b="1878"/>
          <a:stretch/>
        </p:blipFill>
        <p:spPr>
          <a:xfrm flipH="1">
            <a:off x="5526592" y="1461031"/>
            <a:ext cx="6035846" cy="42306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8"/>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Importance of Asking Right Questions</a:t>
            </a:r>
            <a:endParaRPr dirty="0"/>
          </a:p>
        </p:txBody>
      </p:sp>
      <p:pic>
        <p:nvPicPr>
          <p:cNvPr id="371" name="Google Shape;371;p38"/>
          <p:cNvPicPr preferRelativeResize="0"/>
          <p:nvPr/>
        </p:nvPicPr>
        <p:blipFill rotWithShape="1">
          <a:blip r:embed="rId3">
            <a:alphaModFix/>
          </a:blip>
          <a:srcRect t="18754" b="17870"/>
          <a:stretch/>
        </p:blipFill>
        <p:spPr>
          <a:xfrm>
            <a:off x="6306485" y="1784342"/>
            <a:ext cx="5754155" cy="3646676"/>
          </a:xfrm>
          <a:prstGeom prst="rect">
            <a:avLst/>
          </a:prstGeom>
          <a:noFill/>
          <a:ln>
            <a:noFill/>
          </a:ln>
        </p:spPr>
      </p:pic>
      <p:pic>
        <p:nvPicPr>
          <p:cNvPr id="2" name="Picture 1">
            <a:extLst>
              <a:ext uri="{FF2B5EF4-FFF2-40B4-BE49-F238E27FC236}">
                <a16:creationId xmlns:a16="http://schemas.microsoft.com/office/drawing/2014/main" id="{A08FE7BA-88AF-0F16-0DCB-AC7DF5F3C583}"/>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720" t="11021" r="28063" b="8843"/>
          <a:stretch/>
        </p:blipFill>
        <p:spPr>
          <a:xfrm>
            <a:off x="718192" y="1007026"/>
            <a:ext cx="5391044" cy="5495730"/>
          </a:xfrm>
          <a:prstGeom prst="rect">
            <a:avLst/>
          </a:prstGeom>
          <a:effectLst>
            <a:outerShdw blurRad="50800" dist="38100" algn="l" rotWithShape="0">
              <a:prstClr val="black">
                <a:alpha val="40000"/>
              </a:prstClr>
            </a:outerShdw>
          </a:effectLst>
        </p:spPr>
      </p:pic>
      <p:sp>
        <p:nvSpPr>
          <p:cNvPr id="3" name="TextBox 2">
            <a:extLst>
              <a:ext uri="{FF2B5EF4-FFF2-40B4-BE49-F238E27FC236}">
                <a16:creationId xmlns:a16="http://schemas.microsoft.com/office/drawing/2014/main" id="{22D5FC56-9BEA-B117-1085-69AB467CED1D}"/>
              </a:ext>
            </a:extLst>
          </p:cNvPr>
          <p:cNvSpPr txBox="1"/>
          <p:nvPr/>
        </p:nvSpPr>
        <p:spPr>
          <a:xfrm rot="2870060">
            <a:off x="3726100" y="1716104"/>
            <a:ext cx="2492097" cy="1023910"/>
          </a:xfrm>
          <a:prstGeom prst="rect">
            <a:avLst/>
          </a:prstGeom>
          <a:noFill/>
        </p:spPr>
        <p:txBody>
          <a:bodyPr wrap="square">
            <a:prstTxWarp prst="textCircle">
              <a:avLst>
                <a:gd name="adj" fmla="val 12059047"/>
              </a:avLst>
            </a:prstTxWarp>
            <a:spAutoFit/>
          </a:bodyPr>
          <a:lstStyle/>
          <a:p>
            <a:r>
              <a:rPr lang="en-IN" dirty="0">
                <a:ln w="0"/>
                <a:effectLst>
                  <a:outerShdw blurRad="38100" dist="19050" dir="2700000" algn="tl" rotWithShape="0">
                    <a:schemeClr val="dk1">
                      <a:alpha val="40000"/>
                    </a:schemeClr>
                  </a:outerShdw>
                </a:effectLst>
              </a:rPr>
              <a:t>Clarity and Understanding</a:t>
            </a:r>
          </a:p>
        </p:txBody>
      </p:sp>
      <p:sp>
        <p:nvSpPr>
          <p:cNvPr id="4" name="TextBox 3">
            <a:extLst>
              <a:ext uri="{FF2B5EF4-FFF2-40B4-BE49-F238E27FC236}">
                <a16:creationId xmlns:a16="http://schemas.microsoft.com/office/drawing/2014/main" id="{BEB74CEB-9462-7BF5-A3DC-31EA6B24A9C4}"/>
              </a:ext>
            </a:extLst>
          </p:cNvPr>
          <p:cNvSpPr txBox="1"/>
          <p:nvPr/>
        </p:nvSpPr>
        <p:spPr>
          <a:xfrm rot="6919882">
            <a:off x="4401624" y="4364441"/>
            <a:ext cx="2151425" cy="753376"/>
          </a:xfrm>
          <a:prstGeom prst="rect">
            <a:avLst/>
          </a:prstGeom>
          <a:noFill/>
        </p:spPr>
        <p:txBody>
          <a:bodyPr wrap="square">
            <a:prstTxWarp prst="textCircle">
              <a:avLst>
                <a:gd name="adj" fmla="val 12059047"/>
              </a:avLst>
            </a:prstTxWarp>
            <a:spAutoFit/>
          </a:bodyPr>
          <a:lstStyle/>
          <a:p>
            <a:r>
              <a:rPr lang="en-IN" dirty="0">
                <a:ln w="0"/>
                <a:effectLst>
                  <a:outerShdw blurRad="38100" dist="19050" dir="2700000" algn="tl" rotWithShape="0">
                    <a:schemeClr val="dk1">
                      <a:alpha val="40000"/>
                    </a:schemeClr>
                  </a:outerShdw>
                </a:effectLst>
              </a:rPr>
              <a:t>Gathering Information</a:t>
            </a:r>
          </a:p>
        </p:txBody>
      </p:sp>
      <p:sp>
        <p:nvSpPr>
          <p:cNvPr id="5" name="TextBox 4">
            <a:extLst>
              <a:ext uri="{FF2B5EF4-FFF2-40B4-BE49-F238E27FC236}">
                <a16:creationId xmlns:a16="http://schemas.microsoft.com/office/drawing/2014/main" id="{9D41604E-A008-9FD2-258F-1F6235248668}"/>
              </a:ext>
            </a:extLst>
          </p:cNvPr>
          <p:cNvSpPr txBox="1"/>
          <p:nvPr/>
        </p:nvSpPr>
        <p:spPr>
          <a:xfrm rot="412724">
            <a:off x="1623789" y="5135179"/>
            <a:ext cx="3034128" cy="1271902"/>
          </a:xfrm>
          <a:prstGeom prst="rect">
            <a:avLst/>
          </a:prstGeom>
          <a:noFill/>
        </p:spPr>
        <p:txBody>
          <a:bodyPr wrap="square">
            <a:prstTxWarp prst="textArchDown">
              <a:avLst>
                <a:gd name="adj" fmla="val 2460972"/>
              </a:avLst>
            </a:prstTxWarp>
            <a:spAutoFit/>
          </a:bodyPr>
          <a:lstStyle/>
          <a:p>
            <a:r>
              <a:rPr lang="en-IN" dirty="0">
                <a:ln w="0"/>
                <a:effectLst>
                  <a:outerShdw blurRad="38100" dist="19050" dir="2700000" algn="tl" rotWithShape="0">
                    <a:schemeClr val="dk1">
                      <a:alpha val="40000"/>
                    </a:schemeClr>
                  </a:outerShdw>
                </a:effectLst>
              </a:rPr>
              <a:t>Effective Communication</a:t>
            </a:r>
          </a:p>
        </p:txBody>
      </p:sp>
      <p:sp>
        <p:nvSpPr>
          <p:cNvPr id="6" name="TextBox 5">
            <a:extLst>
              <a:ext uri="{FF2B5EF4-FFF2-40B4-BE49-F238E27FC236}">
                <a16:creationId xmlns:a16="http://schemas.microsoft.com/office/drawing/2014/main" id="{A26EA493-19C5-3C32-D5F3-A4572A1FA2D0}"/>
              </a:ext>
            </a:extLst>
          </p:cNvPr>
          <p:cNvSpPr txBox="1"/>
          <p:nvPr/>
        </p:nvSpPr>
        <p:spPr>
          <a:xfrm rot="15731764">
            <a:off x="-19634" y="3669651"/>
            <a:ext cx="2384435" cy="769405"/>
          </a:xfrm>
          <a:prstGeom prst="rect">
            <a:avLst/>
          </a:prstGeom>
          <a:noFill/>
        </p:spPr>
        <p:txBody>
          <a:bodyPr wrap="square">
            <a:prstTxWarp prst="textArchUp">
              <a:avLst>
                <a:gd name="adj" fmla="val 11968061"/>
              </a:avLst>
            </a:prstTxWarp>
            <a:spAutoFit/>
          </a:bodyPr>
          <a:lstStyle/>
          <a:p>
            <a:r>
              <a:rPr lang="en-IN" dirty="0">
                <a:ln w="0"/>
                <a:effectLst>
                  <a:outerShdw blurRad="38100" dist="19050" dir="2700000" algn="tl" rotWithShape="0">
                    <a:schemeClr val="dk1">
                      <a:alpha val="40000"/>
                    </a:schemeClr>
                  </a:outerShdw>
                </a:effectLst>
              </a:rPr>
              <a:t>Learning and Development</a:t>
            </a:r>
          </a:p>
        </p:txBody>
      </p:sp>
      <p:sp>
        <p:nvSpPr>
          <p:cNvPr id="7" name="TextBox 6">
            <a:extLst>
              <a:ext uri="{FF2B5EF4-FFF2-40B4-BE49-F238E27FC236}">
                <a16:creationId xmlns:a16="http://schemas.microsoft.com/office/drawing/2014/main" id="{69102FC1-9C8B-3FB9-4A89-91BB86D46B3A}"/>
              </a:ext>
            </a:extLst>
          </p:cNvPr>
          <p:cNvSpPr txBox="1"/>
          <p:nvPr/>
        </p:nvSpPr>
        <p:spPr>
          <a:xfrm rot="19711887">
            <a:off x="1347672" y="1295196"/>
            <a:ext cx="1888968" cy="347390"/>
          </a:xfrm>
          <a:prstGeom prst="rect">
            <a:avLst/>
          </a:prstGeom>
          <a:noFill/>
        </p:spPr>
        <p:txBody>
          <a:bodyPr wrap="square">
            <a:prstTxWarp prst="textArchUp">
              <a:avLst>
                <a:gd name="adj" fmla="val 12153069"/>
              </a:avLst>
            </a:prstTxWarp>
            <a:spAutoFit/>
          </a:bodyPr>
          <a:lstStyle/>
          <a:p>
            <a:r>
              <a:rPr lang="en-IN" dirty="0">
                <a:ln w="0"/>
                <a:effectLst>
                  <a:outerShdw blurRad="38100" dist="19050" dir="2700000" algn="tl" rotWithShape="0">
                    <a:schemeClr val="dk1">
                      <a:alpha val="40000"/>
                    </a:schemeClr>
                  </a:outerShdw>
                </a:effectLst>
              </a:rPr>
              <a:t>Adaptability</a:t>
            </a:r>
          </a:p>
        </p:txBody>
      </p:sp>
      <p:pic>
        <p:nvPicPr>
          <p:cNvPr id="8" name="Picture 7">
            <a:extLst>
              <a:ext uri="{FF2B5EF4-FFF2-40B4-BE49-F238E27FC236}">
                <a16:creationId xmlns:a16="http://schemas.microsoft.com/office/drawing/2014/main" id="{C526AFED-3C18-1839-32A8-A955894415FD}"/>
              </a:ext>
            </a:extLst>
          </p:cNvPr>
          <p:cNvPicPr>
            <a:picLocks noChangeAspect="1"/>
          </p:cNvPicPr>
          <p:nvPr/>
        </p:nvPicPr>
        <p:blipFill rotWithShape="1">
          <a:blip r:embed="rId5">
            <a:clrChange>
              <a:clrFrom>
                <a:srgbClr val="AB2929"/>
              </a:clrFrom>
              <a:clrTo>
                <a:srgbClr val="AB2929">
                  <a:alpha val="0"/>
                </a:srgbClr>
              </a:clrTo>
            </a:clrChange>
            <a:extLst>
              <a:ext uri="{28A0092B-C50C-407E-A947-70E740481C1C}">
                <a14:useLocalDpi xmlns:a14="http://schemas.microsoft.com/office/drawing/2010/main" val="0"/>
              </a:ext>
            </a:extLst>
          </a:blip>
          <a:srcRect l="45197" t="4829" r="45423" b="76395"/>
          <a:stretch/>
        </p:blipFill>
        <p:spPr>
          <a:xfrm>
            <a:off x="4262145" y="1784342"/>
            <a:ext cx="1143794" cy="1287675"/>
          </a:xfrm>
          <a:prstGeom prst="rect">
            <a:avLst/>
          </a:prstGeom>
        </p:spPr>
      </p:pic>
      <p:pic>
        <p:nvPicPr>
          <p:cNvPr id="9" name="Picture 8">
            <a:extLst>
              <a:ext uri="{FF2B5EF4-FFF2-40B4-BE49-F238E27FC236}">
                <a16:creationId xmlns:a16="http://schemas.microsoft.com/office/drawing/2014/main" id="{C899D1BA-D931-6432-B2C2-4D6463FEDA0C}"/>
              </a:ext>
            </a:extLst>
          </p:cNvPr>
          <p:cNvPicPr>
            <a:picLocks noChangeAspect="1"/>
          </p:cNvPicPr>
          <p:nvPr/>
        </p:nvPicPr>
        <p:blipFill rotWithShape="1">
          <a:blip r:embed="rId6">
            <a:clrChange>
              <a:clrFrom>
                <a:srgbClr val="AB2929"/>
              </a:clrFrom>
              <a:clrTo>
                <a:srgbClr val="AB2929">
                  <a:alpha val="0"/>
                </a:srgbClr>
              </a:clrTo>
            </a:clrChange>
            <a:extLst>
              <a:ext uri="{28A0092B-C50C-407E-A947-70E740481C1C}">
                <a14:useLocalDpi xmlns:a14="http://schemas.microsoft.com/office/drawing/2010/main" val="0"/>
              </a:ext>
            </a:extLst>
          </a:blip>
          <a:srcRect l="45578" t="23293" r="45042" b="57931"/>
          <a:stretch/>
        </p:blipFill>
        <p:spPr>
          <a:xfrm>
            <a:off x="4531580" y="3849333"/>
            <a:ext cx="1143794" cy="1287675"/>
          </a:xfrm>
          <a:prstGeom prst="rect">
            <a:avLst/>
          </a:prstGeom>
        </p:spPr>
      </p:pic>
      <p:pic>
        <p:nvPicPr>
          <p:cNvPr id="10" name="Picture 9">
            <a:extLst>
              <a:ext uri="{FF2B5EF4-FFF2-40B4-BE49-F238E27FC236}">
                <a16:creationId xmlns:a16="http://schemas.microsoft.com/office/drawing/2014/main" id="{FDF896B8-73DD-499E-B451-E5DB19237976}"/>
              </a:ext>
            </a:extLst>
          </p:cNvPr>
          <p:cNvPicPr>
            <a:picLocks noChangeAspect="1"/>
          </p:cNvPicPr>
          <p:nvPr/>
        </p:nvPicPr>
        <p:blipFill rotWithShape="1">
          <a:blip r:embed="rId5">
            <a:clrChange>
              <a:clrFrom>
                <a:srgbClr val="AB2929"/>
              </a:clrFrom>
              <a:clrTo>
                <a:srgbClr val="AB2929">
                  <a:alpha val="0"/>
                </a:srgbClr>
              </a:clrTo>
            </a:clrChange>
            <a:extLst>
              <a:ext uri="{28A0092B-C50C-407E-A947-70E740481C1C}">
                <a14:useLocalDpi xmlns:a14="http://schemas.microsoft.com/office/drawing/2010/main" val="0"/>
              </a:ext>
            </a:extLst>
          </a:blip>
          <a:srcRect l="44877" t="42129" r="44769" b="38723"/>
          <a:stretch/>
        </p:blipFill>
        <p:spPr>
          <a:xfrm>
            <a:off x="2285330" y="4844747"/>
            <a:ext cx="1262564" cy="1313213"/>
          </a:xfrm>
          <a:prstGeom prst="rect">
            <a:avLst/>
          </a:prstGeom>
        </p:spPr>
      </p:pic>
      <p:pic>
        <p:nvPicPr>
          <p:cNvPr id="11" name="Picture 10">
            <a:extLst>
              <a:ext uri="{FF2B5EF4-FFF2-40B4-BE49-F238E27FC236}">
                <a16:creationId xmlns:a16="http://schemas.microsoft.com/office/drawing/2014/main" id="{490AE843-8B55-AA0D-B898-B024D91DDB2C}"/>
              </a:ext>
            </a:extLst>
          </p:cNvPr>
          <p:cNvPicPr>
            <a:picLocks noChangeAspect="1"/>
          </p:cNvPicPr>
          <p:nvPr/>
        </p:nvPicPr>
        <p:blipFill rotWithShape="1">
          <a:blip r:embed="rId5">
            <a:clrChange>
              <a:clrFrom>
                <a:srgbClr val="AB2929"/>
              </a:clrFrom>
              <a:clrTo>
                <a:srgbClr val="AB2929">
                  <a:alpha val="0"/>
                </a:srgbClr>
              </a:clrTo>
            </a:clrChange>
            <a:extLst>
              <a:ext uri="{28A0092B-C50C-407E-A947-70E740481C1C}">
                <a14:useLocalDpi xmlns:a14="http://schemas.microsoft.com/office/drawing/2010/main" val="0"/>
              </a:ext>
            </a:extLst>
          </a:blip>
          <a:srcRect l="44823" t="61101" r="44823" b="23782"/>
          <a:stretch/>
        </p:blipFill>
        <p:spPr>
          <a:xfrm>
            <a:off x="927260" y="3371137"/>
            <a:ext cx="1262564" cy="1036727"/>
          </a:xfrm>
          <a:prstGeom prst="rect">
            <a:avLst/>
          </a:prstGeom>
        </p:spPr>
      </p:pic>
      <p:pic>
        <p:nvPicPr>
          <p:cNvPr id="12" name="Picture 11">
            <a:extLst>
              <a:ext uri="{FF2B5EF4-FFF2-40B4-BE49-F238E27FC236}">
                <a16:creationId xmlns:a16="http://schemas.microsoft.com/office/drawing/2014/main" id="{8F91E2E2-1D16-9BE2-6E19-F6AFD558FA66}"/>
              </a:ext>
            </a:extLst>
          </p:cNvPr>
          <p:cNvPicPr>
            <a:picLocks noChangeAspect="1"/>
          </p:cNvPicPr>
          <p:nvPr/>
        </p:nvPicPr>
        <p:blipFill rotWithShape="1">
          <a:blip r:embed="rId5">
            <a:clrChange>
              <a:clrFrom>
                <a:srgbClr val="AB2929"/>
              </a:clrFrom>
              <a:clrTo>
                <a:srgbClr val="AB2929">
                  <a:alpha val="0"/>
                </a:srgbClr>
              </a:clrTo>
            </a:clrChange>
            <a:extLst>
              <a:ext uri="{28A0092B-C50C-407E-A947-70E740481C1C}">
                <a14:useLocalDpi xmlns:a14="http://schemas.microsoft.com/office/drawing/2010/main" val="0"/>
              </a:ext>
            </a:extLst>
          </a:blip>
          <a:srcRect l="44959" t="76825" r="44687" b="4027"/>
          <a:stretch/>
        </p:blipFill>
        <p:spPr>
          <a:xfrm>
            <a:off x="2097356" y="1347202"/>
            <a:ext cx="1262564" cy="1313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9"/>
          <p:cNvSpPr txBox="1">
            <a:spLocks noGrp="1"/>
          </p:cNvSpPr>
          <p:nvPr>
            <p:ph type="body" idx="1"/>
          </p:nvPr>
        </p:nvSpPr>
        <p:spPr>
          <a:xfrm>
            <a:off x="629285" y="1109739"/>
            <a:ext cx="8910955" cy="5535535"/>
          </a:xfrm>
          <a:prstGeom prst="rect">
            <a:avLst/>
          </a:prstGeom>
          <a:noFill/>
          <a:ln>
            <a:noFill/>
          </a:ln>
        </p:spPr>
        <p:txBody>
          <a:bodyPr spcFirstLastPara="1" wrap="square" lIns="216000" tIns="45700" rIns="91425" bIns="45700" anchor="ctr" anchorCtr="0">
            <a:normAutofit fontScale="92500" lnSpcReduction="10000"/>
          </a:bodyPr>
          <a:lstStyle/>
          <a:p>
            <a:pPr marL="180975" lvl="0" indent="-180975" algn="l" rtl="0">
              <a:lnSpc>
                <a:spcPct val="95000"/>
              </a:lnSpc>
              <a:spcBef>
                <a:spcPts val="0"/>
              </a:spcBef>
              <a:spcAft>
                <a:spcPts val="0"/>
              </a:spcAft>
              <a:buClr>
                <a:srgbClr val="3D3DD8"/>
              </a:buClr>
              <a:buSzPct val="100000"/>
              <a:buChar char="•"/>
            </a:pPr>
            <a:r>
              <a:rPr lang="en-US" sz="1800" b="1" dirty="0">
                <a:solidFill>
                  <a:srgbClr val="3D3DD8"/>
                </a:solidFill>
              </a:rPr>
              <a:t>Date:</a:t>
            </a:r>
            <a:r>
              <a:rPr lang="en-US" sz="1800" dirty="0">
                <a:solidFill>
                  <a:srgbClr val="3D3DD8"/>
                </a:solidFill>
              </a:rPr>
              <a:t> </a:t>
            </a:r>
            <a:r>
              <a:rPr lang="en-US" sz="1800" dirty="0"/>
              <a:t>Is the CV current?</a:t>
            </a:r>
            <a:endParaRPr dirty="0"/>
          </a:p>
          <a:p>
            <a:pPr marL="180975" lvl="0" indent="-180975" algn="l" rtl="0">
              <a:lnSpc>
                <a:spcPct val="95000"/>
              </a:lnSpc>
              <a:spcBef>
                <a:spcPts val="1200"/>
              </a:spcBef>
              <a:spcAft>
                <a:spcPts val="0"/>
              </a:spcAft>
              <a:buClr>
                <a:srgbClr val="3D3DD8"/>
              </a:buClr>
              <a:buSzPct val="100000"/>
              <a:buChar char="•"/>
            </a:pPr>
            <a:r>
              <a:rPr lang="en-US" sz="1800" b="1" dirty="0">
                <a:solidFill>
                  <a:srgbClr val="3D3DD8"/>
                </a:solidFill>
              </a:rPr>
              <a:t>Education background:</a:t>
            </a:r>
            <a:r>
              <a:rPr lang="en-US" sz="1800" dirty="0">
                <a:solidFill>
                  <a:srgbClr val="3D3DD8"/>
                </a:solidFill>
              </a:rPr>
              <a:t> </a:t>
            </a:r>
            <a:r>
              <a:rPr lang="en-US" sz="1800" dirty="0"/>
              <a:t>Relevance and appropriateness</a:t>
            </a:r>
            <a:endParaRPr dirty="0"/>
          </a:p>
          <a:p>
            <a:pPr marL="180975" lvl="0" indent="-180975" algn="l" rtl="0">
              <a:lnSpc>
                <a:spcPct val="95000"/>
              </a:lnSpc>
              <a:spcBef>
                <a:spcPts val="1200"/>
              </a:spcBef>
              <a:spcAft>
                <a:spcPts val="0"/>
              </a:spcAft>
              <a:buClr>
                <a:srgbClr val="3D3DD8"/>
              </a:buClr>
              <a:buSzPct val="100000"/>
              <a:buChar char="•"/>
            </a:pPr>
            <a:r>
              <a:rPr lang="en-US" sz="1800" b="1" dirty="0">
                <a:solidFill>
                  <a:srgbClr val="3D3DD8"/>
                </a:solidFill>
              </a:rPr>
              <a:t>Career objectives:</a:t>
            </a:r>
            <a:r>
              <a:rPr lang="en-US" sz="1800" dirty="0">
                <a:solidFill>
                  <a:srgbClr val="3D3DD8"/>
                </a:solidFill>
              </a:rPr>
              <a:t> </a:t>
            </a:r>
            <a:r>
              <a:rPr lang="en-US" sz="1800" dirty="0"/>
              <a:t>Are they consistent with the position </a:t>
            </a:r>
            <a:endParaRPr dirty="0"/>
          </a:p>
          <a:p>
            <a:pPr marL="0" lvl="0" indent="0" algn="l" rtl="0">
              <a:lnSpc>
                <a:spcPct val="95000"/>
              </a:lnSpc>
              <a:spcBef>
                <a:spcPts val="1200"/>
              </a:spcBef>
              <a:spcAft>
                <a:spcPts val="0"/>
              </a:spcAft>
              <a:buClr>
                <a:schemeClr val="dk1"/>
              </a:buClr>
              <a:buSzPct val="100000"/>
              <a:buFont typeface="Arial"/>
              <a:buNone/>
            </a:pPr>
            <a:r>
              <a:rPr lang="en-US" sz="1800" dirty="0"/>
              <a:t>    you are interviewing</a:t>
            </a:r>
            <a:endParaRPr dirty="0"/>
          </a:p>
          <a:p>
            <a:pPr marL="180975" lvl="0" indent="-180975" algn="l" rtl="0">
              <a:lnSpc>
                <a:spcPct val="95000"/>
              </a:lnSpc>
              <a:spcBef>
                <a:spcPts val="1200"/>
              </a:spcBef>
              <a:spcAft>
                <a:spcPts val="0"/>
              </a:spcAft>
              <a:buClr>
                <a:srgbClr val="3D3DD8"/>
              </a:buClr>
              <a:buSzPct val="100000"/>
              <a:buChar char="•"/>
            </a:pPr>
            <a:r>
              <a:rPr lang="en-US" sz="1800" b="1" dirty="0">
                <a:solidFill>
                  <a:srgbClr val="3D3DD8"/>
                </a:solidFill>
              </a:rPr>
              <a:t>Employment history:</a:t>
            </a:r>
            <a:r>
              <a:rPr lang="en-US" sz="1800" dirty="0">
                <a:solidFill>
                  <a:srgbClr val="3D3DD8"/>
                </a:solidFill>
              </a:rPr>
              <a:t> </a:t>
            </a:r>
            <a:endParaRPr dirty="0"/>
          </a:p>
          <a:p>
            <a:pPr marL="628650" lvl="1" indent="-171450" algn="l" rtl="0">
              <a:lnSpc>
                <a:spcPct val="95000"/>
              </a:lnSpc>
              <a:spcBef>
                <a:spcPts val="1200"/>
              </a:spcBef>
              <a:spcAft>
                <a:spcPts val="0"/>
              </a:spcAft>
              <a:buClr>
                <a:schemeClr val="dk1"/>
              </a:buClr>
              <a:buSzPct val="100000"/>
              <a:buChar char="•"/>
            </a:pPr>
            <a:r>
              <a:rPr lang="en-US" sz="1600" dirty="0">
                <a:latin typeface="Swis721 Cn BT" panose="020B0506020202030204" pitchFamily="34" charset="0"/>
              </a:rPr>
              <a:t>Dates and Gaps</a:t>
            </a:r>
            <a:endParaRPr dirty="0">
              <a:latin typeface="Swis721 Cn BT" panose="020B0506020202030204" pitchFamily="34" charset="0"/>
            </a:endParaRPr>
          </a:p>
          <a:p>
            <a:pPr marL="628650" lvl="1" indent="-171450" algn="l" rtl="0">
              <a:lnSpc>
                <a:spcPct val="95000"/>
              </a:lnSpc>
              <a:spcBef>
                <a:spcPts val="1200"/>
              </a:spcBef>
              <a:spcAft>
                <a:spcPts val="0"/>
              </a:spcAft>
              <a:buClr>
                <a:schemeClr val="dk1"/>
              </a:buClr>
              <a:buSzPct val="100000"/>
              <a:buChar char="•"/>
            </a:pPr>
            <a:r>
              <a:rPr lang="en-US" sz="1600" dirty="0">
                <a:latin typeface="Swis721 Cn BT" panose="020B0506020202030204" pitchFamily="34" charset="0"/>
              </a:rPr>
              <a:t>Scope / Dimension, duties, KRAs, Reporting, Level</a:t>
            </a:r>
            <a:endParaRPr dirty="0">
              <a:latin typeface="Swis721 Cn BT" panose="020B0506020202030204" pitchFamily="34" charset="0"/>
            </a:endParaRPr>
          </a:p>
          <a:p>
            <a:pPr marL="628650" lvl="1" indent="-171450" algn="l" rtl="0">
              <a:lnSpc>
                <a:spcPct val="95000"/>
              </a:lnSpc>
              <a:spcBef>
                <a:spcPts val="1200"/>
              </a:spcBef>
              <a:spcAft>
                <a:spcPts val="0"/>
              </a:spcAft>
              <a:buClr>
                <a:schemeClr val="dk1"/>
              </a:buClr>
              <a:buSzPct val="100000"/>
              <a:buChar char="•"/>
            </a:pPr>
            <a:r>
              <a:rPr lang="en-US" sz="1600" dirty="0">
                <a:latin typeface="Swis721 Cn BT" panose="020B0506020202030204" pitchFamily="34" charset="0"/>
              </a:rPr>
              <a:t>Career progression and achievements</a:t>
            </a:r>
            <a:endParaRPr dirty="0">
              <a:latin typeface="Swis721 Cn BT" panose="020B0506020202030204" pitchFamily="34" charset="0"/>
            </a:endParaRPr>
          </a:p>
          <a:p>
            <a:pPr marL="628650" lvl="1" indent="-171450" algn="l" rtl="0">
              <a:lnSpc>
                <a:spcPct val="95000"/>
              </a:lnSpc>
              <a:spcBef>
                <a:spcPts val="1200"/>
              </a:spcBef>
              <a:spcAft>
                <a:spcPts val="0"/>
              </a:spcAft>
              <a:buClr>
                <a:schemeClr val="dk1"/>
              </a:buClr>
              <a:buSzPct val="100000"/>
              <a:buChar char="•"/>
            </a:pPr>
            <a:r>
              <a:rPr lang="en-US" sz="1600" dirty="0">
                <a:latin typeface="Swis721 Cn BT" panose="020B0506020202030204" pitchFamily="34" charset="0"/>
              </a:rPr>
              <a:t>Reasons for changing jobs</a:t>
            </a:r>
            <a:endParaRPr dirty="0">
              <a:latin typeface="Swis721 Cn BT" panose="020B0506020202030204" pitchFamily="34" charset="0"/>
            </a:endParaRPr>
          </a:p>
          <a:p>
            <a:pPr marL="628650" lvl="1" indent="-171450" algn="l" rtl="0">
              <a:lnSpc>
                <a:spcPct val="95000"/>
              </a:lnSpc>
              <a:spcBef>
                <a:spcPts val="1200"/>
              </a:spcBef>
              <a:spcAft>
                <a:spcPts val="0"/>
              </a:spcAft>
              <a:buClr>
                <a:schemeClr val="dk1"/>
              </a:buClr>
              <a:buSzPct val="100000"/>
              <a:buChar char="•"/>
            </a:pPr>
            <a:r>
              <a:rPr lang="en-US" sz="1600" dirty="0">
                <a:latin typeface="Swis721 Cn BT" panose="020B0506020202030204" pitchFamily="34" charset="0"/>
              </a:rPr>
              <a:t>Relevance to current role</a:t>
            </a:r>
            <a:endParaRPr dirty="0">
              <a:latin typeface="Swis721 Cn BT" panose="020B0506020202030204" pitchFamily="34" charset="0"/>
            </a:endParaRPr>
          </a:p>
          <a:p>
            <a:pPr marL="180975" lvl="0" indent="-180975" algn="l" rtl="0">
              <a:lnSpc>
                <a:spcPct val="95000"/>
              </a:lnSpc>
              <a:spcBef>
                <a:spcPts val="1200"/>
              </a:spcBef>
              <a:spcAft>
                <a:spcPts val="0"/>
              </a:spcAft>
              <a:buClr>
                <a:srgbClr val="3D3DD8"/>
              </a:buClr>
              <a:buSzPct val="100000"/>
              <a:buChar char="•"/>
            </a:pPr>
            <a:r>
              <a:rPr lang="en-US" sz="1800" b="1" dirty="0">
                <a:solidFill>
                  <a:srgbClr val="3D3DD8"/>
                </a:solidFill>
              </a:rPr>
              <a:t>Overall organization of resume:</a:t>
            </a:r>
            <a:r>
              <a:rPr lang="en-US" sz="1800" dirty="0">
                <a:solidFill>
                  <a:srgbClr val="3D3DD8"/>
                </a:solidFill>
              </a:rPr>
              <a:t> </a:t>
            </a:r>
            <a:r>
              <a:rPr lang="en-US" sz="1800" dirty="0"/>
              <a:t>Flow, chronological, consistent format, </a:t>
            </a:r>
            <a:endParaRPr dirty="0"/>
          </a:p>
          <a:p>
            <a:pPr marL="0" lvl="0" indent="0" algn="l" rtl="0">
              <a:lnSpc>
                <a:spcPct val="95000"/>
              </a:lnSpc>
              <a:spcBef>
                <a:spcPts val="1200"/>
              </a:spcBef>
              <a:spcAft>
                <a:spcPts val="0"/>
              </a:spcAft>
              <a:buClr>
                <a:schemeClr val="dk1"/>
              </a:buClr>
              <a:buSzPct val="100000"/>
              <a:buFont typeface="Arial"/>
              <a:buNone/>
            </a:pPr>
            <a:r>
              <a:rPr lang="en-US" sz="1800" dirty="0"/>
              <a:t>    usage of tables, fonts etc.</a:t>
            </a:r>
            <a:endParaRPr dirty="0"/>
          </a:p>
          <a:p>
            <a:pPr marL="180975" lvl="0" indent="-180975" algn="l" rtl="0">
              <a:lnSpc>
                <a:spcPct val="95000"/>
              </a:lnSpc>
              <a:spcBef>
                <a:spcPts val="1200"/>
              </a:spcBef>
              <a:spcAft>
                <a:spcPts val="0"/>
              </a:spcAft>
              <a:buClr>
                <a:srgbClr val="3D3DD8"/>
              </a:buClr>
              <a:buSzPct val="100000"/>
              <a:buChar char="•"/>
            </a:pPr>
            <a:r>
              <a:rPr lang="en-US" sz="1800" b="1" dirty="0">
                <a:solidFill>
                  <a:srgbClr val="3D3DD8"/>
                </a:solidFill>
              </a:rPr>
              <a:t>Writing style:</a:t>
            </a:r>
            <a:r>
              <a:rPr lang="en-US" sz="1800" dirty="0">
                <a:solidFill>
                  <a:srgbClr val="3D3DD8"/>
                </a:solidFill>
              </a:rPr>
              <a:t> </a:t>
            </a:r>
            <a:r>
              <a:rPr lang="en-US" sz="1800" dirty="0"/>
              <a:t>Clarity, does the candidate present himself effectively?</a:t>
            </a:r>
            <a:endParaRPr dirty="0"/>
          </a:p>
          <a:p>
            <a:pPr marL="180975" lvl="0" indent="-180975" algn="l" rtl="0">
              <a:lnSpc>
                <a:spcPct val="95000"/>
              </a:lnSpc>
              <a:spcBef>
                <a:spcPts val="1200"/>
              </a:spcBef>
              <a:spcAft>
                <a:spcPts val="0"/>
              </a:spcAft>
              <a:buClr>
                <a:srgbClr val="3D3DD8"/>
              </a:buClr>
              <a:buSzPct val="100000"/>
              <a:buChar char="•"/>
            </a:pPr>
            <a:r>
              <a:rPr lang="en-US" sz="1800" b="1" dirty="0">
                <a:solidFill>
                  <a:srgbClr val="3D3DD8"/>
                </a:solidFill>
              </a:rPr>
              <a:t>References:</a:t>
            </a:r>
            <a:r>
              <a:rPr lang="en-US" sz="1800" dirty="0">
                <a:solidFill>
                  <a:srgbClr val="3D3DD8"/>
                </a:solidFill>
              </a:rPr>
              <a:t> </a:t>
            </a:r>
            <a:r>
              <a:rPr lang="en-US" sz="1800" dirty="0"/>
              <a:t>Ideally past supervisors </a:t>
            </a:r>
            <a:endParaRPr dirty="0"/>
          </a:p>
          <a:p>
            <a:pPr marL="180975" lvl="0" indent="-180975" algn="l" rtl="0">
              <a:lnSpc>
                <a:spcPct val="95000"/>
              </a:lnSpc>
              <a:spcBef>
                <a:spcPts val="1200"/>
              </a:spcBef>
              <a:spcAft>
                <a:spcPts val="0"/>
              </a:spcAft>
              <a:buClr>
                <a:srgbClr val="3D3DD8"/>
              </a:buClr>
              <a:buSzPct val="100000"/>
              <a:buChar char="•"/>
            </a:pPr>
            <a:r>
              <a:rPr lang="en-US" sz="1800" b="1" dirty="0">
                <a:solidFill>
                  <a:srgbClr val="3D3DD8"/>
                </a:solidFill>
              </a:rPr>
              <a:t>Completeness:</a:t>
            </a:r>
            <a:r>
              <a:rPr lang="en-US" sz="1800" dirty="0">
                <a:solidFill>
                  <a:srgbClr val="3D3DD8"/>
                </a:solidFill>
              </a:rPr>
              <a:t> </a:t>
            </a:r>
            <a:r>
              <a:rPr lang="en-US" sz="1800" dirty="0"/>
              <a:t>Is it complete in all respects? </a:t>
            </a:r>
            <a:endParaRPr dirty="0"/>
          </a:p>
        </p:txBody>
      </p:sp>
      <p:sp>
        <p:nvSpPr>
          <p:cNvPr id="383" name="Google Shape;383;p39"/>
          <p:cNvSpPr txBox="1">
            <a:spLocks noGrp="1"/>
          </p:cNvSpPr>
          <p:nvPr>
            <p:ph type="title"/>
          </p:nvPr>
        </p:nvSpPr>
        <p:spPr>
          <a:xfrm>
            <a:off x="629285" y="277178"/>
            <a:ext cx="10515600" cy="574358"/>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600" dirty="0"/>
              <a:t>Assessing the resume- Finding Common Clues</a:t>
            </a:r>
            <a:endParaRPr sz="3600" b="1" dirty="0"/>
          </a:p>
        </p:txBody>
      </p:sp>
      <p:sp>
        <p:nvSpPr>
          <p:cNvPr id="384" name="Google Shape;384;p39"/>
          <p:cNvSpPr/>
          <p:nvPr/>
        </p:nvSpPr>
        <p:spPr>
          <a:xfrm>
            <a:off x="8686485" y="1538363"/>
            <a:ext cx="2733675" cy="4468101"/>
          </a:xfrm>
          <a:prstGeom prst="foldedCorner">
            <a:avLst>
              <a:gd name="adj" fmla="val 22917"/>
            </a:avLst>
          </a:prstGeom>
          <a:solidFill>
            <a:srgbClr val="DDEAF6"/>
          </a:solidFill>
          <a:ln w="9525" cap="flat" cmpd="sng">
            <a:solidFill>
              <a:schemeClr val="dk1"/>
            </a:solidFill>
            <a:prstDash val="solid"/>
            <a:round/>
            <a:headEnd type="none" w="sm" len="sm"/>
            <a:tailEnd type="none" w="sm" len="sm"/>
          </a:ln>
        </p:spPr>
        <p:txBody>
          <a:bodyPr spcFirstLastPara="1" wrap="square" lIns="91425" tIns="432000" rIns="90000" bIns="0" anchor="t" anchorCtr="0">
            <a:noAutofit/>
          </a:bodyPr>
          <a:lstStyle/>
          <a:p>
            <a:pPr marL="0" marR="0" lvl="0" indent="0" algn="r" rtl="0">
              <a:spcBef>
                <a:spcPts val="0"/>
              </a:spcBef>
              <a:spcAft>
                <a:spcPts val="0"/>
              </a:spcAft>
              <a:buNone/>
            </a:pPr>
            <a:r>
              <a:rPr lang="en-US" sz="900" b="1" dirty="0">
                <a:solidFill>
                  <a:schemeClr val="dk1"/>
                </a:solidFill>
                <a:latin typeface="Swis721 Cn BT" panose="020B0506020202030204" pitchFamily="34" charset="0"/>
                <a:sym typeface="Arial"/>
              </a:rPr>
              <a:t>Date: 01-04/2023</a:t>
            </a:r>
            <a:endParaRPr dirty="0">
              <a:latin typeface="Swis721 Cn BT" panose="020B0506020202030204" pitchFamily="34" charset="0"/>
            </a:endParaRPr>
          </a:p>
          <a:p>
            <a:pPr marL="0" marR="0" lvl="0" indent="0" algn="ctr" rtl="0">
              <a:spcBef>
                <a:spcPts val="0"/>
              </a:spcBef>
              <a:spcAft>
                <a:spcPts val="0"/>
              </a:spcAft>
              <a:buNone/>
            </a:pPr>
            <a:endParaRPr sz="900" b="1" dirty="0">
              <a:solidFill>
                <a:schemeClr val="dk1"/>
              </a:solidFill>
              <a:latin typeface="Swis721 Cn BT" panose="020B0506020202030204" pitchFamily="34" charset="0"/>
              <a:sym typeface="Arial"/>
            </a:endParaRPr>
          </a:p>
          <a:p>
            <a:pPr marL="0" marR="0" lvl="0" indent="0" algn="ctr" rtl="0">
              <a:spcBef>
                <a:spcPts val="0"/>
              </a:spcBef>
              <a:spcAft>
                <a:spcPts val="0"/>
              </a:spcAft>
              <a:buNone/>
            </a:pPr>
            <a:endParaRPr sz="900" b="1" dirty="0">
              <a:solidFill>
                <a:schemeClr val="dk1"/>
              </a:solidFill>
              <a:latin typeface="Swis721 Cn BT" panose="020B0506020202030204" pitchFamily="34" charset="0"/>
              <a:sym typeface="Arial"/>
            </a:endParaRPr>
          </a:p>
          <a:p>
            <a:pPr marL="0" marR="0" lvl="0" indent="0" algn="ctr" rtl="0">
              <a:spcBef>
                <a:spcPts val="0"/>
              </a:spcBef>
              <a:spcAft>
                <a:spcPts val="0"/>
              </a:spcAft>
              <a:buNone/>
            </a:pPr>
            <a:endParaRPr sz="900" b="1" dirty="0">
              <a:solidFill>
                <a:schemeClr val="dk1"/>
              </a:solidFill>
              <a:latin typeface="Swis721 Cn BT" panose="020B0506020202030204" pitchFamily="34" charset="0"/>
              <a:sym typeface="Arial"/>
            </a:endParaRPr>
          </a:p>
          <a:p>
            <a:pPr marL="0" marR="0" lvl="0" indent="0" algn="ctr" rtl="0">
              <a:spcBef>
                <a:spcPts val="0"/>
              </a:spcBef>
              <a:spcAft>
                <a:spcPts val="0"/>
              </a:spcAft>
              <a:buNone/>
            </a:pPr>
            <a:r>
              <a:rPr lang="en-US" sz="1100" b="1" dirty="0">
                <a:solidFill>
                  <a:schemeClr val="dk1"/>
                </a:solidFill>
                <a:latin typeface="Swis721 Cn BT" panose="020B0506020202030204" pitchFamily="34" charset="0"/>
                <a:sym typeface="Arial"/>
              </a:rPr>
              <a:t>R Joshi </a:t>
            </a:r>
            <a:endParaRPr dirty="0">
              <a:latin typeface="Swis721 Cn BT" panose="020B0506020202030204" pitchFamily="34" charset="0"/>
            </a:endParaRPr>
          </a:p>
          <a:p>
            <a:pPr marL="180975" marR="0" lvl="0" indent="0" algn="ctr" rtl="0">
              <a:spcBef>
                <a:spcPts val="0"/>
              </a:spcBef>
              <a:spcAft>
                <a:spcPts val="0"/>
              </a:spcAft>
              <a:buNone/>
            </a:pPr>
            <a:endParaRPr sz="900" b="1" dirty="0">
              <a:solidFill>
                <a:schemeClr val="dk1"/>
              </a:solidFill>
              <a:latin typeface="Swis721 Cn BT" panose="020B0506020202030204" pitchFamily="34" charset="0"/>
              <a:sym typeface="Arial"/>
            </a:endParaRPr>
          </a:p>
          <a:p>
            <a:pPr marL="180975" marR="0" lvl="0" indent="0" algn="l" rtl="0">
              <a:spcBef>
                <a:spcPts val="0"/>
              </a:spcBef>
              <a:spcAft>
                <a:spcPts val="0"/>
              </a:spcAft>
              <a:buNone/>
            </a:pPr>
            <a:r>
              <a:rPr lang="en-US" sz="900" b="1" dirty="0">
                <a:solidFill>
                  <a:schemeClr val="dk1"/>
                </a:solidFill>
                <a:latin typeface="Swis721 Cn BT" panose="020B0506020202030204" pitchFamily="34" charset="0"/>
                <a:sym typeface="Arial"/>
              </a:rPr>
              <a:t>Address:  </a:t>
            </a:r>
            <a:r>
              <a:rPr lang="en-US" sz="900" dirty="0">
                <a:solidFill>
                  <a:schemeClr val="dk1"/>
                </a:solidFill>
                <a:latin typeface="Swis721 Cn BT" panose="020B0506020202030204" pitchFamily="34" charset="0"/>
                <a:sym typeface="Arial"/>
              </a:rPr>
              <a:t>23, Savita </a:t>
            </a:r>
            <a:r>
              <a:rPr lang="en-US" sz="900" dirty="0" err="1">
                <a:solidFill>
                  <a:schemeClr val="dk1"/>
                </a:solidFill>
                <a:latin typeface="Swis721 Cn BT" panose="020B0506020202030204" pitchFamily="34" charset="0"/>
                <a:sym typeface="Arial"/>
              </a:rPr>
              <a:t>Sadan</a:t>
            </a:r>
            <a:r>
              <a:rPr lang="en-US" sz="900" dirty="0">
                <a:solidFill>
                  <a:schemeClr val="dk1"/>
                </a:solidFill>
                <a:latin typeface="Swis721 Cn BT" panose="020B0506020202030204" pitchFamily="34" charset="0"/>
                <a:sym typeface="Arial"/>
              </a:rPr>
              <a:t>, Gokhale Road, Dadar, Mumbai 26</a:t>
            </a:r>
            <a:endParaRPr dirty="0">
              <a:latin typeface="Swis721 Cn BT" panose="020B0506020202030204" pitchFamily="34" charset="0"/>
            </a:endParaRPr>
          </a:p>
          <a:p>
            <a:pPr marL="180975" marR="0" lvl="0" indent="0" algn="l" rtl="0">
              <a:spcBef>
                <a:spcPts val="0"/>
              </a:spcBef>
              <a:spcAft>
                <a:spcPts val="0"/>
              </a:spcAft>
              <a:buNone/>
            </a:pPr>
            <a:r>
              <a:rPr lang="en-US" sz="900" b="1" dirty="0">
                <a:solidFill>
                  <a:schemeClr val="dk1"/>
                </a:solidFill>
                <a:latin typeface="Swis721 Cn BT" panose="020B0506020202030204" pitchFamily="34" charset="0"/>
                <a:sym typeface="Arial"/>
              </a:rPr>
              <a:t> </a:t>
            </a:r>
            <a:endParaRPr dirty="0">
              <a:latin typeface="Swis721 Cn BT" panose="020B0506020202030204" pitchFamily="34" charset="0"/>
            </a:endParaRPr>
          </a:p>
          <a:p>
            <a:pPr marL="180975" marR="0" lvl="0" indent="0" algn="l" rtl="0">
              <a:spcBef>
                <a:spcPts val="0"/>
              </a:spcBef>
              <a:spcAft>
                <a:spcPts val="0"/>
              </a:spcAft>
              <a:buNone/>
            </a:pPr>
            <a:endParaRPr sz="900" b="1" dirty="0">
              <a:solidFill>
                <a:schemeClr val="dk1"/>
              </a:solidFill>
              <a:latin typeface="Swis721 Cn BT" panose="020B0506020202030204" pitchFamily="34" charset="0"/>
              <a:sym typeface="Arial"/>
            </a:endParaRPr>
          </a:p>
          <a:p>
            <a:pPr marL="180975" marR="0" lvl="0" indent="0" algn="l" rtl="0">
              <a:spcBef>
                <a:spcPts val="0"/>
              </a:spcBef>
              <a:spcAft>
                <a:spcPts val="0"/>
              </a:spcAft>
              <a:buNone/>
            </a:pPr>
            <a:endParaRPr sz="900" b="1" dirty="0">
              <a:solidFill>
                <a:schemeClr val="dk1"/>
              </a:solidFill>
              <a:latin typeface="Swis721 Cn BT" panose="020B0506020202030204" pitchFamily="34" charset="0"/>
              <a:sym typeface="Arial"/>
            </a:endParaRPr>
          </a:p>
          <a:p>
            <a:pPr marL="180975" marR="0" lvl="0" indent="0" algn="l" rtl="0">
              <a:spcBef>
                <a:spcPts val="0"/>
              </a:spcBef>
              <a:spcAft>
                <a:spcPts val="0"/>
              </a:spcAft>
              <a:buNone/>
            </a:pPr>
            <a:r>
              <a:rPr lang="en-US" sz="900" b="1" dirty="0">
                <a:solidFill>
                  <a:schemeClr val="dk1"/>
                </a:solidFill>
                <a:latin typeface="Swis721 Cn BT" panose="020B0506020202030204" pitchFamily="34" charset="0"/>
                <a:sym typeface="Arial"/>
              </a:rPr>
              <a:t>Tel No:  </a:t>
            </a:r>
            <a:r>
              <a:rPr lang="en-US" sz="900" dirty="0">
                <a:solidFill>
                  <a:schemeClr val="dk1"/>
                </a:solidFill>
                <a:latin typeface="Swis721 Cn BT" panose="020B0506020202030204" pitchFamily="34" charset="0"/>
                <a:sym typeface="Arial"/>
              </a:rPr>
              <a:t>022 – 28765432, 09312345678</a:t>
            </a:r>
            <a:endParaRPr sz="900" b="1" dirty="0">
              <a:solidFill>
                <a:schemeClr val="dk1"/>
              </a:solidFill>
              <a:latin typeface="Swis721 Cn BT" panose="020B0506020202030204" pitchFamily="34" charset="0"/>
              <a:sym typeface="Arial"/>
            </a:endParaRPr>
          </a:p>
          <a:p>
            <a:pPr marL="180975" marR="0" lvl="0" indent="0" algn="l" rtl="0">
              <a:spcBef>
                <a:spcPts val="0"/>
              </a:spcBef>
              <a:spcAft>
                <a:spcPts val="0"/>
              </a:spcAft>
              <a:buNone/>
            </a:pPr>
            <a:r>
              <a:rPr lang="en-US" sz="900" b="1" dirty="0">
                <a:solidFill>
                  <a:schemeClr val="dk1"/>
                </a:solidFill>
                <a:latin typeface="Swis721 Cn BT" panose="020B0506020202030204" pitchFamily="34" charset="0"/>
                <a:sym typeface="Arial"/>
              </a:rPr>
              <a:t> </a:t>
            </a:r>
            <a:endParaRPr dirty="0">
              <a:latin typeface="Swis721 Cn BT" panose="020B0506020202030204" pitchFamily="34" charset="0"/>
            </a:endParaRPr>
          </a:p>
          <a:p>
            <a:pPr marL="180975" marR="0" lvl="0" indent="0" algn="l" rtl="0">
              <a:spcBef>
                <a:spcPts val="0"/>
              </a:spcBef>
              <a:spcAft>
                <a:spcPts val="0"/>
              </a:spcAft>
              <a:buNone/>
            </a:pPr>
            <a:endParaRPr sz="900" b="1" dirty="0">
              <a:solidFill>
                <a:schemeClr val="dk1"/>
              </a:solidFill>
              <a:latin typeface="Swis721 Cn BT" panose="020B0506020202030204" pitchFamily="34" charset="0"/>
              <a:sym typeface="Arial"/>
            </a:endParaRPr>
          </a:p>
          <a:p>
            <a:pPr marL="180975" marR="0" lvl="0" indent="0" algn="l" rtl="0">
              <a:spcBef>
                <a:spcPts val="0"/>
              </a:spcBef>
              <a:spcAft>
                <a:spcPts val="0"/>
              </a:spcAft>
              <a:buNone/>
            </a:pPr>
            <a:r>
              <a:rPr lang="en-US" sz="900" b="1" dirty="0">
                <a:solidFill>
                  <a:schemeClr val="dk1"/>
                </a:solidFill>
                <a:latin typeface="Swis721 Cn BT" panose="020B0506020202030204" pitchFamily="34" charset="0"/>
                <a:sym typeface="Arial"/>
              </a:rPr>
              <a:t>Date of Birth: </a:t>
            </a:r>
            <a:r>
              <a:rPr lang="en-US" sz="900" dirty="0">
                <a:solidFill>
                  <a:schemeClr val="dk1"/>
                </a:solidFill>
                <a:latin typeface="Swis721 Cn BT" panose="020B0506020202030204" pitchFamily="34" charset="0"/>
                <a:sym typeface="Arial"/>
              </a:rPr>
              <a:t>23/12/1972</a:t>
            </a:r>
            <a:endParaRPr dirty="0">
              <a:latin typeface="Swis721 Cn BT" panose="020B0506020202030204" pitchFamily="34" charset="0"/>
            </a:endParaRPr>
          </a:p>
          <a:p>
            <a:pPr marL="180975" marR="0" lvl="0" indent="0" algn="l" rtl="0">
              <a:spcBef>
                <a:spcPts val="0"/>
              </a:spcBef>
              <a:spcAft>
                <a:spcPts val="0"/>
              </a:spcAft>
              <a:buNone/>
            </a:pPr>
            <a:endParaRPr sz="900" dirty="0">
              <a:solidFill>
                <a:schemeClr val="dk1"/>
              </a:solidFill>
              <a:latin typeface="Swis721 Cn BT" panose="020B0506020202030204" pitchFamily="34" charset="0"/>
              <a:sym typeface="Arial"/>
            </a:endParaRPr>
          </a:p>
          <a:p>
            <a:pPr marL="180975" marR="0" lvl="0" indent="0" algn="l" rtl="0">
              <a:spcBef>
                <a:spcPts val="0"/>
              </a:spcBef>
              <a:spcAft>
                <a:spcPts val="0"/>
              </a:spcAft>
              <a:buNone/>
            </a:pPr>
            <a:endParaRPr sz="900" dirty="0">
              <a:solidFill>
                <a:schemeClr val="dk1"/>
              </a:solidFill>
              <a:latin typeface="Swis721 Cn BT" panose="020B0506020202030204" pitchFamily="34" charset="0"/>
              <a:sym typeface="Arial"/>
            </a:endParaRPr>
          </a:p>
          <a:p>
            <a:pPr marL="180975" marR="0" lvl="0" indent="0" algn="l" rtl="0">
              <a:spcBef>
                <a:spcPts val="0"/>
              </a:spcBef>
              <a:spcAft>
                <a:spcPts val="0"/>
              </a:spcAft>
              <a:buNone/>
            </a:pPr>
            <a:endParaRPr sz="900" dirty="0">
              <a:solidFill>
                <a:schemeClr val="dk1"/>
              </a:solidFill>
              <a:latin typeface="Swis721 Cn BT" panose="020B0506020202030204" pitchFamily="34" charset="0"/>
              <a:sym typeface="Arial"/>
            </a:endParaRPr>
          </a:p>
          <a:p>
            <a:pPr marL="180975" marR="0" lvl="0" indent="0" algn="l" rtl="0">
              <a:spcBef>
                <a:spcPts val="0"/>
              </a:spcBef>
              <a:spcAft>
                <a:spcPts val="0"/>
              </a:spcAft>
              <a:buNone/>
            </a:pPr>
            <a:r>
              <a:rPr lang="en-US" sz="900" b="1" dirty="0">
                <a:solidFill>
                  <a:schemeClr val="dk1"/>
                </a:solidFill>
                <a:latin typeface="Swis721 Cn BT" panose="020B0506020202030204" pitchFamily="34" charset="0"/>
                <a:sym typeface="Arial"/>
              </a:rPr>
              <a:t>Family: </a:t>
            </a:r>
            <a:r>
              <a:rPr lang="en-US" sz="900" dirty="0">
                <a:solidFill>
                  <a:schemeClr val="dk1"/>
                </a:solidFill>
                <a:latin typeface="Swis721 Cn BT" panose="020B0506020202030204" pitchFamily="34" charset="0"/>
                <a:sym typeface="Arial"/>
              </a:rPr>
              <a:t>Married, Wife works for ABC Bank, Prabhadevi Branch. One son – 3 years old</a:t>
            </a:r>
            <a:endParaRPr dirty="0">
              <a:latin typeface="Swis721 Cn BT" panose="020B0506020202030204" pitchFamily="34" charset="0"/>
            </a:endParaRPr>
          </a:p>
          <a:p>
            <a:pPr marL="180975" marR="0" lvl="0" indent="0" algn="l" rtl="0">
              <a:spcBef>
                <a:spcPts val="0"/>
              </a:spcBef>
              <a:spcAft>
                <a:spcPts val="0"/>
              </a:spcAft>
              <a:buNone/>
            </a:pPr>
            <a:endParaRPr sz="900" dirty="0">
              <a:solidFill>
                <a:schemeClr val="dk1"/>
              </a:solidFill>
              <a:latin typeface="Swis721 Cn BT" panose="020B0506020202030204" pitchFamily="34" charset="0"/>
              <a:sym typeface="Arial"/>
            </a:endParaRPr>
          </a:p>
          <a:p>
            <a:pPr marL="180975" marR="0" lvl="0" indent="0" algn="l" rtl="0">
              <a:spcBef>
                <a:spcPts val="0"/>
              </a:spcBef>
              <a:spcAft>
                <a:spcPts val="0"/>
              </a:spcAft>
              <a:buNone/>
            </a:pPr>
            <a:endParaRPr sz="900" dirty="0">
              <a:solidFill>
                <a:schemeClr val="dk1"/>
              </a:solidFill>
              <a:latin typeface="Swis721 Cn BT" panose="020B0506020202030204" pitchFamily="34" charset="0"/>
              <a:sym typeface="Arial"/>
            </a:endParaRPr>
          </a:p>
          <a:p>
            <a:pPr marL="180975" marR="0" lvl="0" indent="0" algn="l" rtl="0">
              <a:spcBef>
                <a:spcPts val="0"/>
              </a:spcBef>
              <a:spcAft>
                <a:spcPts val="0"/>
              </a:spcAft>
              <a:buNone/>
            </a:pPr>
            <a:r>
              <a:rPr lang="en-US" sz="900" b="1" dirty="0">
                <a:solidFill>
                  <a:schemeClr val="dk1"/>
                </a:solidFill>
                <a:latin typeface="Swis721 Cn BT" panose="020B0506020202030204" pitchFamily="34" charset="0"/>
                <a:sym typeface="Arial"/>
              </a:rPr>
              <a:t>Education:</a:t>
            </a:r>
            <a:r>
              <a:rPr lang="en-US" sz="900" dirty="0">
                <a:solidFill>
                  <a:schemeClr val="dk1"/>
                </a:solidFill>
                <a:latin typeface="Swis721 Cn BT" panose="020B0506020202030204" pitchFamily="34" charset="0"/>
                <a:sym typeface="Arial"/>
              </a:rPr>
              <a:t> B Com, MBA</a:t>
            </a:r>
            <a:endParaRPr dirty="0">
              <a:latin typeface="Swis721 Cn BT" panose="020B0506020202030204" pitchFamily="34" charset="0"/>
            </a:endParaRPr>
          </a:p>
          <a:p>
            <a:pPr marL="0" marR="0" lvl="0" indent="0" algn="l" rtl="0">
              <a:spcBef>
                <a:spcPts val="0"/>
              </a:spcBef>
              <a:spcAft>
                <a:spcPts val="0"/>
              </a:spcAft>
              <a:buNone/>
            </a:pPr>
            <a:endParaRPr sz="900" dirty="0">
              <a:solidFill>
                <a:schemeClr val="dk1"/>
              </a:solidFill>
              <a:latin typeface="Swis721 Cn BT" panose="020B0506020202030204" pitchFamily="34" charset="0"/>
              <a:sym typeface="Arial"/>
            </a:endParaRPr>
          </a:p>
          <a:p>
            <a:pPr marL="0" marR="0" lvl="0" indent="0" algn="l" rtl="0">
              <a:spcBef>
                <a:spcPts val="0"/>
              </a:spcBef>
              <a:spcAft>
                <a:spcPts val="0"/>
              </a:spcAft>
              <a:buNone/>
            </a:pPr>
            <a:endParaRPr sz="900" dirty="0">
              <a:solidFill>
                <a:schemeClr val="dk1"/>
              </a:solidFill>
              <a:latin typeface="Swis721 Cn BT" panose="020B0506020202030204" pitchFamily="34" charset="0"/>
              <a:sym typeface="Arial"/>
            </a:endParaRPr>
          </a:p>
          <a:p>
            <a:pPr marL="0" marR="0" lvl="0" indent="0" algn="l" rtl="0">
              <a:spcBef>
                <a:spcPts val="0"/>
              </a:spcBef>
              <a:spcAft>
                <a:spcPts val="0"/>
              </a:spcAft>
              <a:buNone/>
            </a:pPr>
            <a:endParaRPr sz="900" dirty="0">
              <a:solidFill>
                <a:schemeClr val="dk1"/>
              </a:solidFill>
              <a:latin typeface="Swis721 Cn BT" panose="020B0506020202030204" pitchFamily="34" charset="0"/>
              <a:sym typeface="Arial"/>
            </a:endParaRPr>
          </a:p>
          <a:p>
            <a:pPr marL="0" marR="0" lvl="0" indent="0" algn="l" rtl="0">
              <a:spcBef>
                <a:spcPts val="0"/>
              </a:spcBef>
              <a:spcAft>
                <a:spcPts val="0"/>
              </a:spcAft>
              <a:buNone/>
            </a:pPr>
            <a:endParaRPr sz="900" dirty="0">
              <a:solidFill>
                <a:schemeClr val="dk1"/>
              </a:solidFill>
              <a:latin typeface="Swis721 Cn BT" panose="020B050602020203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2">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2"/>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Put the Candidate at Ease</a:t>
            </a:r>
            <a:endParaRPr dirty="0"/>
          </a:p>
        </p:txBody>
      </p:sp>
      <p:sp>
        <p:nvSpPr>
          <p:cNvPr id="408" name="Google Shape;408;p42"/>
          <p:cNvSpPr txBox="1">
            <a:spLocks noGrp="1"/>
          </p:cNvSpPr>
          <p:nvPr>
            <p:ph type="body" idx="1"/>
          </p:nvPr>
        </p:nvSpPr>
        <p:spPr>
          <a:xfrm>
            <a:off x="629561" y="1036242"/>
            <a:ext cx="7036514" cy="4886093"/>
          </a:xfrm>
          <a:prstGeom prst="rect">
            <a:avLst/>
          </a:prstGeom>
          <a:noFill/>
          <a:ln>
            <a:noFill/>
          </a:ln>
        </p:spPr>
        <p:txBody>
          <a:bodyPr spcFirstLastPara="1" wrap="square" lIns="252000" tIns="0" rIns="91425" bIns="0" anchor="ctr" anchorCtr="0">
            <a:normAutofit/>
          </a:bodyPr>
          <a:lstStyle/>
          <a:p>
            <a:pPr marL="0" lvl="0" indent="0" algn="l" rtl="0">
              <a:lnSpc>
                <a:spcPct val="120000"/>
              </a:lnSpc>
              <a:spcBef>
                <a:spcPts val="0"/>
              </a:spcBef>
              <a:spcAft>
                <a:spcPts val="0"/>
              </a:spcAft>
              <a:buClr>
                <a:schemeClr val="dk1"/>
              </a:buClr>
              <a:buSzPts val="2400"/>
              <a:buNone/>
            </a:pPr>
            <a:r>
              <a:rPr lang="en-US" b="1" dirty="0"/>
              <a:t>Greet the candidate</a:t>
            </a:r>
            <a:endParaRPr dirty="0"/>
          </a:p>
          <a:p>
            <a:pPr marL="180975" lvl="1" indent="-180975" algn="l" rtl="0">
              <a:lnSpc>
                <a:spcPct val="120000"/>
              </a:lnSpc>
              <a:spcBef>
                <a:spcPts val="1800"/>
              </a:spcBef>
              <a:spcAft>
                <a:spcPts val="0"/>
              </a:spcAft>
              <a:buClr>
                <a:schemeClr val="dk1"/>
              </a:buClr>
              <a:buSzPts val="2000"/>
              <a:buChar char="•"/>
            </a:pPr>
            <a:r>
              <a:rPr lang="en-US" sz="2000" dirty="0">
                <a:latin typeface="Swis721 Cn BT" panose="020B0506020202030204" pitchFamily="34" charset="0"/>
              </a:rPr>
              <a:t>Smile with a friendly welcome</a:t>
            </a:r>
            <a:endParaRPr dirty="0">
              <a:latin typeface="Swis721 Cn BT" panose="020B0506020202030204" pitchFamily="34" charset="0"/>
            </a:endParaRPr>
          </a:p>
          <a:p>
            <a:pPr marL="180975" lvl="1" indent="-180975" algn="l" rtl="0">
              <a:lnSpc>
                <a:spcPct val="120000"/>
              </a:lnSpc>
              <a:spcBef>
                <a:spcPts val="1800"/>
              </a:spcBef>
              <a:spcAft>
                <a:spcPts val="0"/>
              </a:spcAft>
              <a:buClr>
                <a:schemeClr val="dk1"/>
              </a:buClr>
              <a:buSzPts val="2000"/>
              <a:buChar char="•"/>
            </a:pPr>
            <a:r>
              <a:rPr lang="en-US" sz="2000" dirty="0">
                <a:latin typeface="Swis721 Cn BT" panose="020B0506020202030204" pitchFamily="34" charset="0"/>
              </a:rPr>
              <a:t>Establish eye contact</a:t>
            </a:r>
            <a:endParaRPr dirty="0">
              <a:latin typeface="Swis721 Cn BT" panose="020B0506020202030204" pitchFamily="34" charset="0"/>
            </a:endParaRPr>
          </a:p>
          <a:p>
            <a:pPr marL="180975" lvl="1" indent="-180975" algn="l" rtl="0">
              <a:lnSpc>
                <a:spcPct val="120000"/>
              </a:lnSpc>
              <a:spcBef>
                <a:spcPts val="1800"/>
              </a:spcBef>
              <a:spcAft>
                <a:spcPts val="0"/>
              </a:spcAft>
              <a:buClr>
                <a:schemeClr val="dk1"/>
              </a:buClr>
              <a:buSzPts val="2000"/>
              <a:buChar char="•"/>
            </a:pPr>
            <a:r>
              <a:rPr lang="en-US" sz="2000" dirty="0">
                <a:latin typeface="Swis721 Cn BT" panose="020B0506020202030204" pitchFamily="34" charset="0"/>
              </a:rPr>
              <a:t>Display sincere voice / tone / body language</a:t>
            </a:r>
            <a:endParaRPr dirty="0">
              <a:latin typeface="Swis721 Cn BT" panose="020B0506020202030204" pitchFamily="34" charset="0"/>
            </a:endParaRPr>
          </a:p>
          <a:p>
            <a:pPr marL="0" lvl="0" indent="0" algn="l" rtl="0">
              <a:lnSpc>
                <a:spcPct val="120000"/>
              </a:lnSpc>
              <a:spcBef>
                <a:spcPts val="1800"/>
              </a:spcBef>
              <a:spcAft>
                <a:spcPts val="0"/>
              </a:spcAft>
              <a:buClr>
                <a:schemeClr val="dk1"/>
              </a:buClr>
              <a:buSzPts val="2400"/>
              <a:buNone/>
            </a:pPr>
            <a:r>
              <a:rPr lang="en-US" b="1" dirty="0"/>
              <a:t>Introduce yourself and the panel members</a:t>
            </a:r>
            <a:endParaRPr dirty="0"/>
          </a:p>
          <a:p>
            <a:pPr marL="180975" lvl="1" indent="-180975" algn="l" rtl="0">
              <a:lnSpc>
                <a:spcPct val="120000"/>
              </a:lnSpc>
              <a:spcBef>
                <a:spcPts val="1800"/>
              </a:spcBef>
              <a:spcAft>
                <a:spcPts val="0"/>
              </a:spcAft>
              <a:buClr>
                <a:schemeClr val="dk1"/>
              </a:buClr>
              <a:buSzPts val="2000"/>
              <a:buChar char="•"/>
            </a:pPr>
            <a:r>
              <a:rPr lang="en-US" sz="2000" dirty="0">
                <a:latin typeface="Swis721 Cn BT" panose="020B0506020202030204" pitchFamily="34" charset="0"/>
              </a:rPr>
              <a:t>Information about your role in the organization &amp; role in the selection process. </a:t>
            </a:r>
            <a:endParaRPr dirty="0">
              <a:latin typeface="Swis721 Cn BT" panose="020B0506020202030204" pitchFamily="34" charset="0"/>
            </a:endParaRPr>
          </a:p>
          <a:p>
            <a:pPr marL="180975" lvl="1" indent="-180975" algn="l" rtl="0">
              <a:lnSpc>
                <a:spcPct val="120000"/>
              </a:lnSpc>
              <a:spcBef>
                <a:spcPts val="1800"/>
              </a:spcBef>
              <a:spcAft>
                <a:spcPts val="0"/>
              </a:spcAft>
              <a:buClr>
                <a:schemeClr val="dk1"/>
              </a:buClr>
              <a:buSzPts val="2000"/>
              <a:buChar char="•"/>
            </a:pPr>
            <a:r>
              <a:rPr lang="en-US" sz="2000" dirty="0">
                <a:latin typeface="Swis721 Cn BT" panose="020B0506020202030204" pitchFamily="34" charset="0"/>
              </a:rPr>
              <a:t>Ensure candidate is comfortable &amp; is meeting people of right levels</a:t>
            </a:r>
            <a:endParaRPr dirty="0">
              <a:latin typeface="Swis721 Cn BT" panose="020B0506020202030204" pitchFamily="34" charset="0"/>
            </a:endParaRPr>
          </a:p>
        </p:txBody>
      </p:sp>
      <p:pic>
        <p:nvPicPr>
          <p:cNvPr id="409" name="Google Shape;409;p42"/>
          <p:cNvPicPr preferRelativeResize="0"/>
          <p:nvPr/>
        </p:nvPicPr>
        <p:blipFill rotWithShape="1">
          <a:blip r:embed="rId3">
            <a:alphaModFix/>
          </a:blip>
          <a:srcRect l="30631"/>
          <a:stretch/>
        </p:blipFill>
        <p:spPr>
          <a:xfrm>
            <a:off x="7666075" y="1846580"/>
            <a:ext cx="4429328" cy="47616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7"/>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dirty="0"/>
              <a:t>  Types of Interview</a:t>
            </a:r>
            <a:endParaRPr dirty="0"/>
          </a:p>
        </p:txBody>
      </p:sp>
      <p:sp>
        <p:nvSpPr>
          <p:cNvPr id="448" name="Google Shape;448;p47"/>
          <p:cNvSpPr txBox="1">
            <a:spLocks noGrp="1"/>
          </p:cNvSpPr>
          <p:nvPr>
            <p:ph type="body" idx="1"/>
          </p:nvPr>
        </p:nvSpPr>
        <p:spPr>
          <a:xfrm>
            <a:off x="609600" y="1676400"/>
            <a:ext cx="5303520" cy="4427220"/>
          </a:xfrm>
          <a:prstGeom prst="rect">
            <a:avLst/>
          </a:prstGeom>
          <a:solidFill>
            <a:srgbClr val="FFC000"/>
          </a:solidFill>
          <a:ln>
            <a:noFill/>
          </a:ln>
        </p:spPr>
        <p:txBody>
          <a:bodyPr spcFirstLastPara="1" wrap="square" lIns="0" tIns="45700" rIns="91425" bIns="45700" anchor="t" anchorCtr="0">
            <a:noAutofit/>
          </a:bodyPr>
          <a:lstStyle/>
          <a:p>
            <a:pPr marL="355600" lvl="0" indent="-180975" algn="l" rtl="0">
              <a:lnSpc>
                <a:spcPct val="100000"/>
              </a:lnSpc>
              <a:spcBef>
                <a:spcPts val="0"/>
              </a:spcBef>
              <a:spcAft>
                <a:spcPts val="0"/>
              </a:spcAft>
              <a:buClr>
                <a:schemeClr val="dk1"/>
              </a:buClr>
              <a:buSzPts val="2000"/>
              <a:buChar char="•"/>
            </a:pPr>
            <a:r>
              <a:rPr lang="en-US" sz="2000" dirty="0"/>
              <a:t>Involve asking a standardized set of predetermined questions to all candidates.</a:t>
            </a:r>
            <a:endParaRPr dirty="0"/>
          </a:p>
          <a:p>
            <a:pPr marL="180975" lvl="0" indent="-53975" algn="l" rtl="0">
              <a:lnSpc>
                <a:spcPct val="130000"/>
              </a:lnSpc>
              <a:spcBef>
                <a:spcPts val="1200"/>
              </a:spcBef>
              <a:spcAft>
                <a:spcPts val="0"/>
              </a:spcAft>
              <a:buClr>
                <a:schemeClr val="dk1"/>
              </a:buClr>
              <a:buSzPts val="2000"/>
              <a:buNone/>
            </a:pPr>
            <a:endParaRPr sz="2000" dirty="0"/>
          </a:p>
          <a:p>
            <a:pPr marL="355600" lvl="0" indent="-180975" algn="l" rtl="0">
              <a:lnSpc>
                <a:spcPct val="100000"/>
              </a:lnSpc>
              <a:spcBef>
                <a:spcPts val="1200"/>
              </a:spcBef>
              <a:spcAft>
                <a:spcPts val="0"/>
              </a:spcAft>
              <a:buClr>
                <a:schemeClr val="dk1"/>
              </a:buClr>
              <a:buSzPts val="2000"/>
              <a:buChar char="•"/>
            </a:pPr>
            <a:r>
              <a:rPr lang="en-US" sz="2000" dirty="0"/>
              <a:t>Standardized Questions</a:t>
            </a:r>
            <a:endParaRPr dirty="0"/>
          </a:p>
          <a:p>
            <a:pPr marL="355600" lvl="0" indent="-180975" algn="l" rtl="0">
              <a:lnSpc>
                <a:spcPct val="100000"/>
              </a:lnSpc>
              <a:spcBef>
                <a:spcPts val="1200"/>
              </a:spcBef>
              <a:spcAft>
                <a:spcPts val="0"/>
              </a:spcAft>
              <a:buClr>
                <a:schemeClr val="dk1"/>
              </a:buClr>
              <a:buSzPts val="2000"/>
              <a:buChar char="•"/>
            </a:pPr>
            <a:r>
              <a:rPr lang="en-US" sz="2000" dirty="0"/>
              <a:t>Consistency</a:t>
            </a:r>
            <a:endParaRPr dirty="0"/>
          </a:p>
          <a:p>
            <a:pPr marL="355600" lvl="0" indent="-180975" algn="l" rtl="0">
              <a:lnSpc>
                <a:spcPct val="100000"/>
              </a:lnSpc>
              <a:spcBef>
                <a:spcPts val="1200"/>
              </a:spcBef>
              <a:spcAft>
                <a:spcPts val="0"/>
              </a:spcAft>
              <a:buClr>
                <a:schemeClr val="dk1"/>
              </a:buClr>
              <a:buSzPts val="2000"/>
              <a:buChar char="•"/>
            </a:pPr>
            <a:r>
              <a:rPr lang="en-US" sz="2000" dirty="0"/>
              <a:t>Scoring System</a:t>
            </a:r>
            <a:endParaRPr dirty="0"/>
          </a:p>
          <a:p>
            <a:pPr marL="355600" lvl="0" indent="-180975" algn="l" rtl="0">
              <a:lnSpc>
                <a:spcPct val="100000"/>
              </a:lnSpc>
              <a:spcBef>
                <a:spcPts val="1200"/>
              </a:spcBef>
              <a:spcAft>
                <a:spcPts val="0"/>
              </a:spcAft>
              <a:buClr>
                <a:schemeClr val="dk1"/>
              </a:buClr>
              <a:buSzPts val="2000"/>
              <a:buChar char="•"/>
            </a:pPr>
            <a:r>
              <a:rPr lang="en-US" sz="2000" dirty="0"/>
              <a:t>Reliability</a:t>
            </a:r>
            <a:endParaRPr dirty="0"/>
          </a:p>
          <a:p>
            <a:pPr marL="0" lvl="0" indent="0" algn="l" rtl="0">
              <a:lnSpc>
                <a:spcPct val="100000"/>
              </a:lnSpc>
              <a:spcBef>
                <a:spcPts val="1200"/>
              </a:spcBef>
              <a:spcAft>
                <a:spcPts val="0"/>
              </a:spcAft>
              <a:buClr>
                <a:schemeClr val="dk1"/>
              </a:buClr>
              <a:buSzPts val="2000"/>
              <a:buNone/>
            </a:pPr>
            <a:endParaRPr sz="2000" i="0" dirty="0"/>
          </a:p>
          <a:p>
            <a:pPr marL="0" lvl="0" indent="0" algn="l" rtl="0">
              <a:lnSpc>
                <a:spcPct val="100000"/>
              </a:lnSpc>
              <a:spcBef>
                <a:spcPts val="1200"/>
              </a:spcBef>
              <a:spcAft>
                <a:spcPts val="0"/>
              </a:spcAft>
              <a:buClr>
                <a:schemeClr val="dk1"/>
              </a:buClr>
              <a:buSzPts val="2000"/>
              <a:buNone/>
            </a:pPr>
            <a:r>
              <a:rPr lang="en-US" sz="2000" dirty="0"/>
              <a:t> </a:t>
            </a:r>
            <a:r>
              <a:rPr lang="en-US" sz="2000" dirty="0" err="1"/>
              <a:t>E,g</a:t>
            </a:r>
            <a:r>
              <a:rPr lang="en-US" sz="2000" dirty="0"/>
              <a:t> </a:t>
            </a:r>
            <a:r>
              <a:rPr lang="en-US" sz="2000" b="0" i="0" dirty="0">
                <a:solidFill>
                  <a:srgbClr val="000000"/>
                </a:solidFill>
              </a:rPr>
              <a:t>Can you explain your experience as a Manager in   previous organization.</a:t>
            </a:r>
            <a:endParaRPr sz="2000" dirty="0"/>
          </a:p>
          <a:p>
            <a:pPr marL="180975" lvl="0" indent="-28575" algn="l" rtl="0">
              <a:lnSpc>
                <a:spcPct val="95000"/>
              </a:lnSpc>
              <a:spcBef>
                <a:spcPts val="1200"/>
              </a:spcBef>
              <a:spcAft>
                <a:spcPts val="0"/>
              </a:spcAft>
              <a:buClr>
                <a:schemeClr val="dk1"/>
              </a:buClr>
              <a:buSzPts val="2400"/>
              <a:buNone/>
            </a:pPr>
            <a:endParaRPr dirty="0"/>
          </a:p>
        </p:txBody>
      </p:sp>
      <p:sp>
        <p:nvSpPr>
          <p:cNvPr id="449" name="Google Shape;449;p47"/>
          <p:cNvSpPr txBox="1">
            <a:spLocks noGrp="1"/>
          </p:cNvSpPr>
          <p:nvPr>
            <p:ph type="body" idx="2"/>
          </p:nvPr>
        </p:nvSpPr>
        <p:spPr>
          <a:xfrm>
            <a:off x="6278879" y="1676400"/>
            <a:ext cx="5303520" cy="4427220"/>
          </a:xfrm>
          <a:prstGeom prst="rect">
            <a:avLst/>
          </a:prstGeom>
          <a:solidFill>
            <a:srgbClr val="94F319"/>
          </a:solidFill>
          <a:ln>
            <a:noFill/>
          </a:ln>
        </p:spPr>
        <p:txBody>
          <a:bodyPr spcFirstLastPara="1" wrap="square" lIns="0" tIns="45700" rIns="91425" bIns="45700" anchor="t" anchorCtr="0">
            <a:noAutofit/>
          </a:bodyPr>
          <a:lstStyle/>
          <a:p>
            <a:pPr marL="355600" lvl="0" indent="-180975" algn="l" rtl="0">
              <a:lnSpc>
                <a:spcPct val="100000"/>
              </a:lnSpc>
              <a:spcBef>
                <a:spcPts val="0"/>
              </a:spcBef>
              <a:spcAft>
                <a:spcPts val="0"/>
              </a:spcAft>
              <a:buClr>
                <a:schemeClr val="dk1"/>
              </a:buClr>
              <a:buSzPts val="2000"/>
              <a:buChar char="•"/>
            </a:pPr>
            <a:r>
              <a:rPr lang="en-US" sz="2000" dirty="0"/>
              <a:t>are more flexible and informal, with interviewers asking open-ended questions and exploring various topics as the conversation unfolds</a:t>
            </a:r>
            <a:endParaRPr dirty="0"/>
          </a:p>
          <a:p>
            <a:pPr marL="180975" lvl="0" indent="-53975" algn="l" rtl="0">
              <a:lnSpc>
                <a:spcPct val="95000"/>
              </a:lnSpc>
              <a:spcBef>
                <a:spcPts val="1200"/>
              </a:spcBef>
              <a:spcAft>
                <a:spcPts val="0"/>
              </a:spcAft>
              <a:buClr>
                <a:schemeClr val="dk1"/>
              </a:buClr>
              <a:buSzPts val="2000"/>
              <a:buNone/>
            </a:pPr>
            <a:endParaRPr sz="2000" dirty="0"/>
          </a:p>
          <a:p>
            <a:pPr marL="355600" lvl="0" indent="-180975" algn="l" rtl="0">
              <a:lnSpc>
                <a:spcPct val="100000"/>
              </a:lnSpc>
              <a:spcBef>
                <a:spcPts val="1200"/>
              </a:spcBef>
              <a:spcAft>
                <a:spcPts val="0"/>
              </a:spcAft>
              <a:buClr>
                <a:schemeClr val="dk1"/>
              </a:buClr>
              <a:buSzPts val="2000"/>
              <a:buChar char="•"/>
            </a:pPr>
            <a:r>
              <a:rPr lang="en-US" sz="2000" dirty="0"/>
              <a:t>Open-Ended Questions</a:t>
            </a:r>
            <a:endParaRPr dirty="0"/>
          </a:p>
          <a:p>
            <a:pPr marL="355600" lvl="0" indent="-180975" algn="l" rtl="0">
              <a:lnSpc>
                <a:spcPct val="100000"/>
              </a:lnSpc>
              <a:spcBef>
                <a:spcPts val="1200"/>
              </a:spcBef>
              <a:spcAft>
                <a:spcPts val="0"/>
              </a:spcAft>
              <a:buClr>
                <a:schemeClr val="dk1"/>
              </a:buClr>
              <a:buSzPts val="2000"/>
              <a:buChar char="•"/>
            </a:pPr>
            <a:r>
              <a:rPr lang="en-US" sz="2000" dirty="0"/>
              <a:t>Flexibility</a:t>
            </a:r>
            <a:endParaRPr dirty="0"/>
          </a:p>
          <a:p>
            <a:pPr marL="355600" lvl="0" indent="-180975" algn="l" rtl="0">
              <a:lnSpc>
                <a:spcPct val="100000"/>
              </a:lnSpc>
              <a:spcBef>
                <a:spcPts val="1200"/>
              </a:spcBef>
              <a:spcAft>
                <a:spcPts val="0"/>
              </a:spcAft>
              <a:buClr>
                <a:schemeClr val="dk1"/>
              </a:buClr>
              <a:buSzPts val="2000"/>
              <a:buChar char="•"/>
            </a:pPr>
            <a:r>
              <a:rPr lang="en-US" sz="2000" dirty="0"/>
              <a:t>Subjectivity</a:t>
            </a:r>
            <a:endParaRPr dirty="0"/>
          </a:p>
          <a:p>
            <a:pPr marL="355600" lvl="0" indent="-180975" algn="l" rtl="0">
              <a:lnSpc>
                <a:spcPct val="100000"/>
              </a:lnSpc>
              <a:spcBef>
                <a:spcPts val="1200"/>
              </a:spcBef>
              <a:spcAft>
                <a:spcPts val="0"/>
              </a:spcAft>
              <a:buClr>
                <a:schemeClr val="dk1"/>
              </a:buClr>
              <a:buSzPts val="2000"/>
              <a:buChar char="•"/>
            </a:pPr>
            <a:r>
              <a:rPr lang="en-US" sz="2000" dirty="0"/>
              <a:t>Exploration</a:t>
            </a:r>
            <a:endParaRPr dirty="0"/>
          </a:p>
          <a:p>
            <a:pPr marL="180975" lvl="0" indent="-53975" algn="l" rtl="0">
              <a:lnSpc>
                <a:spcPct val="100000"/>
              </a:lnSpc>
              <a:spcBef>
                <a:spcPts val="1200"/>
              </a:spcBef>
              <a:spcAft>
                <a:spcPts val="0"/>
              </a:spcAft>
              <a:buClr>
                <a:schemeClr val="dk1"/>
              </a:buClr>
              <a:buSzPts val="2000"/>
              <a:buNone/>
            </a:pPr>
            <a:endParaRPr sz="2000" dirty="0"/>
          </a:p>
          <a:p>
            <a:pPr marL="0" lvl="0" indent="0" algn="l" rtl="0">
              <a:lnSpc>
                <a:spcPct val="100000"/>
              </a:lnSpc>
              <a:spcBef>
                <a:spcPts val="1200"/>
              </a:spcBef>
              <a:spcAft>
                <a:spcPts val="0"/>
              </a:spcAft>
              <a:buClr>
                <a:schemeClr val="dk1"/>
              </a:buClr>
              <a:buSzPts val="2000"/>
              <a:buFont typeface="Arial"/>
              <a:buNone/>
            </a:pPr>
            <a:r>
              <a:rPr lang="en-US" sz="2000" dirty="0"/>
              <a:t>   E.G "Tell me about yourself" </a:t>
            </a:r>
            <a:endParaRPr dirty="0"/>
          </a:p>
          <a:p>
            <a:pPr marL="180975" lvl="0" indent="-28575" algn="l" rtl="0">
              <a:lnSpc>
                <a:spcPct val="95000"/>
              </a:lnSpc>
              <a:spcBef>
                <a:spcPts val="1200"/>
              </a:spcBef>
              <a:spcAft>
                <a:spcPts val="0"/>
              </a:spcAft>
              <a:buClr>
                <a:schemeClr val="dk1"/>
              </a:buClr>
              <a:buSzPts val="2400"/>
              <a:buNone/>
            </a:pPr>
            <a:endParaRPr dirty="0"/>
          </a:p>
        </p:txBody>
      </p:sp>
      <p:sp>
        <p:nvSpPr>
          <p:cNvPr id="450" name="Google Shape;450;p47"/>
          <p:cNvSpPr txBox="1"/>
          <p:nvPr/>
        </p:nvSpPr>
        <p:spPr>
          <a:xfrm>
            <a:off x="6467475" y="1017850"/>
            <a:ext cx="3692525" cy="461665"/>
          </a:xfrm>
          <a:prstGeom prst="rect">
            <a:avLst/>
          </a:prstGeom>
          <a:solidFill>
            <a:srgbClr val="94F31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dirty="0">
                <a:solidFill>
                  <a:schemeClr val="dk1"/>
                </a:solidFill>
                <a:latin typeface="Swis721 Cn BT" panose="020B0506020202030204" pitchFamily="34" charset="0"/>
                <a:sym typeface="Arial"/>
              </a:rPr>
              <a:t>Unstructured Interviews</a:t>
            </a:r>
            <a:endParaRPr sz="2400" dirty="0">
              <a:solidFill>
                <a:schemeClr val="dk1"/>
              </a:solidFill>
              <a:latin typeface="Swis721 Cn BT" panose="020B0506020202030204" pitchFamily="34" charset="0"/>
              <a:sym typeface="Arial"/>
            </a:endParaRPr>
          </a:p>
        </p:txBody>
      </p:sp>
      <p:sp>
        <p:nvSpPr>
          <p:cNvPr id="451" name="Google Shape;451;p47"/>
          <p:cNvSpPr txBox="1"/>
          <p:nvPr/>
        </p:nvSpPr>
        <p:spPr>
          <a:xfrm>
            <a:off x="629560" y="971683"/>
            <a:ext cx="3692525" cy="461665"/>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Swis721 Cn BT" panose="020B0506020202030204" pitchFamily="34" charset="0"/>
                <a:sym typeface="Arial"/>
              </a:rPr>
              <a:t>S</a:t>
            </a:r>
            <a:r>
              <a:rPr lang="en-US" sz="2400" b="1" i="0" dirty="0">
                <a:solidFill>
                  <a:schemeClr val="dk1"/>
                </a:solidFill>
                <a:latin typeface="Swis721 Cn BT" panose="020B0506020202030204" pitchFamily="34" charset="0"/>
                <a:sym typeface="Arial"/>
              </a:rPr>
              <a:t>tructured Interviews</a:t>
            </a:r>
            <a:endParaRPr sz="2400" dirty="0">
              <a:solidFill>
                <a:schemeClr val="dk1"/>
              </a:solidFill>
              <a:latin typeface="Swis721 Cn BT" panose="020B0506020202030204" pitchFamily="34" charset="0"/>
              <a:sym typeface="Arial"/>
            </a:endParaRPr>
          </a:p>
        </p:txBody>
      </p:sp>
      <p:pic>
        <p:nvPicPr>
          <p:cNvPr id="452" name="Google Shape;452;p47"/>
          <p:cNvPicPr preferRelativeResize="0"/>
          <p:nvPr/>
        </p:nvPicPr>
        <p:blipFill rotWithShape="1">
          <a:blip r:embed="rId3">
            <a:alphaModFix/>
          </a:blip>
          <a:srcRect l="8050" t="18095" r="12168" b="19455"/>
          <a:stretch/>
        </p:blipFill>
        <p:spPr>
          <a:xfrm>
            <a:off x="10031564" y="4965700"/>
            <a:ext cx="2098491" cy="16425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8">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9">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9">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9">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9">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9">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9">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9">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9">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9"/>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The Types Of Questions</a:t>
            </a:r>
            <a:endParaRPr dirty="0"/>
          </a:p>
        </p:txBody>
      </p:sp>
      <p:sp>
        <p:nvSpPr>
          <p:cNvPr id="469" name="Google Shape;469;p49"/>
          <p:cNvSpPr txBox="1">
            <a:spLocks noGrp="1"/>
          </p:cNvSpPr>
          <p:nvPr>
            <p:ph type="body" idx="1"/>
          </p:nvPr>
        </p:nvSpPr>
        <p:spPr>
          <a:xfrm>
            <a:off x="802433" y="1007706"/>
            <a:ext cx="10759329" cy="5601056"/>
          </a:xfrm>
          <a:prstGeom prst="rect">
            <a:avLst/>
          </a:prstGeom>
          <a:noFill/>
          <a:ln>
            <a:noFill/>
          </a:ln>
        </p:spPr>
        <p:txBody>
          <a:bodyPr spcFirstLastPara="1" wrap="square" lIns="0" tIns="45700" rIns="91425" bIns="45700" anchor="t" anchorCtr="0">
            <a:normAutofit/>
          </a:bodyPr>
          <a:lstStyle/>
          <a:p>
            <a:pPr marL="180975" lvl="0" indent="-180975" algn="l" rtl="0">
              <a:lnSpc>
                <a:spcPct val="200000"/>
              </a:lnSpc>
              <a:spcBef>
                <a:spcPts val="0"/>
              </a:spcBef>
              <a:spcAft>
                <a:spcPts val="0"/>
              </a:spcAft>
              <a:buClr>
                <a:schemeClr val="dk1"/>
              </a:buClr>
              <a:buSzPts val="2200"/>
              <a:buChar char="•"/>
            </a:pPr>
            <a:r>
              <a:rPr lang="en-US" sz="2200" dirty="0"/>
              <a:t>Elementary Questions</a:t>
            </a:r>
            <a:endParaRPr dirty="0"/>
          </a:p>
          <a:p>
            <a:pPr marL="180975" lvl="0" indent="-180975" algn="l" rtl="0">
              <a:lnSpc>
                <a:spcPct val="200000"/>
              </a:lnSpc>
              <a:spcBef>
                <a:spcPts val="1200"/>
              </a:spcBef>
              <a:spcAft>
                <a:spcPts val="0"/>
              </a:spcAft>
              <a:buClr>
                <a:schemeClr val="dk1"/>
              </a:buClr>
              <a:buSzPts val="2200"/>
              <a:buChar char="•"/>
            </a:pPr>
            <a:r>
              <a:rPr lang="en-US" sz="2200" dirty="0"/>
              <a:t>Competency Based Questions</a:t>
            </a:r>
            <a:endParaRPr dirty="0"/>
          </a:p>
          <a:p>
            <a:pPr marL="180975" lvl="0" indent="-180975" algn="l" rtl="0">
              <a:lnSpc>
                <a:spcPct val="200000"/>
              </a:lnSpc>
              <a:spcBef>
                <a:spcPts val="1200"/>
              </a:spcBef>
              <a:spcAft>
                <a:spcPts val="0"/>
              </a:spcAft>
              <a:buClr>
                <a:schemeClr val="dk1"/>
              </a:buClr>
              <a:buSzPts val="2200"/>
              <a:buChar char="•"/>
            </a:pPr>
            <a:r>
              <a:rPr lang="en-US" sz="2200" dirty="0"/>
              <a:t>Business/ Performance/ Function Based Questions</a:t>
            </a:r>
            <a:endParaRPr dirty="0"/>
          </a:p>
          <a:p>
            <a:pPr marL="180975" lvl="0" indent="-180975" algn="l" rtl="0">
              <a:lnSpc>
                <a:spcPct val="200000"/>
              </a:lnSpc>
              <a:spcBef>
                <a:spcPts val="1200"/>
              </a:spcBef>
              <a:spcAft>
                <a:spcPts val="0"/>
              </a:spcAft>
              <a:buClr>
                <a:schemeClr val="dk1"/>
              </a:buClr>
              <a:buSzPts val="2200"/>
              <a:buChar char="•"/>
            </a:pPr>
            <a:r>
              <a:rPr lang="en-US" sz="2200" dirty="0"/>
              <a:t>Probing Questions</a:t>
            </a:r>
            <a:endParaRPr dirty="0"/>
          </a:p>
          <a:p>
            <a:pPr marL="180975" lvl="0" indent="-180975" algn="l" rtl="0">
              <a:lnSpc>
                <a:spcPct val="200000"/>
              </a:lnSpc>
              <a:spcBef>
                <a:spcPts val="1200"/>
              </a:spcBef>
              <a:spcAft>
                <a:spcPts val="0"/>
              </a:spcAft>
              <a:buClr>
                <a:schemeClr val="dk1"/>
              </a:buClr>
              <a:buSzPts val="2200"/>
              <a:buChar char="•"/>
            </a:pPr>
            <a:r>
              <a:rPr lang="en-US" sz="2200" dirty="0"/>
              <a:t>Follow-Up Questions</a:t>
            </a:r>
            <a:endParaRPr dirty="0"/>
          </a:p>
          <a:p>
            <a:pPr marL="180975" lvl="0" indent="-180975" algn="l" rtl="0">
              <a:lnSpc>
                <a:spcPct val="200000"/>
              </a:lnSpc>
              <a:spcBef>
                <a:spcPts val="1200"/>
              </a:spcBef>
              <a:spcAft>
                <a:spcPts val="0"/>
              </a:spcAft>
              <a:buClr>
                <a:schemeClr val="dk1"/>
              </a:buClr>
              <a:buSzPts val="2200"/>
              <a:buChar char="•"/>
            </a:pPr>
            <a:r>
              <a:rPr lang="en-US" sz="2200" dirty="0"/>
              <a:t>Closing Questions</a:t>
            </a:r>
            <a:endParaRPr dirty="0"/>
          </a:p>
        </p:txBody>
      </p:sp>
      <p:pic>
        <p:nvPicPr>
          <p:cNvPr id="470" name="Google Shape;470;p49"/>
          <p:cNvPicPr preferRelativeResize="0"/>
          <p:nvPr/>
        </p:nvPicPr>
        <p:blipFill rotWithShape="1">
          <a:blip r:embed="rId3">
            <a:alphaModFix/>
          </a:blip>
          <a:srcRect l="50000" r="6581" b="8733"/>
          <a:stretch/>
        </p:blipFill>
        <p:spPr>
          <a:xfrm>
            <a:off x="6717934" y="827088"/>
            <a:ext cx="4671633" cy="5523722"/>
          </a:xfrm>
          <a:prstGeom prst="rect">
            <a:avLst/>
          </a:prstGeom>
          <a:noFill/>
          <a:ln>
            <a:noFill/>
          </a:ln>
          <a:effectLst>
            <a:outerShdw blurRad="50800" dist="381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7"/>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STAR Technique </a:t>
            </a:r>
            <a:endParaRPr dirty="0"/>
          </a:p>
        </p:txBody>
      </p:sp>
      <p:sp>
        <p:nvSpPr>
          <p:cNvPr id="539" name="Google Shape;539;p57"/>
          <p:cNvSpPr txBox="1">
            <a:spLocks noGrp="1"/>
          </p:cNvSpPr>
          <p:nvPr>
            <p:ph type="body" idx="1"/>
          </p:nvPr>
        </p:nvSpPr>
        <p:spPr>
          <a:xfrm>
            <a:off x="630238" y="1036639"/>
            <a:ext cx="10931525" cy="1165386"/>
          </a:xfrm>
          <a:prstGeom prst="rect">
            <a:avLst/>
          </a:prstGeom>
          <a:noFill/>
          <a:ln>
            <a:noFill/>
          </a:ln>
        </p:spPr>
        <p:txBody>
          <a:bodyPr spcFirstLastPara="1" wrap="square" lIns="0" tIns="45700" rIns="91425" bIns="45700" anchor="t" anchorCtr="0">
            <a:normAutofit/>
          </a:bodyPr>
          <a:lstStyle/>
          <a:p>
            <a:pPr marL="0" lvl="0" indent="0" algn="l" rtl="0">
              <a:lnSpc>
                <a:spcPct val="95000"/>
              </a:lnSpc>
              <a:spcBef>
                <a:spcPts val="0"/>
              </a:spcBef>
              <a:spcAft>
                <a:spcPts val="0"/>
              </a:spcAft>
              <a:buClr>
                <a:schemeClr val="dk1"/>
              </a:buClr>
              <a:buSzPts val="2000"/>
              <a:buNone/>
            </a:pPr>
            <a:r>
              <a:rPr lang="en-US" sz="2000" dirty="0"/>
              <a:t> Interviewers can use  STAR method to structure their questions and evaluate candidate responses effectively.</a:t>
            </a:r>
            <a:endParaRPr dirty="0"/>
          </a:p>
          <a:p>
            <a:pPr marL="0" lvl="0" indent="0" algn="l" rtl="0">
              <a:lnSpc>
                <a:spcPct val="95000"/>
              </a:lnSpc>
              <a:spcBef>
                <a:spcPts val="1200"/>
              </a:spcBef>
              <a:spcAft>
                <a:spcPts val="0"/>
              </a:spcAft>
              <a:buClr>
                <a:schemeClr val="dk1"/>
              </a:buClr>
              <a:buSzPts val="2000"/>
              <a:buNone/>
            </a:pPr>
            <a:r>
              <a:rPr lang="en-US" sz="2000" dirty="0"/>
              <a:t>Here's how interviewers can apply the STAR technique.</a:t>
            </a:r>
            <a:endParaRPr dirty="0"/>
          </a:p>
        </p:txBody>
      </p:sp>
      <p:grpSp>
        <p:nvGrpSpPr>
          <p:cNvPr id="540" name="Google Shape;540;p57"/>
          <p:cNvGrpSpPr/>
          <p:nvPr/>
        </p:nvGrpSpPr>
        <p:grpSpPr>
          <a:xfrm>
            <a:off x="5097072" y="2642813"/>
            <a:ext cx="5272828" cy="3427541"/>
            <a:chOff x="0" y="729"/>
            <a:chExt cx="5272828" cy="3427541"/>
          </a:xfrm>
        </p:grpSpPr>
        <p:cxnSp>
          <p:nvCxnSpPr>
            <p:cNvPr id="541" name="Google Shape;541;p57"/>
            <p:cNvCxnSpPr/>
            <p:nvPr/>
          </p:nvCxnSpPr>
          <p:spPr>
            <a:xfrm>
              <a:off x="0" y="3428270"/>
              <a:ext cx="5272828" cy="0"/>
            </a:xfrm>
            <a:prstGeom prst="straightConnector1">
              <a:avLst/>
            </a:prstGeom>
            <a:noFill/>
            <a:ln w="12700" cap="flat" cmpd="sng">
              <a:solidFill>
                <a:schemeClr val="accent4"/>
              </a:solidFill>
              <a:prstDash val="solid"/>
              <a:miter lim="800000"/>
              <a:headEnd type="none" w="sm" len="sm"/>
              <a:tailEnd type="none" w="sm" len="sm"/>
            </a:ln>
          </p:spPr>
        </p:cxnSp>
        <p:cxnSp>
          <p:nvCxnSpPr>
            <p:cNvPr id="542" name="Google Shape;542;p57"/>
            <p:cNvCxnSpPr/>
            <p:nvPr/>
          </p:nvCxnSpPr>
          <p:spPr>
            <a:xfrm>
              <a:off x="0" y="2561061"/>
              <a:ext cx="5272828" cy="0"/>
            </a:xfrm>
            <a:prstGeom prst="straightConnector1">
              <a:avLst/>
            </a:prstGeom>
            <a:noFill/>
            <a:ln w="12700" cap="flat" cmpd="sng">
              <a:solidFill>
                <a:schemeClr val="accent4"/>
              </a:solidFill>
              <a:prstDash val="solid"/>
              <a:miter lim="800000"/>
              <a:headEnd type="none" w="sm" len="sm"/>
              <a:tailEnd type="none" w="sm" len="sm"/>
            </a:ln>
          </p:spPr>
        </p:cxnSp>
        <p:cxnSp>
          <p:nvCxnSpPr>
            <p:cNvPr id="543" name="Google Shape;543;p57"/>
            <p:cNvCxnSpPr/>
            <p:nvPr/>
          </p:nvCxnSpPr>
          <p:spPr>
            <a:xfrm>
              <a:off x="0" y="1693852"/>
              <a:ext cx="5272828" cy="0"/>
            </a:xfrm>
            <a:prstGeom prst="straightConnector1">
              <a:avLst/>
            </a:prstGeom>
            <a:noFill/>
            <a:ln w="12700" cap="flat" cmpd="sng">
              <a:solidFill>
                <a:schemeClr val="accent4"/>
              </a:solidFill>
              <a:prstDash val="solid"/>
              <a:miter lim="800000"/>
              <a:headEnd type="none" w="sm" len="sm"/>
              <a:tailEnd type="none" w="sm" len="sm"/>
            </a:ln>
          </p:spPr>
        </p:cxnSp>
        <p:cxnSp>
          <p:nvCxnSpPr>
            <p:cNvPr id="544" name="Google Shape;544;p57"/>
            <p:cNvCxnSpPr/>
            <p:nvPr/>
          </p:nvCxnSpPr>
          <p:spPr>
            <a:xfrm>
              <a:off x="0" y="826642"/>
              <a:ext cx="5272828" cy="0"/>
            </a:xfrm>
            <a:prstGeom prst="straightConnector1">
              <a:avLst/>
            </a:prstGeom>
            <a:noFill/>
            <a:ln w="12700" cap="flat" cmpd="sng">
              <a:solidFill>
                <a:schemeClr val="accent4"/>
              </a:solidFill>
              <a:prstDash val="solid"/>
              <a:miter lim="800000"/>
              <a:headEnd type="none" w="sm" len="sm"/>
              <a:tailEnd type="none" w="sm" len="sm"/>
            </a:ln>
          </p:spPr>
        </p:cxnSp>
        <p:sp>
          <p:nvSpPr>
            <p:cNvPr id="545" name="Google Shape;545;p57"/>
            <p:cNvSpPr/>
            <p:nvPr/>
          </p:nvSpPr>
          <p:spPr>
            <a:xfrm>
              <a:off x="1370935" y="729"/>
              <a:ext cx="3901892" cy="8259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wis721 Cn BT" panose="020B0506020202030204" pitchFamily="34" charset="0"/>
              </a:endParaRPr>
            </a:p>
          </p:txBody>
        </p:sp>
        <p:sp>
          <p:nvSpPr>
            <p:cNvPr id="546" name="Google Shape;546;p57"/>
            <p:cNvSpPr txBox="1"/>
            <p:nvPr/>
          </p:nvSpPr>
          <p:spPr>
            <a:xfrm>
              <a:off x="1370935" y="729"/>
              <a:ext cx="3901892" cy="825913"/>
            </a:xfrm>
            <a:prstGeom prst="rect">
              <a:avLst/>
            </a:prstGeom>
            <a:noFill/>
            <a:ln>
              <a:noFill/>
            </a:ln>
          </p:spPr>
          <p:txBody>
            <a:bodyPr spcFirstLastPara="1" wrap="square" lIns="288000" tIns="45700" rIns="45700"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dirty="0">
                  <a:solidFill>
                    <a:schemeClr val="dk1"/>
                  </a:solidFill>
                  <a:latin typeface="Swis721 Cn BT" panose="020B0506020202030204" pitchFamily="34" charset="0"/>
                  <a:sym typeface="Arial"/>
                </a:rPr>
                <a:t>Situational Questions</a:t>
              </a:r>
              <a:endParaRPr dirty="0">
                <a:latin typeface="Swis721 Cn BT" panose="020B0506020202030204" pitchFamily="34" charset="0"/>
              </a:endParaRPr>
            </a:p>
          </p:txBody>
        </p:sp>
        <p:sp>
          <p:nvSpPr>
            <p:cNvPr id="547" name="Google Shape;547;p57"/>
            <p:cNvSpPr/>
            <p:nvPr/>
          </p:nvSpPr>
          <p:spPr>
            <a:xfrm>
              <a:off x="0" y="729"/>
              <a:ext cx="1370935" cy="825913"/>
            </a:xfrm>
            <a:prstGeom prst="round2SameRect">
              <a:avLst>
                <a:gd name="adj1" fmla="val 16670"/>
                <a:gd name="adj2" fmla="val 0"/>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wis721 Cn BT" panose="020B0506020202030204" pitchFamily="34" charset="0"/>
              </a:endParaRPr>
            </a:p>
          </p:txBody>
        </p:sp>
        <p:sp>
          <p:nvSpPr>
            <p:cNvPr id="548" name="Google Shape;548;p57"/>
            <p:cNvSpPr txBox="1"/>
            <p:nvPr/>
          </p:nvSpPr>
          <p:spPr>
            <a:xfrm>
              <a:off x="40325" y="41054"/>
              <a:ext cx="1290285" cy="7855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en-US" sz="3600" b="1" dirty="0">
                  <a:solidFill>
                    <a:schemeClr val="dk1"/>
                  </a:solidFill>
                  <a:latin typeface="Swis721 Cn BT" panose="020B0506020202030204" pitchFamily="34" charset="0"/>
                  <a:sym typeface="Arial"/>
                </a:rPr>
                <a:t>S</a:t>
              </a:r>
              <a:endParaRPr sz="3600" b="1" dirty="0">
                <a:solidFill>
                  <a:schemeClr val="dk1"/>
                </a:solidFill>
                <a:latin typeface="Swis721 Cn BT" panose="020B0506020202030204" pitchFamily="34" charset="0"/>
                <a:sym typeface="Arial"/>
              </a:endParaRPr>
            </a:p>
          </p:txBody>
        </p:sp>
        <p:sp>
          <p:nvSpPr>
            <p:cNvPr id="549" name="Google Shape;549;p57"/>
            <p:cNvSpPr/>
            <p:nvPr/>
          </p:nvSpPr>
          <p:spPr>
            <a:xfrm>
              <a:off x="1370935" y="867938"/>
              <a:ext cx="3901892" cy="8259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wis721 Cn BT" panose="020B0506020202030204" pitchFamily="34" charset="0"/>
              </a:endParaRPr>
            </a:p>
          </p:txBody>
        </p:sp>
        <p:sp>
          <p:nvSpPr>
            <p:cNvPr id="550" name="Google Shape;550;p57"/>
            <p:cNvSpPr txBox="1"/>
            <p:nvPr/>
          </p:nvSpPr>
          <p:spPr>
            <a:xfrm>
              <a:off x="1370935" y="867938"/>
              <a:ext cx="3901892" cy="825913"/>
            </a:xfrm>
            <a:prstGeom prst="rect">
              <a:avLst/>
            </a:prstGeom>
            <a:noFill/>
            <a:ln>
              <a:noFill/>
            </a:ln>
          </p:spPr>
          <p:txBody>
            <a:bodyPr spcFirstLastPara="1" wrap="square" lIns="288000" tIns="45700" rIns="45700"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dirty="0">
                  <a:solidFill>
                    <a:schemeClr val="dk1"/>
                  </a:solidFill>
                  <a:latin typeface="Swis721 Cn BT" panose="020B0506020202030204" pitchFamily="34" charset="0"/>
                  <a:sym typeface="Arial"/>
                </a:rPr>
                <a:t>Task-Oriented Questions</a:t>
              </a:r>
              <a:endParaRPr dirty="0">
                <a:latin typeface="Swis721 Cn BT" panose="020B0506020202030204" pitchFamily="34" charset="0"/>
              </a:endParaRPr>
            </a:p>
          </p:txBody>
        </p:sp>
        <p:sp>
          <p:nvSpPr>
            <p:cNvPr id="551" name="Google Shape;551;p57"/>
            <p:cNvSpPr/>
            <p:nvPr/>
          </p:nvSpPr>
          <p:spPr>
            <a:xfrm>
              <a:off x="0" y="867938"/>
              <a:ext cx="1370935" cy="825913"/>
            </a:xfrm>
            <a:prstGeom prst="round2SameRect">
              <a:avLst>
                <a:gd name="adj1" fmla="val 16670"/>
                <a:gd name="adj2" fmla="val 0"/>
              </a:avLst>
            </a:prstGeom>
            <a:solidFill>
              <a:srgbClr val="65EE1F"/>
            </a:solidFill>
            <a:ln w="12700" cap="flat" cmpd="sng">
              <a:solidFill>
                <a:srgbClr val="65EE1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wis721 Cn BT" panose="020B0506020202030204" pitchFamily="34" charset="0"/>
              </a:endParaRPr>
            </a:p>
          </p:txBody>
        </p:sp>
        <p:sp>
          <p:nvSpPr>
            <p:cNvPr id="552" name="Google Shape;552;p57"/>
            <p:cNvSpPr txBox="1"/>
            <p:nvPr/>
          </p:nvSpPr>
          <p:spPr>
            <a:xfrm>
              <a:off x="40325" y="908263"/>
              <a:ext cx="1290285" cy="7855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en-US" sz="3600" b="1" dirty="0">
                  <a:solidFill>
                    <a:schemeClr val="dk1"/>
                  </a:solidFill>
                  <a:latin typeface="Swis721 Cn BT" panose="020B0506020202030204" pitchFamily="34" charset="0"/>
                  <a:sym typeface="Arial"/>
                </a:rPr>
                <a:t>T</a:t>
              </a:r>
              <a:endParaRPr dirty="0">
                <a:latin typeface="Swis721 Cn BT" panose="020B0506020202030204" pitchFamily="34" charset="0"/>
              </a:endParaRPr>
            </a:p>
          </p:txBody>
        </p:sp>
        <p:sp>
          <p:nvSpPr>
            <p:cNvPr id="553" name="Google Shape;553;p57"/>
            <p:cNvSpPr/>
            <p:nvPr/>
          </p:nvSpPr>
          <p:spPr>
            <a:xfrm>
              <a:off x="1370935" y="1735147"/>
              <a:ext cx="3901892" cy="8259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wis721 Cn BT" panose="020B0506020202030204" pitchFamily="34" charset="0"/>
              </a:endParaRPr>
            </a:p>
          </p:txBody>
        </p:sp>
        <p:sp>
          <p:nvSpPr>
            <p:cNvPr id="554" name="Google Shape;554;p57"/>
            <p:cNvSpPr txBox="1"/>
            <p:nvPr/>
          </p:nvSpPr>
          <p:spPr>
            <a:xfrm>
              <a:off x="1370935" y="1735147"/>
              <a:ext cx="3901892" cy="825913"/>
            </a:xfrm>
            <a:prstGeom prst="rect">
              <a:avLst/>
            </a:prstGeom>
            <a:noFill/>
            <a:ln>
              <a:noFill/>
            </a:ln>
          </p:spPr>
          <p:txBody>
            <a:bodyPr spcFirstLastPara="1" wrap="square" lIns="288000" tIns="45700" rIns="45700"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dirty="0">
                  <a:solidFill>
                    <a:schemeClr val="dk1"/>
                  </a:solidFill>
                  <a:latin typeface="Swis721 Cn BT" panose="020B0506020202030204" pitchFamily="34" charset="0"/>
                  <a:sym typeface="Arial"/>
                </a:rPr>
                <a:t>Action-Oriented Questions</a:t>
              </a:r>
              <a:endParaRPr dirty="0">
                <a:latin typeface="Swis721 Cn BT" panose="020B0506020202030204" pitchFamily="34" charset="0"/>
              </a:endParaRPr>
            </a:p>
          </p:txBody>
        </p:sp>
        <p:sp>
          <p:nvSpPr>
            <p:cNvPr id="555" name="Google Shape;555;p57"/>
            <p:cNvSpPr/>
            <p:nvPr/>
          </p:nvSpPr>
          <p:spPr>
            <a:xfrm>
              <a:off x="0" y="1735147"/>
              <a:ext cx="1370935" cy="825913"/>
            </a:xfrm>
            <a:prstGeom prst="round2SameRect">
              <a:avLst>
                <a:gd name="adj1" fmla="val 16670"/>
                <a:gd name="adj2" fmla="val 0"/>
              </a:avLst>
            </a:prstGeom>
            <a:solidFill>
              <a:srgbClr val="3DE199"/>
            </a:solidFill>
            <a:ln w="12700" cap="flat" cmpd="sng">
              <a:solidFill>
                <a:srgbClr val="3DE19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wis721 Cn BT" panose="020B0506020202030204" pitchFamily="34" charset="0"/>
              </a:endParaRPr>
            </a:p>
          </p:txBody>
        </p:sp>
        <p:sp>
          <p:nvSpPr>
            <p:cNvPr id="556" name="Google Shape;556;p57"/>
            <p:cNvSpPr txBox="1"/>
            <p:nvPr/>
          </p:nvSpPr>
          <p:spPr>
            <a:xfrm>
              <a:off x="40325" y="1775472"/>
              <a:ext cx="1290285" cy="7855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3600"/>
                <a:buFont typeface="Arial"/>
                <a:buNone/>
              </a:pPr>
              <a:r>
                <a:rPr lang="en-US" sz="3600" b="1" dirty="0">
                  <a:solidFill>
                    <a:schemeClr val="dk1"/>
                  </a:solidFill>
                  <a:latin typeface="Swis721 Cn BT" panose="020B0506020202030204" pitchFamily="34" charset="0"/>
                  <a:sym typeface="Arial"/>
                </a:rPr>
                <a:t>A</a:t>
              </a:r>
              <a:endParaRPr dirty="0">
                <a:latin typeface="Swis721 Cn BT" panose="020B0506020202030204" pitchFamily="34" charset="0"/>
              </a:endParaRPr>
            </a:p>
          </p:txBody>
        </p:sp>
        <p:sp>
          <p:nvSpPr>
            <p:cNvPr id="557" name="Google Shape;557;p57"/>
            <p:cNvSpPr/>
            <p:nvPr/>
          </p:nvSpPr>
          <p:spPr>
            <a:xfrm>
              <a:off x="1370935" y="2602357"/>
              <a:ext cx="3901892" cy="8259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wis721 Cn BT" panose="020B0506020202030204" pitchFamily="34" charset="0"/>
              </a:endParaRPr>
            </a:p>
          </p:txBody>
        </p:sp>
        <p:sp>
          <p:nvSpPr>
            <p:cNvPr id="558" name="Google Shape;558;p57"/>
            <p:cNvSpPr txBox="1"/>
            <p:nvPr/>
          </p:nvSpPr>
          <p:spPr>
            <a:xfrm>
              <a:off x="1370935" y="2602357"/>
              <a:ext cx="3901892" cy="825913"/>
            </a:xfrm>
            <a:prstGeom prst="rect">
              <a:avLst/>
            </a:prstGeom>
            <a:noFill/>
            <a:ln>
              <a:noFill/>
            </a:ln>
          </p:spPr>
          <p:txBody>
            <a:bodyPr spcFirstLastPara="1" wrap="square" lIns="288000" tIns="45700" rIns="45700" bIns="45700"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dirty="0">
                  <a:solidFill>
                    <a:schemeClr val="dk1"/>
                  </a:solidFill>
                  <a:latin typeface="Swis721 Cn BT" panose="020B0506020202030204" pitchFamily="34" charset="0"/>
                  <a:sym typeface="Arial"/>
                </a:rPr>
                <a:t>Result-Oriented Questions</a:t>
              </a:r>
              <a:endParaRPr dirty="0">
                <a:latin typeface="Swis721 Cn BT" panose="020B0506020202030204" pitchFamily="34" charset="0"/>
              </a:endParaRPr>
            </a:p>
          </p:txBody>
        </p:sp>
        <p:sp>
          <p:nvSpPr>
            <p:cNvPr id="559" name="Google Shape;559;p57"/>
            <p:cNvSpPr/>
            <p:nvPr/>
          </p:nvSpPr>
          <p:spPr>
            <a:xfrm>
              <a:off x="0" y="2602357"/>
              <a:ext cx="1370935" cy="825913"/>
            </a:xfrm>
            <a:prstGeom prst="round2SameRect">
              <a:avLst>
                <a:gd name="adj1" fmla="val 16670"/>
                <a:gd name="adj2" fmla="val 0"/>
              </a:avLst>
            </a:prstGeom>
            <a:solidFill>
              <a:srgbClr val="5999D5"/>
            </a:solidFill>
            <a:ln w="12700" cap="flat" cmpd="sng">
              <a:solidFill>
                <a:srgbClr val="5999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wis721 Cn BT" panose="020B0506020202030204" pitchFamily="34" charset="0"/>
              </a:endParaRPr>
            </a:p>
          </p:txBody>
        </p:sp>
        <p:sp>
          <p:nvSpPr>
            <p:cNvPr id="560" name="Google Shape;560;p57"/>
            <p:cNvSpPr txBox="1"/>
            <p:nvPr/>
          </p:nvSpPr>
          <p:spPr>
            <a:xfrm>
              <a:off x="40325" y="2642682"/>
              <a:ext cx="1290285" cy="785588"/>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1" dirty="0">
                  <a:solidFill>
                    <a:schemeClr val="dk1"/>
                  </a:solidFill>
                  <a:latin typeface="Swis721 Cn BT" panose="020B0506020202030204" pitchFamily="34" charset="0"/>
                  <a:sym typeface="Arial"/>
                </a:rPr>
                <a:t>R</a:t>
              </a:r>
              <a:endParaRPr dirty="0">
                <a:latin typeface="Swis721 Cn BT" panose="020B0506020202030204" pitchFamily="34" charset="0"/>
              </a:endParaRPr>
            </a:p>
          </p:txBody>
        </p:sp>
      </p:grpSp>
      <p:pic>
        <p:nvPicPr>
          <p:cNvPr id="561" name="Google Shape;561;p57"/>
          <p:cNvPicPr preferRelativeResize="0"/>
          <p:nvPr/>
        </p:nvPicPr>
        <p:blipFill rotWithShape="1">
          <a:blip r:embed="rId3">
            <a:alphaModFix/>
          </a:blip>
          <a:srcRect/>
          <a:stretch/>
        </p:blipFill>
        <p:spPr>
          <a:xfrm>
            <a:off x="1152074" y="2708750"/>
            <a:ext cx="3536817" cy="33623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0"/>
          <p:cNvSpPr txBox="1">
            <a:spLocks noGrp="1"/>
          </p:cNvSpPr>
          <p:nvPr>
            <p:ph type="title"/>
          </p:nvPr>
        </p:nvSpPr>
        <p:spPr>
          <a:xfrm>
            <a:off x="776177" y="249723"/>
            <a:ext cx="10786262"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Handling Difficult Candidates &amp; Situations</a:t>
            </a:r>
            <a:endParaRPr dirty="0"/>
          </a:p>
        </p:txBody>
      </p:sp>
      <p:sp>
        <p:nvSpPr>
          <p:cNvPr id="584" name="Google Shape;584;p60"/>
          <p:cNvSpPr txBox="1">
            <a:spLocks noGrp="1"/>
          </p:cNvSpPr>
          <p:nvPr>
            <p:ph type="body" idx="1"/>
          </p:nvPr>
        </p:nvSpPr>
        <p:spPr>
          <a:xfrm>
            <a:off x="776177" y="1036242"/>
            <a:ext cx="4210493" cy="5555299"/>
          </a:xfrm>
          <a:prstGeom prst="rect">
            <a:avLst/>
          </a:prstGeom>
          <a:noFill/>
          <a:ln>
            <a:noFill/>
          </a:ln>
        </p:spPr>
        <p:txBody>
          <a:bodyPr spcFirstLastPara="1" wrap="square" lIns="0" tIns="45700" rIns="91425" bIns="45700" anchor="t" anchorCtr="0">
            <a:normAutofit fontScale="92500" lnSpcReduction="10000"/>
          </a:bodyPr>
          <a:lstStyle/>
          <a:p>
            <a:pPr marL="180975" lvl="0" indent="-180975" algn="l" rtl="0">
              <a:lnSpc>
                <a:spcPct val="120000"/>
              </a:lnSpc>
              <a:spcBef>
                <a:spcPts val="0"/>
              </a:spcBef>
              <a:spcAft>
                <a:spcPts val="0"/>
              </a:spcAft>
              <a:buClr>
                <a:schemeClr val="dk1"/>
              </a:buClr>
              <a:buSzPct val="100000"/>
              <a:buChar char="•"/>
            </a:pPr>
            <a:r>
              <a:rPr lang="en-US" sz="2000" dirty="0"/>
              <a:t>Stay Calm and Professional</a:t>
            </a:r>
            <a:endParaRPr dirty="0"/>
          </a:p>
          <a:p>
            <a:pPr marL="180975" lvl="0" indent="-180975" algn="l" rtl="0">
              <a:lnSpc>
                <a:spcPct val="120000"/>
              </a:lnSpc>
              <a:spcBef>
                <a:spcPts val="2400"/>
              </a:spcBef>
              <a:spcAft>
                <a:spcPts val="0"/>
              </a:spcAft>
              <a:buClr>
                <a:schemeClr val="dk1"/>
              </a:buClr>
              <a:buSzPct val="100000"/>
              <a:buChar char="•"/>
            </a:pPr>
            <a:r>
              <a:rPr lang="en-US" sz="2000" dirty="0"/>
              <a:t>Active Listening</a:t>
            </a:r>
            <a:endParaRPr dirty="0"/>
          </a:p>
          <a:p>
            <a:pPr marL="180975" lvl="0" indent="-180975" algn="l" rtl="0">
              <a:lnSpc>
                <a:spcPct val="120000"/>
              </a:lnSpc>
              <a:spcBef>
                <a:spcPts val="2400"/>
              </a:spcBef>
              <a:spcAft>
                <a:spcPts val="0"/>
              </a:spcAft>
              <a:buClr>
                <a:schemeClr val="dk1"/>
              </a:buClr>
              <a:buSzPct val="100000"/>
              <a:buChar char="•"/>
            </a:pPr>
            <a:r>
              <a:rPr lang="en-US" sz="2000" dirty="0"/>
              <a:t>Empathize and Validate</a:t>
            </a:r>
            <a:endParaRPr dirty="0"/>
          </a:p>
          <a:p>
            <a:pPr marL="180975" lvl="0" indent="-180975" algn="l" rtl="0">
              <a:lnSpc>
                <a:spcPct val="120000"/>
              </a:lnSpc>
              <a:spcBef>
                <a:spcPts val="2400"/>
              </a:spcBef>
              <a:spcAft>
                <a:spcPts val="0"/>
              </a:spcAft>
              <a:buClr>
                <a:schemeClr val="dk1"/>
              </a:buClr>
              <a:buSzPct val="100000"/>
              <a:buChar char="•"/>
            </a:pPr>
            <a:r>
              <a:rPr lang="en-US" sz="2000" dirty="0"/>
              <a:t>Clarify Expectations</a:t>
            </a:r>
            <a:endParaRPr dirty="0"/>
          </a:p>
          <a:p>
            <a:pPr marL="180975" lvl="0" indent="-180975" algn="l" rtl="0">
              <a:lnSpc>
                <a:spcPct val="120000"/>
              </a:lnSpc>
              <a:spcBef>
                <a:spcPts val="2400"/>
              </a:spcBef>
              <a:spcAft>
                <a:spcPts val="0"/>
              </a:spcAft>
              <a:buClr>
                <a:schemeClr val="dk1"/>
              </a:buClr>
              <a:buSzPct val="100000"/>
              <a:buChar char="•"/>
            </a:pPr>
            <a:r>
              <a:rPr lang="en-US" sz="2000" dirty="0"/>
              <a:t>Address Inappropriate Behavior</a:t>
            </a:r>
            <a:endParaRPr dirty="0"/>
          </a:p>
          <a:p>
            <a:pPr marL="180975" lvl="0" indent="-180975" algn="l" rtl="0">
              <a:lnSpc>
                <a:spcPct val="120000"/>
              </a:lnSpc>
              <a:spcBef>
                <a:spcPts val="2400"/>
              </a:spcBef>
              <a:spcAft>
                <a:spcPts val="0"/>
              </a:spcAft>
              <a:buClr>
                <a:schemeClr val="dk1"/>
              </a:buClr>
              <a:buSzPct val="100000"/>
              <a:buChar char="•"/>
            </a:pPr>
            <a:r>
              <a:rPr lang="en-US" sz="2000" dirty="0"/>
              <a:t>Redirect the Conversation</a:t>
            </a:r>
            <a:endParaRPr dirty="0"/>
          </a:p>
          <a:p>
            <a:pPr marL="180975" lvl="0" indent="-180975" algn="l" rtl="0">
              <a:lnSpc>
                <a:spcPct val="120000"/>
              </a:lnSpc>
              <a:spcBef>
                <a:spcPts val="2400"/>
              </a:spcBef>
              <a:spcAft>
                <a:spcPts val="0"/>
              </a:spcAft>
              <a:buClr>
                <a:schemeClr val="dk1"/>
              </a:buClr>
              <a:buSzPct val="100000"/>
              <a:buChar char="•"/>
            </a:pPr>
            <a:r>
              <a:rPr lang="en-US" sz="2000" dirty="0"/>
              <a:t>Maintain Control of the Interview</a:t>
            </a:r>
            <a:endParaRPr dirty="0"/>
          </a:p>
          <a:p>
            <a:pPr marL="180975" lvl="0" indent="-180975" algn="l" rtl="0">
              <a:lnSpc>
                <a:spcPct val="120000"/>
              </a:lnSpc>
              <a:spcBef>
                <a:spcPts val="2400"/>
              </a:spcBef>
              <a:spcAft>
                <a:spcPts val="0"/>
              </a:spcAft>
              <a:buClr>
                <a:schemeClr val="dk1"/>
              </a:buClr>
              <a:buSzPct val="100000"/>
              <a:buChar char="•"/>
            </a:pPr>
            <a:r>
              <a:rPr lang="en-US" sz="2000" dirty="0"/>
              <a:t>Involve Others if Necessary</a:t>
            </a:r>
            <a:endParaRPr dirty="0"/>
          </a:p>
          <a:p>
            <a:pPr marL="180975" lvl="0" indent="-180975" algn="l" rtl="0">
              <a:lnSpc>
                <a:spcPct val="120000"/>
              </a:lnSpc>
              <a:spcBef>
                <a:spcPts val="2400"/>
              </a:spcBef>
              <a:spcAft>
                <a:spcPts val="0"/>
              </a:spcAft>
              <a:buClr>
                <a:schemeClr val="dk1"/>
              </a:buClr>
              <a:buSzPct val="100000"/>
              <a:buChar char="•"/>
            </a:pPr>
            <a:r>
              <a:rPr lang="en-US" sz="2000" dirty="0"/>
              <a:t>Debrief with the Team</a:t>
            </a:r>
            <a:endParaRPr dirty="0"/>
          </a:p>
        </p:txBody>
      </p:sp>
      <p:pic>
        <p:nvPicPr>
          <p:cNvPr id="585" name="Google Shape;585;p60"/>
          <p:cNvPicPr preferRelativeResize="0"/>
          <p:nvPr/>
        </p:nvPicPr>
        <p:blipFill rotWithShape="1">
          <a:blip r:embed="rId3">
            <a:alphaModFix/>
          </a:blip>
          <a:srcRect/>
          <a:stretch/>
        </p:blipFill>
        <p:spPr>
          <a:xfrm>
            <a:off x="4986670" y="1550338"/>
            <a:ext cx="6790660" cy="4527106"/>
          </a:xfrm>
          <a:prstGeom prst="roundRect">
            <a:avLst>
              <a:gd name="adj" fmla="val 8594"/>
            </a:avLst>
          </a:prstGeom>
          <a:solidFill>
            <a:srgbClr val="ECECEC"/>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68"/>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Examples -Rating and Ranking Candidates Objectively</a:t>
            </a:r>
            <a:endParaRPr dirty="0"/>
          </a:p>
        </p:txBody>
      </p:sp>
      <p:sp>
        <p:nvSpPr>
          <p:cNvPr id="666" name="Google Shape;666;p68"/>
          <p:cNvSpPr txBox="1">
            <a:spLocks noGrp="1"/>
          </p:cNvSpPr>
          <p:nvPr>
            <p:ph type="body" idx="1"/>
          </p:nvPr>
        </p:nvSpPr>
        <p:spPr>
          <a:xfrm>
            <a:off x="491918" y="4697717"/>
            <a:ext cx="4183380" cy="1835488"/>
          </a:xfrm>
          <a:prstGeom prst="rect">
            <a:avLst/>
          </a:prstGeom>
          <a:solidFill>
            <a:srgbClr val="00B0F0"/>
          </a:solidFill>
          <a:ln>
            <a:noFill/>
          </a:ln>
        </p:spPr>
        <p:txBody>
          <a:bodyPr spcFirstLastPara="1" wrap="square" lIns="0" tIns="45700" rIns="91425" bIns="45700" anchor="t" anchorCtr="0">
            <a:normAutofit/>
          </a:bodyPr>
          <a:lstStyle/>
          <a:p>
            <a:pPr marL="0" lvl="0" indent="0" algn="l" rtl="0">
              <a:lnSpc>
                <a:spcPct val="100000"/>
              </a:lnSpc>
              <a:spcBef>
                <a:spcPts val="0"/>
              </a:spcBef>
              <a:spcAft>
                <a:spcPts val="0"/>
              </a:spcAft>
              <a:buClr>
                <a:srgbClr val="5D46EA"/>
              </a:buClr>
              <a:buSzPct val="100000"/>
              <a:buNone/>
            </a:pPr>
            <a:r>
              <a:rPr lang="en-US" sz="1400" b="1" dirty="0">
                <a:solidFill>
                  <a:schemeClr val="tx1"/>
                </a:solidFill>
                <a:ea typeface="Arial"/>
              </a:rPr>
              <a:t> 3</a:t>
            </a:r>
            <a:r>
              <a:rPr lang="en-US" sz="1200" b="1" dirty="0">
                <a:solidFill>
                  <a:srgbClr val="5D46EA"/>
                </a:solidFill>
              </a:rPr>
              <a:t>. </a:t>
            </a:r>
            <a:r>
              <a:rPr lang="en-US" sz="1400" b="1" dirty="0">
                <a:solidFill>
                  <a:schemeClr val="tx1"/>
                </a:solidFill>
                <a:ea typeface="Arial"/>
              </a:rPr>
              <a:t>Cultural Fit: </a:t>
            </a:r>
            <a:r>
              <a:rPr lang="en-US" sz="1200" dirty="0"/>
              <a:t>Evaluate candidates' alignment with the company’s  culture and values. Use a rating scale to assess their fit. For example:</a:t>
            </a:r>
            <a:endParaRPr sz="1800" dirty="0"/>
          </a:p>
          <a:p>
            <a:pPr marL="0" lvl="0" indent="0" algn="l" rtl="0">
              <a:lnSpc>
                <a:spcPct val="130000"/>
              </a:lnSpc>
              <a:spcBef>
                <a:spcPts val="300"/>
              </a:spcBef>
              <a:spcAft>
                <a:spcPts val="0"/>
              </a:spcAft>
              <a:buClr>
                <a:schemeClr val="dk1"/>
              </a:buClr>
              <a:buSzPct val="100000"/>
              <a:buNone/>
            </a:pPr>
            <a:r>
              <a:rPr lang="en-US" sz="1200" b="1" dirty="0"/>
              <a:t>  For example:</a:t>
            </a:r>
            <a:endParaRPr sz="1800" dirty="0"/>
          </a:p>
          <a:p>
            <a:pPr marL="446088" indent="-269875">
              <a:lnSpc>
                <a:spcPct val="130000"/>
              </a:lnSpc>
              <a:spcBef>
                <a:spcPts val="300"/>
              </a:spcBef>
              <a:buSzPct val="100000"/>
              <a:buFont typeface="Arial"/>
              <a:buAutoNum type="arabicPeriod"/>
            </a:pPr>
            <a:r>
              <a:rPr lang="en-US" sz="1200" b="1" dirty="0">
                <a:solidFill>
                  <a:srgbClr val="000000"/>
                </a:solidFill>
                <a:ea typeface="Arial"/>
              </a:rPr>
              <a:t>Candidate A: 3/5</a:t>
            </a:r>
            <a:endParaRPr sz="1200" b="1" dirty="0">
              <a:solidFill>
                <a:srgbClr val="000000"/>
              </a:solidFill>
              <a:ea typeface="Arial"/>
            </a:endParaRPr>
          </a:p>
          <a:p>
            <a:pPr marL="446088" indent="-269875">
              <a:lnSpc>
                <a:spcPct val="130000"/>
              </a:lnSpc>
              <a:spcBef>
                <a:spcPts val="300"/>
              </a:spcBef>
              <a:buSzPct val="100000"/>
              <a:buFont typeface="Arial"/>
              <a:buAutoNum type="arabicPeriod"/>
            </a:pPr>
            <a:r>
              <a:rPr lang="en-US" sz="1200" b="1" dirty="0">
                <a:solidFill>
                  <a:srgbClr val="000000"/>
                </a:solidFill>
                <a:ea typeface="Arial"/>
              </a:rPr>
              <a:t>Candidate B: 4/5</a:t>
            </a:r>
            <a:endParaRPr sz="1200" b="1" dirty="0">
              <a:solidFill>
                <a:srgbClr val="000000"/>
              </a:solidFill>
              <a:ea typeface="Arial"/>
            </a:endParaRPr>
          </a:p>
          <a:p>
            <a:pPr marL="446088" indent="-269875">
              <a:lnSpc>
                <a:spcPct val="130000"/>
              </a:lnSpc>
              <a:spcBef>
                <a:spcPts val="300"/>
              </a:spcBef>
              <a:buSzPct val="100000"/>
              <a:buFont typeface="Arial"/>
              <a:buAutoNum type="arabicPeriod"/>
            </a:pPr>
            <a:r>
              <a:rPr lang="en-US" sz="1200" b="1" dirty="0">
                <a:solidFill>
                  <a:srgbClr val="000000"/>
                </a:solidFill>
                <a:ea typeface="Arial"/>
              </a:rPr>
              <a:t>Candidate C: 5/5</a:t>
            </a:r>
            <a:endParaRPr sz="1200" b="1" dirty="0">
              <a:solidFill>
                <a:srgbClr val="000000"/>
              </a:solidFill>
              <a:ea typeface="Arial"/>
            </a:endParaRPr>
          </a:p>
        </p:txBody>
      </p:sp>
      <p:pic>
        <p:nvPicPr>
          <p:cNvPr id="668" name="Google Shape;668;p68"/>
          <p:cNvPicPr preferRelativeResize="0"/>
          <p:nvPr/>
        </p:nvPicPr>
        <p:blipFill rotWithShape="1">
          <a:blip r:embed="rId3">
            <a:alphaModFix/>
          </a:blip>
          <a:srcRect t="12070" b="20000"/>
          <a:stretch/>
        </p:blipFill>
        <p:spPr>
          <a:xfrm>
            <a:off x="4629150" y="1938042"/>
            <a:ext cx="3079336" cy="2279628"/>
          </a:xfrm>
          <a:prstGeom prst="rect">
            <a:avLst/>
          </a:prstGeom>
          <a:noFill/>
          <a:ln>
            <a:noFill/>
          </a:ln>
        </p:spPr>
      </p:pic>
      <p:sp>
        <p:nvSpPr>
          <p:cNvPr id="3" name="TextBox 2">
            <a:extLst>
              <a:ext uri="{FF2B5EF4-FFF2-40B4-BE49-F238E27FC236}">
                <a16:creationId xmlns:a16="http://schemas.microsoft.com/office/drawing/2014/main" id="{3A84C787-77D9-3DD0-4354-21DAFF104334}"/>
              </a:ext>
            </a:extLst>
          </p:cNvPr>
          <p:cNvSpPr txBox="1"/>
          <p:nvPr/>
        </p:nvSpPr>
        <p:spPr>
          <a:xfrm>
            <a:off x="538065" y="960150"/>
            <a:ext cx="4091085" cy="1582997"/>
          </a:xfrm>
          <a:prstGeom prst="rect">
            <a:avLst/>
          </a:prstGeom>
          <a:solidFill>
            <a:srgbClr val="FFC000"/>
          </a:solidFill>
        </p:spPr>
        <p:txBody>
          <a:bodyPr wrap="square">
            <a:spAutoFit/>
          </a:bodyPr>
          <a:lstStyle/>
          <a:p>
            <a:pPr marL="0" lvl="0" indent="0" algn="l" rtl="0">
              <a:spcBef>
                <a:spcPts val="0"/>
              </a:spcBef>
              <a:spcAft>
                <a:spcPts val="0"/>
              </a:spcAft>
              <a:buClr>
                <a:srgbClr val="5D46EA"/>
              </a:buClr>
              <a:buSzPct val="100000"/>
              <a:buNone/>
            </a:pPr>
            <a:r>
              <a:rPr lang="en-US" b="1" dirty="0">
                <a:solidFill>
                  <a:schemeClr val="tx1"/>
                </a:solidFill>
                <a:latin typeface="Swis721 Cn BT" panose="020B0506020202030204" pitchFamily="34" charset="0"/>
              </a:rPr>
              <a:t>1. Qualifications and Skills: </a:t>
            </a:r>
            <a:r>
              <a:rPr lang="en-US" sz="1200" dirty="0">
                <a:latin typeface="Swis721 Cn BT" panose="020B0506020202030204" pitchFamily="34" charset="0"/>
              </a:rPr>
              <a:t>Rate candidates on a scale (e.g., 1 to 5) for their qualifications and skills relevant to the job.</a:t>
            </a:r>
          </a:p>
          <a:p>
            <a:pPr marL="0" lvl="0" indent="0" algn="l" rtl="0">
              <a:lnSpc>
                <a:spcPct val="130000"/>
              </a:lnSpc>
              <a:spcBef>
                <a:spcPts val="300"/>
              </a:spcBef>
              <a:spcAft>
                <a:spcPts val="0"/>
              </a:spcAft>
              <a:buClr>
                <a:schemeClr val="dk1"/>
              </a:buClr>
              <a:buSzPct val="100000"/>
              <a:buNone/>
            </a:pPr>
            <a:r>
              <a:rPr lang="en-US" sz="1200" b="1" dirty="0">
                <a:latin typeface="Swis721 Cn BT" panose="020B0506020202030204" pitchFamily="34" charset="0"/>
              </a:rPr>
              <a:t>For example:</a:t>
            </a:r>
            <a:endParaRPr lang="en-US" sz="1200" dirty="0">
              <a:latin typeface="Swis721 Cn BT" panose="020B0506020202030204" pitchFamily="34" charset="0"/>
            </a:endParaRPr>
          </a:p>
          <a:p>
            <a:pPr marL="269875" lvl="0" indent="-269875" algn="l" rtl="0">
              <a:lnSpc>
                <a:spcPct val="130000"/>
              </a:lnSpc>
              <a:spcBef>
                <a:spcPts val="300"/>
              </a:spcBef>
              <a:spcAft>
                <a:spcPts val="0"/>
              </a:spcAft>
              <a:buClr>
                <a:schemeClr val="dk1"/>
              </a:buClr>
              <a:buSzPct val="100000"/>
              <a:buAutoNum type="arabicPeriod"/>
            </a:pPr>
            <a:r>
              <a:rPr lang="en-US" sz="1200" b="1" dirty="0">
                <a:latin typeface="Swis721 Cn BT" panose="020B0506020202030204" pitchFamily="34" charset="0"/>
              </a:rPr>
              <a:t>Candidate A</a:t>
            </a:r>
            <a:r>
              <a:rPr lang="en-US" sz="1200" dirty="0">
                <a:latin typeface="Swis721 Cn BT" panose="020B0506020202030204" pitchFamily="34" charset="0"/>
              </a:rPr>
              <a:t>: </a:t>
            </a:r>
            <a:r>
              <a:rPr lang="en-US" sz="1200" dirty="0">
                <a:solidFill>
                  <a:srgbClr val="5D46EA"/>
                </a:solidFill>
                <a:latin typeface="Swis721 Cn BT" panose="020B0506020202030204" pitchFamily="34" charset="0"/>
              </a:rPr>
              <a:t>4/5 </a:t>
            </a:r>
            <a:r>
              <a:rPr lang="en-US" sz="1200" dirty="0">
                <a:latin typeface="Swis721 Cn BT" panose="020B0506020202030204" pitchFamily="34" charset="0"/>
              </a:rPr>
              <a:t>      </a:t>
            </a:r>
            <a:endParaRPr lang="en-US" sz="1200" b="1" dirty="0">
              <a:latin typeface="Swis721 Cn BT" panose="020B0506020202030204" pitchFamily="34" charset="0"/>
            </a:endParaRPr>
          </a:p>
          <a:p>
            <a:pPr marL="269875" lvl="0" indent="-269875" algn="l" rtl="0">
              <a:lnSpc>
                <a:spcPct val="130000"/>
              </a:lnSpc>
              <a:spcBef>
                <a:spcPts val="300"/>
              </a:spcBef>
              <a:spcAft>
                <a:spcPts val="0"/>
              </a:spcAft>
              <a:buClr>
                <a:schemeClr val="dk1"/>
              </a:buClr>
              <a:buSzPct val="100000"/>
              <a:buAutoNum type="arabicPeriod"/>
            </a:pPr>
            <a:r>
              <a:rPr lang="en-US" sz="1200" b="1" dirty="0">
                <a:latin typeface="Swis721 Cn BT" panose="020B0506020202030204" pitchFamily="34" charset="0"/>
              </a:rPr>
              <a:t>Candidate B: </a:t>
            </a:r>
            <a:r>
              <a:rPr lang="en-US" sz="1200" dirty="0">
                <a:solidFill>
                  <a:srgbClr val="5D46EA"/>
                </a:solidFill>
                <a:latin typeface="Swis721 Cn BT" panose="020B0506020202030204" pitchFamily="34" charset="0"/>
              </a:rPr>
              <a:t>3/5 </a:t>
            </a:r>
            <a:r>
              <a:rPr lang="en-US" sz="1200" dirty="0">
                <a:latin typeface="Swis721 Cn BT" panose="020B0506020202030204" pitchFamily="34" charset="0"/>
              </a:rPr>
              <a:t>         </a:t>
            </a:r>
            <a:endParaRPr lang="en-US" sz="1200" b="1" dirty="0">
              <a:latin typeface="Swis721 Cn BT" panose="020B0506020202030204" pitchFamily="34" charset="0"/>
            </a:endParaRPr>
          </a:p>
          <a:p>
            <a:pPr marL="269875" lvl="0" indent="-269875" algn="l" rtl="0">
              <a:lnSpc>
                <a:spcPct val="130000"/>
              </a:lnSpc>
              <a:spcBef>
                <a:spcPts val="300"/>
              </a:spcBef>
              <a:spcAft>
                <a:spcPts val="0"/>
              </a:spcAft>
              <a:buClr>
                <a:schemeClr val="dk1"/>
              </a:buClr>
              <a:buSzPct val="100000"/>
              <a:buAutoNum type="arabicPeriod"/>
            </a:pPr>
            <a:r>
              <a:rPr lang="en-US" sz="1200" b="1" dirty="0">
                <a:latin typeface="Swis721 Cn BT" panose="020B0506020202030204" pitchFamily="34" charset="0"/>
              </a:rPr>
              <a:t>Candidate C: </a:t>
            </a:r>
            <a:r>
              <a:rPr lang="en-US" sz="1200" dirty="0">
                <a:solidFill>
                  <a:srgbClr val="5D46EA"/>
                </a:solidFill>
                <a:latin typeface="Swis721 Cn BT" panose="020B0506020202030204" pitchFamily="34" charset="0"/>
              </a:rPr>
              <a:t>5/5</a:t>
            </a:r>
            <a:endParaRPr lang="en-US" sz="1200" dirty="0">
              <a:latin typeface="Swis721 Cn BT" panose="020B0506020202030204" pitchFamily="34" charset="0"/>
            </a:endParaRPr>
          </a:p>
        </p:txBody>
      </p:sp>
      <p:sp>
        <p:nvSpPr>
          <p:cNvPr id="5" name="TextBox 4">
            <a:extLst>
              <a:ext uri="{FF2B5EF4-FFF2-40B4-BE49-F238E27FC236}">
                <a16:creationId xmlns:a16="http://schemas.microsoft.com/office/drawing/2014/main" id="{BC3848C4-1CD3-1450-149F-76AD1801888B}"/>
              </a:ext>
            </a:extLst>
          </p:cNvPr>
          <p:cNvSpPr txBox="1"/>
          <p:nvPr/>
        </p:nvSpPr>
        <p:spPr>
          <a:xfrm>
            <a:off x="491917" y="2708900"/>
            <a:ext cx="4183380" cy="1767663"/>
          </a:xfrm>
          <a:prstGeom prst="rect">
            <a:avLst/>
          </a:prstGeom>
          <a:solidFill>
            <a:srgbClr val="92D050"/>
          </a:solidFill>
        </p:spPr>
        <p:txBody>
          <a:bodyPr wrap="square">
            <a:spAutoFit/>
          </a:bodyPr>
          <a:lstStyle/>
          <a:p>
            <a:pPr>
              <a:buClr>
                <a:srgbClr val="5D46EA"/>
              </a:buClr>
              <a:buSzPct val="100000"/>
            </a:pPr>
            <a:r>
              <a:rPr lang="en-US" b="1" dirty="0">
                <a:solidFill>
                  <a:schemeClr val="tx1"/>
                </a:solidFill>
                <a:latin typeface="Swis721 Cn BT" panose="020B0506020202030204" pitchFamily="34" charset="0"/>
              </a:rPr>
              <a:t>2. Behavioral Competencies: </a:t>
            </a:r>
            <a:r>
              <a:rPr lang="en-US" sz="1200" dirty="0">
                <a:latin typeface="Swis721 Cn BT" panose="020B0506020202030204" pitchFamily="34" charset="0"/>
              </a:rPr>
              <a:t>Assess candidates on behavioral competencies using specific criteria, such as communication skills, teamwork, or problem-solving.</a:t>
            </a:r>
          </a:p>
          <a:p>
            <a:pPr marL="0" lvl="0" indent="0" algn="l" rtl="0">
              <a:lnSpc>
                <a:spcPct val="130000"/>
              </a:lnSpc>
              <a:spcBef>
                <a:spcPts val="300"/>
              </a:spcBef>
              <a:spcAft>
                <a:spcPts val="0"/>
              </a:spcAft>
              <a:buClr>
                <a:schemeClr val="dk1"/>
              </a:buClr>
              <a:buSzPct val="100000"/>
              <a:buNone/>
            </a:pPr>
            <a:r>
              <a:rPr lang="en-US" sz="1200" b="1" dirty="0">
                <a:latin typeface="Swis721 Cn BT" panose="020B0506020202030204" pitchFamily="34" charset="0"/>
              </a:rPr>
              <a:t>For example:</a:t>
            </a:r>
            <a:endParaRPr lang="en-US" sz="1200" dirty="0">
              <a:latin typeface="Swis721 Cn BT" panose="020B0506020202030204" pitchFamily="34" charset="0"/>
            </a:endParaRPr>
          </a:p>
          <a:p>
            <a:pPr marL="269875" lvl="0" indent="-269875" algn="l" rtl="0">
              <a:lnSpc>
                <a:spcPct val="130000"/>
              </a:lnSpc>
              <a:spcBef>
                <a:spcPts val="300"/>
              </a:spcBef>
              <a:spcAft>
                <a:spcPts val="0"/>
              </a:spcAft>
              <a:buClr>
                <a:schemeClr val="dk1"/>
              </a:buClr>
              <a:buSzPct val="100000"/>
              <a:buFont typeface="Arial"/>
              <a:buAutoNum type="arabicPeriod"/>
            </a:pPr>
            <a:r>
              <a:rPr lang="en-US" sz="1200" b="1" dirty="0">
                <a:latin typeface="Swis721 Cn BT" panose="020B0506020202030204" pitchFamily="34" charset="0"/>
              </a:rPr>
              <a:t>Candidate A: </a:t>
            </a:r>
            <a:r>
              <a:rPr lang="en-US" sz="1200" dirty="0">
                <a:latin typeface="Swis721 Cn BT" panose="020B0506020202030204" pitchFamily="34" charset="0"/>
              </a:rPr>
              <a:t>(Communication Skills): </a:t>
            </a:r>
            <a:r>
              <a:rPr lang="en-US" sz="1200" dirty="0">
                <a:solidFill>
                  <a:srgbClr val="5D46EA"/>
                </a:solidFill>
                <a:latin typeface="Swis721 Cn BT" panose="020B0506020202030204" pitchFamily="34" charset="0"/>
              </a:rPr>
              <a:t>4/5</a:t>
            </a:r>
            <a:endParaRPr lang="en-US" sz="1200" dirty="0">
              <a:latin typeface="Swis721 Cn BT" panose="020B0506020202030204" pitchFamily="34" charset="0"/>
            </a:endParaRPr>
          </a:p>
          <a:p>
            <a:pPr marL="269875" lvl="0" indent="-269875" algn="l" rtl="0">
              <a:lnSpc>
                <a:spcPct val="130000"/>
              </a:lnSpc>
              <a:spcBef>
                <a:spcPts val="300"/>
              </a:spcBef>
              <a:spcAft>
                <a:spcPts val="0"/>
              </a:spcAft>
              <a:buClr>
                <a:schemeClr val="dk1"/>
              </a:buClr>
              <a:buSzPct val="100000"/>
              <a:buFont typeface="Arial"/>
              <a:buAutoNum type="arabicPeriod"/>
            </a:pPr>
            <a:r>
              <a:rPr lang="en-US" sz="1200" b="1" dirty="0">
                <a:latin typeface="Swis721 Cn BT" panose="020B0506020202030204" pitchFamily="34" charset="0"/>
              </a:rPr>
              <a:t>Candidate B: </a:t>
            </a:r>
            <a:r>
              <a:rPr lang="en-US" sz="1200" dirty="0">
                <a:latin typeface="Swis721 Cn BT" panose="020B0506020202030204" pitchFamily="34" charset="0"/>
              </a:rPr>
              <a:t>(Teamwork): </a:t>
            </a:r>
            <a:r>
              <a:rPr lang="en-US" sz="1200" dirty="0">
                <a:solidFill>
                  <a:srgbClr val="5D46EA"/>
                </a:solidFill>
                <a:latin typeface="Swis721 Cn BT" panose="020B0506020202030204" pitchFamily="34" charset="0"/>
              </a:rPr>
              <a:t>3/5</a:t>
            </a:r>
            <a:endParaRPr lang="en-US" sz="1200" dirty="0">
              <a:latin typeface="Swis721 Cn BT" panose="020B0506020202030204" pitchFamily="34" charset="0"/>
            </a:endParaRPr>
          </a:p>
          <a:p>
            <a:pPr marL="269875" lvl="0" indent="-269875" algn="l" rtl="0">
              <a:lnSpc>
                <a:spcPct val="130000"/>
              </a:lnSpc>
              <a:spcBef>
                <a:spcPts val="300"/>
              </a:spcBef>
              <a:spcAft>
                <a:spcPts val="0"/>
              </a:spcAft>
              <a:buClr>
                <a:schemeClr val="dk1"/>
              </a:buClr>
              <a:buSzPct val="100000"/>
              <a:buFont typeface="Arial"/>
              <a:buAutoNum type="arabicPeriod"/>
            </a:pPr>
            <a:r>
              <a:rPr lang="en-US" sz="1200" b="1" dirty="0">
                <a:latin typeface="Swis721 Cn BT" panose="020B0506020202030204" pitchFamily="34" charset="0"/>
              </a:rPr>
              <a:t>Candidate C: </a:t>
            </a:r>
            <a:r>
              <a:rPr lang="en-US" sz="1200" dirty="0">
                <a:latin typeface="Swis721 Cn BT" panose="020B0506020202030204" pitchFamily="34" charset="0"/>
              </a:rPr>
              <a:t>(Problem-Solving): </a:t>
            </a:r>
            <a:r>
              <a:rPr lang="en-US" sz="1200" dirty="0">
                <a:solidFill>
                  <a:srgbClr val="5D46EA"/>
                </a:solidFill>
                <a:latin typeface="Swis721 Cn BT" panose="020B0506020202030204" pitchFamily="34" charset="0"/>
              </a:rPr>
              <a:t>5/5</a:t>
            </a:r>
            <a:endParaRPr lang="en-US" sz="1200" dirty="0">
              <a:latin typeface="Swis721 Cn BT" panose="020B0506020202030204" pitchFamily="34" charset="0"/>
            </a:endParaRPr>
          </a:p>
        </p:txBody>
      </p:sp>
      <p:sp>
        <p:nvSpPr>
          <p:cNvPr id="6" name="TextBox 5">
            <a:extLst>
              <a:ext uri="{FF2B5EF4-FFF2-40B4-BE49-F238E27FC236}">
                <a16:creationId xmlns:a16="http://schemas.microsoft.com/office/drawing/2014/main" id="{5938102D-DF47-1271-9A06-D1227C393624}"/>
              </a:ext>
            </a:extLst>
          </p:cNvPr>
          <p:cNvSpPr txBox="1"/>
          <p:nvPr/>
        </p:nvSpPr>
        <p:spPr>
          <a:xfrm>
            <a:off x="7822785" y="1024041"/>
            <a:ext cx="4091085" cy="1858457"/>
          </a:xfrm>
          <a:prstGeom prst="rect">
            <a:avLst/>
          </a:prstGeom>
          <a:solidFill>
            <a:srgbClr val="FFC000"/>
          </a:solidFill>
        </p:spPr>
        <p:txBody>
          <a:bodyPr wrap="square">
            <a:spAutoFit/>
          </a:bodyPr>
          <a:lstStyle/>
          <a:p>
            <a:pPr marL="0" lvl="0" indent="0" algn="l" rtl="0">
              <a:spcBef>
                <a:spcPts val="0"/>
              </a:spcBef>
              <a:spcAft>
                <a:spcPts val="0"/>
              </a:spcAft>
              <a:buNone/>
            </a:pPr>
            <a:r>
              <a:rPr lang="en-US" b="1" dirty="0">
                <a:solidFill>
                  <a:schemeClr val="tx1"/>
                </a:solidFill>
                <a:latin typeface="Swis721 Cn BT" panose="020B0506020202030204" pitchFamily="34" charset="0"/>
              </a:rPr>
              <a:t>4. Interview Performance: </a:t>
            </a:r>
            <a:r>
              <a:rPr lang="en-US" sz="1200" dirty="0">
                <a:latin typeface="Swis721 Cn BT" panose="020B0506020202030204" pitchFamily="34" charset="0"/>
              </a:rPr>
              <a:t>Evaluate candidates' performance in the interview based on predefined criteria, such as responses to behavioral questions or technical assessments. </a:t>
            </a:r>
          </a:p>
          <a:p>
            <a:pPr marL="0" lvl="0" indent="0" algn="l" rtl="0">
              <a:spcBef>
                <a:spcPts val="0"/>
              </a:spcBef>
              <a:spcAft>
                <a:spcPts val="0"/>
              </a:spcAft>
              <a:buNone/>
            </a:pPr>
            <a:endParaRPr lang="en-US" sz="1200" dirty="0">
              <a:latin typeface="Swis721 Cn BT" panose="020B0506020202030204" pitchFamily="34" charset="0"/>
            </a:endParaRPr>
          </a:p>
          <a:p>
            <a:pPr marL="0" lvl="0" indent="0" algn="l" rtl="0">
              <a:spcBef>
                <a:spcPts val="0"/>
              </a:spcBef>
              <a:spcAft>
                <a:spcPts val="0"/>
              </a:spcAft>
              <a:buNone/>
            </a:pPr>
            <a:r>
              <a:rPr lang="en-US" sz="1200" dirty="0">
                <a:latin typeface="Swis721 Cn BT" panose="020B0506020202030204" pitchFamily="34" charset="0"/>
              </a:rPr>
              <a:t>For example:</a:t>
            </a:r>
          </a:p>
          <a:p>
            <a:pPr marL="269875" lvl="1" indent="-269875">
              <a:lnSpc>
                <a:spcPct val="130000"/>
              </a:lnSpc>
              <a:spcBef>
                <a:spcPts val="300"/>
              </a:spcBef>
              <a:buClr>
                <a:schemeClr val="dk1"/>
              </a:buClr>
              <a:buSzPct val="100000"/>
              <a:buFont typeface="Arial"/>
              <a:buAutoNum type="arabicPeriod"/>
            </a:pPr>
            <a:r>
              <a:rPr lang="en-US" sz="1200" b="1" dirty="0">
                <a:latin typeface="Swis721 Cn BT" panose="020B0506020202030204" pitchFamily="34" charset="0"/>
              </a:rPr>
              <a:t>Candidate A (Interview Performance): 4/5</a:t>
            </a:r>
          </a:p>
          <a:p>
            <a:pPr marL="269875" lvl="1" indent="-269875">
              <a:lnSpc>
                <a:spcPct val="130000"/>
              </a:lnSpc>
              <a:spcBef>
                <a:spcPts val="300"/>
              </a:spcBef>
              <a:buClr>
                <a:schemeClr val="dk1"/>
              </a:buClr>
              <a:buSzPct val="100000"/>
              <a:buFont typeface="Arial"/>
              <a:buAutoNum type="arabicPeriod"/>
            </a:pPr>
            <a:r>
              <a:rPr lang="en-US" sz="1200" b="1" dirty="0">
                <a:latin typeface="Swis721 Cn BT" panose="020B0506020202030204" pitchFamily="34" charset="0"/>
              </a:rPr>
              <a:t>Candidate B (Interview Performance): 3/5</a:t>
            </a:r>
          </a:p>
          <a:p>
            <a:pPr marL="269875" lvl="1" indent="-269875">
              <a:lnSpc>
                <a:spcPct val="130000"/>
              </a:lnSpc>
              <a:spcBef>
                <a:spcPts val="300"/>
              </a:spcBef>
              <a:buClr>
                <a:schemeClr val="dk1"/>
              </a:buClr>
              <a:buSzPct val="100000"/>
              <a:buFont typeface="Arial"/>
              <a:buAutoNum type="arabicPeriod"/>
            </a:pPr>
            <a:r>
              <a:rPr lang="en-US" sz="1200" b="1" dirty="0">
                <a:latin typeface="Swis721 Cn BT" panose="020B0506020202030204" pitchFamily="34" charset="0"/>
              </a:rPr>
              <a:t>Candidate C (Interview Performance): 5/5</a:t>
            </a:r>
          </a:p>
        </p:txBody>
      </p:sp>
      <p:sp>
        <p:nvSpPr>
          <p:cNvPr id="7" name="TextBox 6">
            <a:extLst>
              <a:ext uri="{FF2B5EF4-FFF2-40B4-BE49-F238E27FC236}">
                <a16:creationId xmlns:a16="http://schemas.microsoft.com/office/drawing/2014/main" id="{0F14DCE0-09FD-D7F5-7364-26DAD4EE8653}"/>
              </a:ext>
            </a:extLst>
          </p:cNvPr>
          <p:cNvSpPr txBox="1"/>
          <p:nvPr/>
        </p:nvSpPr>
        <p:spPr>
          <a:xfrm>
            <a:off x="7822784" y="2997062"/>
            <a:ext cx="4091086" cy="1489126"/>
          </a:xfrm>
          <a:prstGeom prst="rect">
            <a:avLst/>
          </a:prstGeom>
          <a:solidFill>
            <a:srgbClr val="92D050"/>
          </a:solidFill>
        </p:spPr>
        <p:txBody>
          <a:bodyPr wrap="square">
            <a:spAutoFit/>
          </a:bodyPr>
          <a:lstStyle/>
          <a:p>
            <a:pPr>
              <a:buClr>
                <a:srgbClr val="5D46EA"/>
              </a:buClr>
              <a:buSzPct val="100000"/>
            </a:pPr>
            <a:r>
              <a:rPr lang="en-US" b="1" dirty="0">
                <a:solidFill>
                  <a:schemeClr val="tx1"/>
                </a:solidFill>
                <a:latin typeface="Swis721 Cn BT" panose="020B0506020202030204" pitchFamily="34" charset="0"/>
              </a:rPr>
              <a:t>5. Ranking: </a:t>
            </a:r>
            <a:r>
              <a:rPr lang="en-US" sz="1200" dirty="0">
                <a:latin typeface="Swis721 Cn BT" panose="020B0506020202030204" pitchFamily="34" charset="0"/>
              </a:rPr>
              <a:t>Rank candidates based on their interview performance ratings.</a:t>
            </a:r>
          </a:p>
          <a:p>
            <a:pPr>
              <a:buClr>
                <a:srgbClr val="5D46EA"/>
              </a:buClr>
              <a:buSzPct val="100000"/>
            </a:pPr>
            <a:r>
              <a:rPr lang="en-US" sz="1200" dirty="0">
                <a:latin typeface="Swis721 Cn BT" panose="020B0506020202030204" pitchFamily="34" charset="0"/>
              </a:rPr>
              <a:t>For example:</a:t>
            </a:r>
          </a:p>
          <a:p>
            <a:pPr marL="269875" lvl="1" indent="-269875">
              <a:lnSpc>
                <a:spcPct val="130000"/>
              </a:lnSpc>
              <a:spcBef>
                <a:spcPts val="300"/>
              </a:spcBef>
              <a:buClr>
                <a:schemeClr val="dk1"/>
              </a:buClr>
              <a:buSzPct val="100000"/>
              <a:buFont typeface="Arial"/>
              <a:buAutoNum type="arabicPeriod"/>
            </a:pPr>
            <a:r>
              <a:rPr lang="it-IT" sz="1200" b="1" dirty="0">
                <a:latin typeface="Swis721 Cn BT" panose="020B0506020202030204" pitchFamily="34" charset="0"/>
              </a:rPr>
              <a:t>Candidate C</a:t>
            </a:r>
          </a:p>
          <a:p>
            <a:pPr marL="269875" lvl="1" indent="-269875">
              <a:lnSpc>
                <a:spcPct val="130000"/>
              </a:lnSpc>
              <a:spcBef>
                <a:spcPts val="300"/>
              </a:spcBef>
              <a:buClr>
                <a:schemeClr val="dk1"/>
              </a:buClr>
              <a:buSzPct val="100000"/>
              <a:buFont typeface="Arial"/>
              <a:buAutoNum type="arabicPeriod"/>
            </a:pPr>
            <a:r>
              <a:rPr lang="it-IT" sz="1200" b="1" dirty="0">
                <a:latin typeface="Swis721 Cn BT" panose="020B0506020202030204" pitchFamily="34" charset="0"/>
              </a:rPr>
              <a:t>Candidate A</a:t>
            </a:r>
          </a:p>
          <a:p>
            <a:pPr marL="269875" lvl="1" indent="-269875">
              <a:lnSpc>
                <a:spcPct val="130000"/>
              </a:lnSpc>
              <a:spcBef>
                <a:spcPts val="300"/>
              </a:spcBef>
              <a:buClr>
                <a:schemeClr val="dk1"/>
              </a:buClr>
              <a:buSzPct val="100000"/>
              <a:buFont typeface="Arial"/>
              <a:buAutoNum type="arabicPeriod"/>
            </a:pPr>
            <a:r>
              <a:rPr lang="it-IT" sz="1200" b="1" dirty="0">
                <a:latin typeface="Swis721 Cn BT" panose="020B0506020202030204" pitchFamily="34" charset="0"/>
              </a:rPr>
              <a:t>Candidate B</a:t>
            </a:r>
          </a:p>
        </p:txBody>
      </p:sp>
      <p:sp>
        <p:nvSpPr>
          <p:cNvPr id="8" name="Google Shape;666;p68">
            <a:extLst>
              <a:ext uri="{FF2B5EF4-FFF2-40B4-BE49-F238E27FC236}">
                <a16:creationId xmlns:a16="http://schemas.microsoft.com/office/drawing/2014/main" id="{7C4B33BD-7153-AE2B-4DB6-D9CEE41E7E6E}"/>
              </a:ext>
            </a:extLst>
          </p:cNvPr>
          <p:cNvSpPr txBox="1">
            <a:spLocks/>
          </p:cNvSpPr>
          <p:nvPr/>
        </p:nvSpPr>
        <p:spPr>
          <a:xfrm>
            <a:off x="7769018" y="4677752"/>
            <a:ext cx="4183380" cy="1835488"/>
          </a:xfrm>
          <a:prstGeom prst="rect">
            <a:avLst/>
          </a:prstGeom>
          <a:solidFill>
            <a:srgbClr val="00B0F0"/>
          </a:solidFill>
          <a:ln>
            <a:noFill/>
          </a:ln>
        </p:spPr>
        <p:txBody>
          <a:bodyPr spcFirstLastPara="1" wrap="square" lIns="0"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381000" algn="l" rtl="0">
              <a:lnSpc>
                <a:spcPct val="95000"/>
              </a:lnSpc>
              <a:spcBef>
                <a:spcPts val="600"/>
              </a:spcBef>
              <a:spcAft>
                <a:spcPts val="0"/>
              </a:spcAft>
              <a:buClr>
                <a:schemeClr val="dk1"/>
              </a:buClr>
              <a:buSzPts val="2400"/>
              <a:buFont typeface="Arial"/>
              <a:buChar char="•"/>
              <a:defRPr sz="2400" b="0" i="0" u="none" strike="noStrike" cap="none">
                <a:solidFill>
                  <a:schemeClr val="dk1"/>
                </a:solidFill>
                <a:latin typeface="Swis721 Cn BT" panose="020B0506020202030204" pitchFamily="34" charset="0"/>
                <a:ea typeface="Swis721 Cn BT" panose="020B0506020202030204" pitchFamily="34" charset="0"/>
                <a:cs typeface="Arial"/>
                <a:sym typeface="Arial"/>
              </a:defRPr>
            </a:lvl1pPr>
            <a:lvl2pPr marL="914400" marR="0" lvl="1" indent="-368300" algn="l" rtl="0">
              <a:lnSpc>
                <a:spcPct val="95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95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5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95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82563" lvl="0" indent="0">
              <a:spcBef>
                <a:spcPts val="0"/>
              </a:spcBef>
              <a:buNone/>
            </a:pPr>
            <a:endParaRPr lang="en-US" sz="2000" b="1" dirty="0">
              <a:solidFill>
                <a:schemeClr val="tx1"/>
              </a:solidFill>
            </a:endParaRPr>
          </a:p>
          <a:p>
            <a:pPr marL="182563" lvl="0" indent="0">
              <a:spcBef>
                <a:spcPts val="0"/>
              </a:spcBef>
              <a:buNone/>
            </a:pPr>
            <a:r>
              <a:rPr lang="en-US" sz="2000" b="1" dirty="0">
                <a:solidFill>
                  <a:schemeClr val="tx1"/>
                </a:solidFill>
              </a:rPr>
              <a:t>6 Overall Assessment: </a:t>
            </a:r>
            <a:r>
              <a:rPr lang="en-US" sz="1700" dirty="0">
                <a:solidFill>
                  <a:srgbClr val="000000"/>
                </a:solidFill>
              </a:rPr>
              <a:t>Combine ratings from different criteria (e.g.,, qualifications, behavioral competencies, cultural fit, interview performance) to create an overall assessment score. </a:t>
            </a:r>
          </a:p>
          <a:p>
            <a:pPr marL="182563" lvl="0" indent="0" algn="l" rtl="0">
              <a:spcBef>
                <a:spcPts val="0"/>
              </a:spcBef>
              <a:spcAft>
                <a:spcPts val="0"/>
              </a:spcAft>
              <a:buNone/>
            </a:pPr>
            <a:r>
              <a:rPr lang="en-US" sz="1700" dirty="0">
                <a:solidFill>
                  <a:srgbClr val="000000"/>
                </a:solidFill>
              </a:rPr>
              <a:t>For example:</a:t>
            </a:r>
          </a:p>
          <a:p>
            <a:pPr marL="182563" lvl="0" indent="0" algn="l" rtl="0">
              <a:spcBef>
                <a:spcPts val="0"/>
              </a:spcBef>
              <a:spcAft>
                <a:spcPts val="0"/>
              </a:spcAft>
              <a:buClr>
                <a:srgbClr val="FFFFFF"/>
              </a:buClr>
              <a:buSzPts val="1200"/>
              <a:buNone/>
            </a:pPr>
            <a:endParaRPr lang="en-US" sz="1700" dirty="0">
              <a:solidFill>
                <a:srgbClr val="000000"/>
              </a:solidFill>
            </a:endParaRPr>
          </a:p>
          <a:p>
            <a:pPr marL="536575" lvl="1" indent="-269875">
              <a:lnSpc>
                <a:spcPct val="150000"/>
              </a:lnSpc>
              <a:spcBef>
                <a:spcPts val="300"/>
              </a:spcBef>
              <a:buSzPct val="100000"/>
              <a:buFont typeface="Arial"/>
              <a:buAutoNum type="arabicPeriod"/>
            </a:pPr>
            <a:r>
              <a:rPr lang="en-US" sz="1700" b="1" dirty="0">
                <a:solidFill>
                  <a:srgbClr val="000000"/>
                </a:solidFill>
                <a:latin typeface="Swis721 Cn BT" panose="020B0506020202030204" pitchFamily="34" charset="0"/>
              </a:rPr>
              <a:t>Candidate A (Overall Assessment): 16/20</a:t>
            </a:r>
          </a:p>
          <a:p>
            <a:pPr marL="536575" lvl="1" indent="-269875">
              <a:lnSpc>
                <a:spcPct val="150000"/>
              </a:lnSpc>
              <a:spcBef>
                <a:spcPts val="300"/>
              </a:spcBef>
              <a:buSzPct val="100000"/>
              <a:buFont typeface="Arial"/>
              <a:buAutoNum type="arabicPeriod"/>
            </a:pPr>
            <a:r>
              <a:rPr lang="en-US" sz="1700" b="1" dirty="0">
                <a:solidFill>
                  <a:srgbClr val="000000"/>
                </a:solidFill>
                <a:latin typeface="Swis721 Cn BT" panose="020B0506020202030204" pitchFamily="34" charset="0"/>
              </a:rPr>
              <a:t>Candidate B (Overall Assessment): 14/20</a:t>
            </a:r>
          </a:p>
          <a:p>
            <a:pPr marL="536575" lvl="1" indent="-269875">
              <a:lnSpc>
                <a:spcPct val="150000"/>
              </a:lnSpc>
              <a:spcBef>
                <a:spcPts val="300"/>
              </a:spcBef>
              <a:buSzPct val="100000"/>
              <a:buFont typeface="Arial"/>
              <a:buAutoNum type="arabicPeriod"/>
            </a:pPr>
            <a:r>
              <a:rPr lang="en-US" sz="1700" b="1" dirty="0">
                <a:solidFill>
                  <a:srgbClr val="000000"/>
                </a:solidFill>
                <a:latin typeface="Swis721 Cn BT" panose="020B0506020202030204" pitchFamily="34" charset="0"/>
              </a:rPr>
              <a:t>Candidate C (Overall Assessment): 18/20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6">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6">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6">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 grpId="0" uiExpand="1" build="p" animBg="1"/>
      <p:bldP spid="3"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8"/>
          <p:cNvPicPr preferRelativeResize="0"/>
          <p:nvPr/>
        </p:nvPicPr>
        <p:blipFill rotWithShape="1">
          <a:blip r:embed="rId3">
            <a:alphaModFix/>
          </a:blip>
          <a:srcRect l="28069" r="28069"/>
          <a:stretch/>
        </p:blipFill>
        <p:spPr>
          <a:xfrm>
            <a:off x="-1" y="1"/>
            <a:ext cx="3786541" cy="6648450"/>
          </a:xfrm>
          <a:prstGeom prst="rect">
            <a:avLst/>
          </a:prstGeom>
          <a:noFill/>
          <a:ln>
            <a:noFill/>
          </a:ln>
        </p:spPr>
      </p:pic>
      <p:sp>
        <p:nvSpPr>
          <p:cNvPr id="132" name="Google Shape;132;p18"/>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Workshop Agenda</a:t>
            </a:r>
            <a:endParaRPr dirty="0"/>
          </a:p>
        </p:txBody>
      </p:sp>
      <p:sp>
        <p:nvSpPr>
          <p:cNvPr id="133" name="Google Shape;133;p18"/>
          <p:cNvSpPr/>
          <p:nvPr/>
        </p:nvSpPr>
        <p:spPr>
          <a:xfrm>
            <a:off x="4292938" y="1026999"/>
            <a:ext cx="5509854" cy="675801"/>
          </a:xfrm>
          <a:custGeom>
            <a:avLst/>
            <a:gdLst/>
            <a:ahLst/>
            <a:cxnLst/>
            <a:rect l="l" t="t" r="r" b="b"/>
            <a:pathLst>
              <a:path w="6429272" h="813231" extrusionOk="0">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solidFill>
            <a:schemeClr val="accent4"/>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180000" tIns="100000" rIns="0" bIns="100000" anchor="ctr" anchorCtr="0">
            <a:noAutofit/>
          </a:bodyPr>
          <a:lstStyle/>
          <a:p>
            <a:pPr marL="0" marR="0" lvl="0" indent="0" algn="l" rtl="0">
              <a:lnSpc>
                <a:spcPct val="90000"/>
              </a:lnSpc>
              <a:spcBef>
                <a:spcPts val="0"/>
              </a:spcBef>
              <a:spcAft>
                <a:spcPts val="0"/>
              </a:spcAft>
              <a:buNone/>
            </a:pPr>
            <a:r>
              <a:rPr lang="en-US" sz="2000" dirty="0">
                <a:solidFill>
                  <a:schemeClr val="dk1"/>
                </a:solidFill>
                <a:latin typeface="Swis721 Cn BT" panose="020B0506020202030204" pitchFamily="34" charset="0"/>
                <a:sym typeface="Arial"/>
              </a:rPr>
              <a:t>Module-1 -Understanding the art of Interviewing</a:t>
            </a:r>
            <a:endParaRPr sz="2000" dirty="0">
              <a:solidFill>
                <a:schemeClr val="dk1"/>
              </a:solidFill>
              <a:latin typeface="Swis721 Cn BT" panose="020B0506020202030204" pitchFamily="34" charset="0"/>
              <a:sym typeface="Arial"/>
            </a:endParaRPr>
          </a:p>
        </p:txBody>
      </p:sp>
      <p:grpSp>
        <p:nvGrpSpPr>
          <p:cNvPr id="134" name="Google Shape;134;p18"/>
          <p:cNvGrpSpPr/>
          <p:nvPr/>
        </p:nvGrpSpPr>
        <p:grpSpPr>
          <a:xfrm>
            <a:off x="4684634" y="1519769"/>
            <a:ext cx="5384297" cy="952695"/>
            <a:chOff x="4303126" y="1659710"/>
            <a:chExt cx="5384297" cy="952695"/>
          </a:xfrm>
        </p:grpSpPr>
        <p:sp>
          <p:nvSpPr>
            <p:cNvPr id="135" name="Google Shape;135;p18"/>
            <p:cNvSpPr/>
            <p:nvPr/>
          </p:nvSpPr>
          <p:spPr>
            <a:xfrm>
              <a:off x="4303126" y="1936604"/>
              <a:ext cx="5384297" cy="675801"/>
            </a:xfrm>
            <a:custGeom>
              <a:avLst/>
              <a:gdLst/>
              <a:ahLst/>
              <a:cxnLst/>
              <a:rect l="l" t="t" r="r" b="b"/>
              <a:pathLst>
                <a:path w="6429272" h="813231" extrusionOk="0">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solidFill>
              <a:srgbClr val="93F316"/>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180000" tIns="100000" rIns="0" bIns="100000" anchor="ctr" anchorCtr="0">
              <a:noAutofit/>
            </a:bodyPr>
            <a:lstStyle/>
            <a:p>
              <a:pPr marL="0" marR="0" lvl="0" indent="0" algn="l" rtl="0">
                <a:lnSpc>
                  <a:spcPct val="90000"/>
                </a:lnSpc>
                <a:spcBef>
                  <a:spcPts val="0"/>
                </a:spcBef>
                <a:spcAft>
                  <a:spcPts val="0"/>
                </a:spcAft>
                <a:buNone/>
              </a:pPr>
              <a:r>
                <a:rPr lang="en-US" sz="2000" dirty="0">
                  <a:solidFill>
                    <a:schemeClr val="dk1"/>
                  </a:solidFill>
                  <a:latin typeface="Swis721 Cn BT" panose="020B0506020202030204" pitchFamily="34" charset="0"/>
                  <a:sym typeface="Arial"/>
                </a:rPr>
                <a:t>Module-2 -Knowing Who you want?</a:t>
              </a:r>
              <a:endParaRPr dirty="0">
                <a:latin typeface="Swis721 Cn BT" panose="020B0506020202030204" pitchFamily="34" charset="0"/>
              </a:endParaRPr>
            </a:p>
          </p:txBody>
        </p:sp>
        <p:sp>
          <p:nvSpPr>
            <p:cNvPr id="136" name="Google Shape;136;p18"/>
            <p:cNvSpPr/>
            <p:nvPr/>
          </p:nvSpPr>
          <p:spPr>
            <a:xfrm>
              <a:off x="8784386" y="1659710"/>
              <a:ext cx="442685" cy="439271"/>
            </a:xfrm>
            <a:custGeom>
              <a:avLst/>
              <a:gdLst/>
              <a:ahLst/>
              <a:cxnLst/>
              <a:rect l="l" t="t" r="r" b="b"/>
              <a:pathLst>
                <a:path w="528600" h="528600" extrusionOk="0">
                  <a:moveTo>
                    <a:pt x="0" y="290730"/>
                  </a:moveTo>
                  <a:lnTo>
                    <a:pt x="118935" y="290730"/>
                  </a:lnTo>
                  <a:lnTo>
                    <a:pt x="118935" y="0"/>
                  </a:lnTo>
                  <a:lnTo>
                    <a:pt x="409665" y="0"/>
                  </a:lnTo>
                  <a:lnTo>
                    <a:pt x="409665" y="290730"/>
                  </a:lnTo>
                  <a:lnTo>
                    <a:pt x="528600" y="290730"/>
                  </a:lnTo>
                  <a:lnTo>
                    <a:pt x="264300" y="528600"/>
                  </a:lnTo>
                  <a:lnTo>
                    <a:pt x="0" y="290730"/>
                  </a:lnTo>
                  <a:close/>
                </a:path>
              </a:pathLst>
            </a:custGeom>
            <a:solidFill>
              <a:srgbClr val="FFE8CA">
                <a:alpha val="89803"/>
              </a:srgbClr>
            </a:solidFill>
            <a:ln w="12700" cap="flat" cmpd="sng">
              <a:solidFill>
                <a:schemeClr val="lt1">
                  <a:alpha val="89803"/>
                </a:schemeClr>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151950" tIns="33000" rIns="151950" bIns="163825" anchor="ctr" anchorCtr="0">
              <a:noAutofit/>
            </a:bodyPr>
            <a:lstStyle/>
            <a:p>
              <a:pPr marL="0" marR="0" lvl="0" indent="0" algn="ctr" rtl="0">
                <a:lnSpc>
                  <a:spcPct val="90000"/>
                </a:lnSpc>
                <a:spcBef>
                  <a:spcPts val="0"/>
                </a:spcBef>
                <a:spcAft>
                  <a:spcPts val="0"/>
                </a:spcAft>
                <a:buClr>
                  <a:schemeClr val="dk1"/>
                </a:buClr>
                <a:buSzPts val="2610"/>
                <a:buFont typeface="Arial"/>
                <a:buNone/>
              </a:pPr>
              <a:endParaRPr sz="2610" dirty="0">
                <a:solidFill>
                  <a:schemeClr val="dk1"/>
                </a:solidFill>
                <a:latin typeface="Swis721 Cn BT" panose="020B0506020202030204" pitchFamily="34" charset="0"/>
                <a:sym typeface="Arial"/>
              </a:endParaRPr>
            </a:p>
          </p:txBody>
        </p:sp>
      </p:grpSp>
      <p:grpSp>
        <p:nvGrpSpPr>
          <p:cNvPr id="137" name="Google Shape;137;p18"/>
          <p:cNvGrpSpPr/>
          <p:nvPr/>
        </p:nvGrpSpPr>
        <p:grpSpPr>
          <a:xfrm>
            <a:off x="4966451" y="2290374"/>
            <a:ext cx="5384297" cy="951753"/>
            <a:chOff x="4735343" y="2430315"/>
            <a:chExt cx="5384297" cy="951753"/>
          </a:xfrm>
        </p:grpSpPr>
        <p:sp>
          <p:nvSpPr>
            <p:cNvPr id="138" name="Google Shape;138;p18"/>
            <p:cNvSpPr/>
            <p:nvPr/>
          </p:nvSpPr>
          <p:spPr>
            <a:xfrm>
              <a:off x="4735343" y="2706267"/>
              <a:ext cx="5384297" cy="675801"/>
            </a:xfrm>
            <a:custGeom>
              <a:avLst/>
              <a:gdLst/>
              <a:ahLst/>
              <a:cxnLst/>
              <a:rect l="l" t="t" r="r" b="b"/>
              <a:pathLst>
                <a:path w="6429272" h="813231" extrusionOk="0">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solidFill>
              <a:srgbClr val="2EE844"/>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180000" tIns="100000" rIns="0" bIns="10000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dirty="0">
                  <a:solidFill>
                    <a:schemeClr val="dk1"/>
                  </a:solidFill>
                  <a:latin typeface="Swis721 Cn BT" panose="020B0506020202030204" pitchFamily="34" charset="0"/>
                  <a:sym typeface="Arial"/>
                </a:rPr>
                <a:t>Module-3 -Pre Interview Preparation</a:t>
              </a:r>
              <a:endParaRPr dirty="0">
                <a:latin typeface="Swis721 Cn BT" panose="020B0506020202030204" pitchFamily="34" charset="0"/>
              </a:endParaRPr>
            </a:p>
          </p:txBody>
        </p:sp>
        <p:sp>
          <p:nvSpPr>
            <p:cNvPr id="139" name="Google Shape;139;p18"/>
            <p:cNvSpPr/>
            <p:nvPr/>
          </p:nvSpPr>
          <p:spPr>
            <a:xfrm>
              <a:off x="9205785" y="2430315"/>
              <a:ext cx="442685" cy="439271"/>
            </a:xfrm>
            <a:custGeom>
              <a:avLst/>
              <a:gdLst/>
              <a:ahLst/>
              <a:cxnLst/>
              <a:rect l="l" t="t" r="r" b="b"/>
              <a:pathLst>
                <a:path w="528600" h="528600" extrusionOk="0">
                  <a:moveTo>
                    <a:pt x="0" y="290730"/>
                  </a:moveTo>
                  <a:lnTo>
                    <a:pt x="118935" y="290730"/>
                  </a:lnTo>
                  <a:lnTo>
                    <a:pt x="118935" y="0"/>
                  </a:lnTo>
                  <a:lnTo>
                    <a:pt x="409665" y="0"/>
                  </a:lnTo>
                  <a:lnTo>
                    <a:pt x="409665" y="290730"/>
                  </a:lnTo>
                  <a:lnTo>
                    <a:pt x="528600" y="290730"/>
                  </a:lnTo>
                  <a:lnTo>
                    <a:pt x="264300" y="528600"/>
                  </a:lnTo>
                  <a:lnTo>
                    <a:pt x="0" y="290730"/>
                  </a:lnTo>
                  <a:close/>
                </a:path>
              </a:pathLst>
            </a:custGeom>
            <a:solidFill>
              <a:srgbClr val="C7F6A4">
                <a:alpha val="89803"/>
              </a:srgbClr>
            </a:solidFill>
            <a:ln w="12700" cap="flat" cmpd="sng">
              <a:solidFill>
                <a:srgbClr val="DEF9CB">
                  <a:alpha val="89803"/>
                </a:srgbClr>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151950" tIns="33000" rIns="151950" bIns="163825" anchor="ctr" anchorCtr="0">
              <a:noAutofit/>
            </a:bodyPr>
            <a:lstStyle/>
            <a:p>
              <a:pPr marL="0" marR="0" lvl="0" indent="0" algn="ctr" rtl="0">
                <a:lnSpc>
                  <a:spcPct val="90000"/>
                </a:lnSpc>
                <a:spcBef>
                  <a:spcPts val="0"/>
                </a:spcBef>
                <a:spcAft>
                  <a:spcPts val="0"/>
                </a:spcAft>
                <a:buClr>
                  <a:schemeClr val="dk1"/>
                </a:buClr>
                <a:buSzPts val="2610"/>
                <a:buFont typeface="Arial"/>
                <a:buNone/>
              </a:pPr>
              <a:endParaRPr sz="2610" dirty="0">
                <a:solidFill>
                  <a:schemeClr val="dk1"/>
                </a:solidFill>
                <a:latin typeface="Swis721 Cn BT" panose="020B0506020202030204" pitchFamily="34" charset="0"/>
                <a:sym typeface="Arial"/>
              </a:endParaRPr>
            </a:p>
          </p:txBody>
        </p:sp>
      </p:grpSp>
      <p:grpSp>
        <p:nvGrpSpPr>
          <p:cNvPr id="140" name="Google Shape;140;p18"/>
          <p:cNvGrpSpPr/>
          <p:nvPr/>
        </p:nvGrpSpPr>
        <p:grpSpPr>
          <a:xfrm>
            <a:off x="5276570" y="3038489"/>
            <a:ext cx="5384297" cy="963017"/>
            <a:chOff x="5137418" y="3188714"/>
            <a:chExt cx="5384297" cy="963017"/>
          </a:xfrm>
        </p:grpSpPr>
        <p:sp>
          <p:nvSpPr>
            <p:cNvPr id="141" name="Google Shape;141;p18"/>
            <p:cNvSpPr/>
            <p:nvPr/>
          </p:nvSpPr>
          <p:spPr>
            <a:xfrm>
              <a:off x="5137418" y="3475930"/>
              <a:ext cx="5384297" cy="675801"/>
            </a:xfrm>
            <a:custGeom>
              <a:avLst/>
              <a:gdLst/>
              <a:ahLst/>
              <a:cxnLst/>
              <a:rect l="l" t="t" r="r" b="b"/>
              <a:pathLst>
                <a:path w="6429272" h="813231" extrusionOk="0">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solidFill>
              <a:srgbClr val="44DEBE"/>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180000" tIns="100000" rIns="0" bIns="100000" anchor="ctr" anchorCtr="0">
              <a:noAutofit/>
            </a:bodyPr>
            <a:lstStyle/>
            <a:p>
              <a:pPr marL="0" marR="0" lvl="0" indent="0" algn="l" rtl="0">
                <a:lnSpc>
                  <a:spcPct val="90000"/>
                </a:lnSpc>
                <a:spcBef>
                  <a:spcPts val="0"/>
                </a:spcBef>
                <a:spcAft>
                  <a:spcPts val="0"/>
                </a:spcAft>
                <a:buNone/>
              </a:pPr>
              <a:r>
                <a:rPr lang="en-US" sz="2000" dirty="0">
                  <a:solidFill>
                    <a:schemeClr val="dk1"/>
                  </a:solidFill>
                  <a:latin typeface="Swis721 Cn BT" panose="020B0506020202030204" pitchFamily="34" charset="0"/>
                  <a:sym typeface="Arial"/>
                </a:rPr>
                <a:t>Module-4 -During Interview Part-1</a:t>
              </a:r>
              <a:endParaRPr sz="2000" dirty="0">
                <a:solidFill>
                  <a:schemeClr val="dk1"/>
                </a:solidFill>
                <a:latin typeface="Swis721 Cn BT" panose="020B0506020202030204" pitchFamily="34" charset="0"/>
                <a:sym typeface="Arial"/>
              </a:endParaRPr>
            </a:p>
          </p:txBody>
        </p:sp>
        <p:sp>
          <p:nvSpPr>
            <p:cNvPr id="142" name="Google Shape;142;p18"/>
            <p:cNvSpPr/>
            <p:nvPr/>
          </p:nvSpPr>
          <p:spPr>
            <a:xfrm>
              <a:off x="9590003" y="3188714"/>
              <a:ext cx="442685" cy="439271"/>
            </a:xfrm>
            <a:custGeom>
              <a:avLst/>
              <a:gdLst/>
              <a:ahLst/>
              <a:cxnLst/>
              <a:rect l="l" t="t" r="r" b="b"/>
              <a:pathLst>
                <a:path w="528600" h="528600" extrusionOk="0">
                  <a:moveTo>
                    <a:pt x="0" y="290730"/>
                  </a:moveTo>
                  <a:lnTo>
                    <a:pt x="118935" y="290730"/>
                  </a:lnTo>
                  <a:lnTo>
                    <a:pt x="118935" y="0"/>
                  </a:lnTo>
                  <a:lnTo>
                    <a:pt x="409665" y="0"/>
                  </a:lnTo>
                  <a:lnTo>
                    <a:pt x="409665" y="290730"/>
                  </a:lnTo>
                  <a:lnTo>
                    <a:pt x="528600" y="290730"/>
                  </a:lnTo>
                  <a:lnTo>
                    <a:pt x="264300" y="528600"/>
                  </a:lnTo>
                  <a:lnTo>
                    <a:pt x="0" y="290730"/>
                  </a:lnTo>
                  <a:close/>
                </a:path>
              </a:pathLst>
            </a:custGeom>
            <a:solidFill>
              <a:srgbClr val="80E4B9">
                <a:alpha val="89803"/>
              </a:srgbClr>
            </a:solidFill>
            <a:ln w="12700" cap="flat" cmpd="sng">
              <a:solidFill>
                <a:srgbClr val="CDF3E3">
                  <a:alpha val="89803"/>
                </a:srgbClr>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151950" tIns="33000" rIns="151950" bIns="163825" anchor="ctr" anchorCtr="0">
              <a:noAutofit/>
            </a:bodyPr>
            <a:lstStyle/>
            <a:p>
              <a:pPr marL="0" marR="0" lvl="0" indent="0" algn="ctr" rtl="0">
                <a:lnSpc>
                  <a:spcPct val="90000"/>
                </a:lnSpc>
                <a:spcBef>
                  <a:spcPts val="0"/>
                </a:spcBef>
                <a:spcAft>
                  <a:spcPts val="0"/>
                </a:spcAft>
                <a:buClr>
                  <a:schemeClr val="dk1"/>
                </a:buClr>
                <a:buSzPts val="2610"/>
                <a:buFont typeface="Arial"/>
                <a:buNone/>
              </a:pPr>
              <a:endParaRPr sz="2610" dirty="0">
                <a:solidFill>
                  <a:schemeClr val="dk1"/>
                </a:solidFill>
                <a:latin typeface="Swis721 Cn BT" panose="020B0506020202030204" pitchFamily="34" charset="0"/>
                <a:sym typeface="Arial"/>
              </a:endParaRPr>
            </a:p>
          </p:txBody>
        </p:sp>
      </p:grpSp>
      <p:grpSp>
        <p:nvGrpSpPr>
          <p:cNvPr id="143" name="Google Shape;143;p18"/>
          <p:cNvGrpSpPr/>
          <p:nvPr/>
        </p:nvGrpSpPr>
        <p:grpSpPr>
          <a:xfrm>
            <a:off x="5566529" y="3900233"/>
            <a:ext cx="5384297" cy="874923"/>
            <a:chOff x="5455997" y="4040174"/>
            <a:chExt cx="5384297" cy="874923"/>
          </a:xfrm>
        </p:grpSpPr>
        <p:sp>
          <p:nvSpPr>
            <p:cNvPr id="144" name="Google Shape;144;p18"/>
            <p:cNvSpPr/>
            <p:nvPr/>
          </p:nvSpPr>
          <p:spPr>
            <a:xfrm>
              <a:off x="5455997" y="4239296"/>
              <a:ext cx="5384297" cy="675801"/>
            </a:xfrm>
            <a:custGeom>
              <a:avLst/>
              <a:gdLst/>
              <a:ahLst/>
              <a:cxnLst/>
              <a:rect l="l" t="t" r="r" b="b"/>
              <a:pathLst>
                <a:path w="6429272" h="813231" extrusionOk="0">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solidFill>
              <a:srgbClr val="44DEBE"/>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180000" tIns="100000" rIns="0" bIns="100000" anchor="ctr" anchorCtr="0">
              <a:noAutofit/>
            </a:bodyPr>
            <a:lstStyle/>
            <a:p>
              <a:pPr marL="0" marR="0" lvl="0" indent="0" algn="l" rtl="0">
                <a:lnSpc>
                  <a:spcPct val="90000"/>
                </a:lnSpc>
                <a:spcBef>
                  <a:spcPts val="0"/>
                </a:spcBef>
                <a:spcAft>
                  <a:spcPts val="0"/>
                </a:spcAft>
                <a:buNone/>
              </a:pPr>
              <a:r>
                <a:rPr lang="en-US" sz="2000" dirty="0">
                  <a:solidFill>
                    <a:schemeClr val="dk1"/>
                  </a:solidFill>
                  <a:latin typeface="Swis721 Cn BT" panose="020B0506020202030204" pitchFamily="34" charset="0"/>
                  <a:sym typeface="Arial"/>
                </a:rPr>
                <a:t>Module-5 -During Interview Part-2</a:t>
              </a:r>
              <a:endParaRPr sz="2000" dirty="0">
                <a:solidFill>
                  <a:schemeClr val="dk1"/>
                </a:solidFill>
                <a:latin typeface="Swis721 Cn BT" panose="020B0506020202030204" pitchFamily="34" charset="0"/>
                <a:sym typeface="Arial"/>
              </a:endParaRPr>
            </a:p>
          </p:txBody>
        </p:sp>
        <p:sp>
          <p:nvSpPr>
            <p:cNvPr id="145" name="Google Shape;145;p18"/>
            <p:cNvSpPr/>
            <p:nvPr/>
          </p:nvSpPr>
          <p:spPr>
            <a:xfrm>
              <a:off x="9958585" y="4040174"/>
              <a:ext cx="442685" cy="439271"/>
            </a:xfrm>
            <a:custGeom>
              <a:avLst/>
              <a:gdLst/>
              <a:ahLst/>
              <a:cxnLst/>
              <a:rect l="l" t="t" r="r" b="b"/>
              <a:pathLst>
                <a:path w="528600" h="528600" extrusionOk="0">
                  <a:moveTo>
                    <a:pt x="0" y="290730"/>
                  </a:moveTo>
                  <a:lnTo>
                    <a:pt x="118935" y="290730"/>
                  </a:lnTo>
                  <a:lnTo>
                    <a:pt x="118935" y="0"/>
                  </a:lnTo>
                  <a:lnTo>
                    <a:pt x="409665" y="0"/>
                  </a:lnTo>
                  <a:lnTo>
                    <a:pt x="409665" y="290730"/>
                  </a:lnTo>
                  <a:lnTo>
                    <a:pt x="528600" y="290730"/>
                  </a:lnTo>
                  <a:lnTo>
                    <a:pt x="264300" y="528600"/>
                  </a:lnTo>
                  <a:lnTo>
                    <a:pt x="0" y="290730"/>
                  </a:lnTo>
                  <a:close/>
                </a:path>
              </a:pathLst>
            </a:custGeom>
            <a:solidFill>
              <a:srgbClr val="46DEBF"/>
            </a:solidFill>
            <a:ln w="1270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151950" tIns="33000" rIns="151950" bIns="163825" anchor="ctr" anchorCtr="0">
              <a:noAutofit/>
            </a:bodyPr>
            <a:lstStyle/>
            <a:p>
              <a:pPr marL="0" marR="0" lvl="0" indent="0" algn="ctr" rtl="0">
                <a:lnSpc>
                  <a:spcPct val="90000"/>
                </a:lnSpc>
                <a:spcBef>
                  <a:spcPts val="0"/>
                </a:spcBef>
                <a:spcAft>
                  <a:spcPts val="0"/>
                </a:spcAft>
                <a:buClr>
                  <a:schemeClr val="dk1"/>
                </a:buClr>
                <a:buSzPts val="2610"/>
                <a:buFont typeface="Arial"/>
                <a:buNone/>
              </a:pPr>
              <a:endParaRPr sz="2610" dirty="0">
                <a:solidFill>
                  <a:schemeClr val="dk1"/>
                </a:solidFill>
                <a:latin typeface="Swis721 Cn BT" panose="020B0506020202030204" pitchFamily="34" charset="0"/>
                <a:sym typeface="Arial"/>
              </a:endParaRPr>
            </a:p>
          </p:txBody>
        </p:sp>
      </p:grpSp>
      <p:grpSp>
        <p:nvGrpSpPr>
          <p:cNvPr id="146" name="Google Shape;146;p18"/>
          <p:cNvGrpSpPr/>
          <p:nvPr/>
        </p:nvGrpSpPr>
        <p:grpSpPr>
          <a:xfrm>
            <a:off x="5921125" y="4579654"/>
            <a:ext cx="5384297" cy="955509"/>
            <a:chOff x="5713313" y="4719595"/>
            <a:chExt cx="5384297" cy="955509"/>
          </a:xfrm>
        </p:grpSpPr>
        <p:sp>
          <p:nvSpPr>
            <p:cNvPr id="147" name="Google Shape;147;p18"/>
            <p:cNvSpPr/>
            <p:nvPr/>
          </p:nvSpPr>
          <p:spPr>
            <a:xfrm>
              <a:off x="5713313" y="4999303"/>
              <a:ext cx="5384297" cy="675801"/>
            </a:xfrm>
            <a:custGeom>
              <a:avLst/>
              <a:gdLst/>
              <a:ahLst/>
              <a:cxnLst/>
              <a:rect l="l" t="t" r="r" b="b"/>
              <a:pathLst>
                <a:path w="6429272" h="813231" extrusionOk="0">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solidFill>
              <a:srgbClr val="00B0F0"/>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180000" tIns="100000" rIns="0" bIns="100000" anchor="ctr" anchorCtr="0">
              <a:noAutofit/>
            </a:bodyPr>
            <a:lstStyle/>
            <a:p>
              <a:pPr marL="0" marR="0" lvl="0" indent="0" algn="l" rtl="0">
                <a:lnSpc>
                  <a:spcPct val="90000"/>
                </a:lnSpc>
                <a:spcBef>
                  <a:spcPts val="0"/>
                </a:spcBef>
                <a:spcAft>
                  <a:spcPts val="0"/>
                </a:spcAft>
                <a:buNone/>
              </a:pPr>
              <a:r>
                <a:rPr lang="en-US" sz="2000" dirty="0">
                  <a:solidFill>
                    <a:schemeClr val="dk1"/>
                  </a:solidFill>
                  <a:latin typeface="Swis721 Cn BT" panose="020B0506020202030204" pitchFamily="34" charset="0"/>
                  <a:sym typeface="Arial"/>
                </a:rPr>
                <a:t>Module-6 -Post Interview/ After Interview</a:t>
              </a:r>
              <a:endParaRPr sz="2000" dirty="0">
                <a:solidFill>
                  <a:schemeClr val="dk1"/>
                </a:solidFill>
                <a:latin typeface="Swis721 Cn BT" panose="020B0506020202030204" pitchFamily="34" charset="0"/>
                <a:sym typeface="Arial"/>
              </a:endParaRPr>
            </a:p>
          </p:txBody>
        </p:sp>
        <p:sp>
          <p:nvSpPr>
            <p:cNvPr id="148" name="Google Shape;148;p18"/>
            <p:cNvSpPr/>
            <p:nvPr/>
          </p:nvSpPr>
          <p:spPr>
            <a:xfrm>
              <a:off x="10183755" y="4719595"/>
              <a:ext cx="442685" cy="439271"/>
            </a:xfrm>
            <a:custGeom>
              <a:avLst/>
              <a:gdLst/>
              <a:ahLst/>
              <a:cxnLst/>
              <a:rect l="l" t="t" r="r" b="b"/>
              <a:pathLst>
                <a:path w="528600" h="528600" extrusionOk="0">
                  <a:moveTo>
                    <a:pt x="0" y="290730"/>
                  </a:moveTo>
                  <a:lnTo>
                    <a:pt x="118935" y="290730"/>
                  </a:lnTo>
                  <a:lnTo>
                    <a:pt x="118935" y="0"/>
                  </a:lnTo>
                  <a:lnTo>
                    <a:pt x="409665" y="0"/>
                  </a:lnTo>
                  <a:lnTo>
                    <a:pt x="409665" y="290730"/>
                  </a:lnTo>
                  <a:lnTo>
                    <a:pt x="528600" y="290730"/>
                  </a:lnTo>
                  <a:lnTo>
                    <a:pt x="264300" y="528600"/>
                  </a:lnTo>
                  <a:lnTo>
                    <a:pt x="0" y="290730"/>
                  </a:lnTo>
                  <a:close/>
                </a:path>
              </a:pathLst>
            </a:custGeom>
            <a:solidFill>
              <a:srgbClr val="A0EEDD"/>
            </a:solidFill>
            <a:ln w="1270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151950" tIns="33000" rIns="151950" bIns="163825" anchor="ctr" anchorCtr="0">
              <a:noAutofit/>
            </a:bodyPr>
            <a:lstStyle/>
            <a:p>
              <a:pPr marL="0" marR="0" lvl="0" indent="0" algn="ctr" rtl="0">
                <a:lnSpc>
                  <a:spcPct val="90000"/>
                </a:lnSpc>
                <a:spcBef>
                  <a:spcPts val="0"/>
                </a:spcBef>
                <a:spcAft>
                  <a:spcPts val="0"/>
                </a:spcAft>
                <a:buClr>
                  <a:schemeClr val="dk1"/>
                </a:buClr>
                <a:buSzPts val="2610"/>
                <a:buFont typeface="Arial"/>
                <a:buNone/>
              </a:pPr>
              <a:endParaRPr sz="2610" dirty="0">
                <a:solidFill>
                  <a:schemeClr val="dk1"/>
                </a:solidFill>
                <a:latin typeface="Swis721 Cn BT" panose="020B0506020202030204" pitchFamily="34" charset="0"/>
                <a:sym typeface="Arial"/>
              </a:endParaRPr>
            </a:p>
          </p:txBody>
        </p:sp>
      </p:grpSp>
      <p:grpSp>
        <p:nvGrpSpPr>
          <p:cNvPr id="149" name="Google Shape;149;p18"/>
          <p:cNvGrpSpPr/>
          <p:nvPr/>
        </p:nvGrpSpPr>
        <p:grpSpPr>
          <a:xfrm>
            <a:off x="6310469" y="5446324"/>
            <a:ext cx="5173331" cy="929227"/>
            <a:chOff x="6199937" y="5586265"/>
            <a:chExt cx="5173331" cy="929227"/>
          </a:xfrm>
        </p:grpSpPr>
        <p:sp>
          <p:nvSpPr>
            <p:cNvPr id="150" name="Google Shape;150;p18"/>
            <p:cNvSpPr/>
            <p:nvPr/>
          </p:nvSpPr>
          <p:spPr>
            <a:xfrm>
              <a:off x="6199937" y="5839691"/>
              <a:ext cx="5173331" cy="675801"/>
            </a:xfrm>
            <a:custGeom>
              <a:avLst/>
              <a:gdLst/>
              <a:ahLst/>
              <a:cxnLst/>
              <a:rect l="l" t="t" r="r" b="b"/>
              <a:pathLst>
                <a:path w="6429272" h="813231" extrusionOk="0">
                  <a:moveTo>
                    <a:pt x="0" y="81323"/>
                  </a:moveTo>
                  <a:cubicBezTo>
                    <a:pt x="0" y="36410"/>
                    <a:pt x="36410" y="0"/>
                    <a:pt x="81323" y="0"/>
                  </a:cubicBezTo>
                  <a:lnTo>
                    <a:pt x="6347949" y="0"/>
                  </a:lnTo>
                  <a:cubicBezTo>
                    <a:pt x="6392862" y="0"/>
                    <a:pt x="6429272" y="36410"/>
                    <a:pt x="6429272" y="81323"/>
                  </a:cubicBezTo>
                  <a:lnTo>
                    <a:pt x="6429272" y="731908"/>
                  </a:lnTo>
                  <a:cubicBezTo>
                    <a:pt x="6429272" y="776821"/>
                    <a:pt x="6392862" y="813231"/>
                    <a:pt x="6347949" y="813231"/>
                  </a:cubicBezTo>
                  <a:lnTo>
                    <a:pt x="81323" y="813231"/>
                  </a:lnTo>
                  <a:cubicBezTo>
                    <a:pt x="36410" y="813231"/>
                    <a:pt x="0" y="776821"/>
                    <a:pt x="0" y="731908"/>
                  </a:cubicBezTo>
                  <a:lnTo>
                    <a:pt x="0" y="81323"/>
                  </a:lnTo>
                  <a:close/>
                </a:path>
              </a:pathLst>
            </a:custGeom>
            <a:solidFill>
              <a:srgbClr val="AFEAFF"/>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180000" tIns="100000" rIns="0" bIns="100000" anchor="ctr" anchorCtr="0">
              <a:noAutofit/>
            </a:bodyPr>
            <a:lstStyle/>
            <a:p>
              <a:pPr marL="0" marR="0" lvl="0" indent="0" algn="l" rtl="0">
                <a:lnSpc>
                  <a:spcPct val="90000"/>
                </a:lnSpc>
                <a:spcBef>
                  <a:spcPts val="0"/>
                </a:spcBef>
                <a:spcAft>
                  <a:spcPts val="0"/>
                </a:spcAft>
                <a:buNone/>
              </a:pPr>
              <a:r>
                <a:rPr lang="en-US" sz="2000" dirty="0">
                  <a:solidFill>
                    <a:schemeClr val="dk1"/>
                  </a:solidFill>
                  <a:latin typeface="Swis721 Cn BT" panose="020B0506020202030204" pitchFamily="34" charset="0"/>
                  <a:sym typeface="Arial"/>
                </a:rPr>
                <a:t>Module-7 -Other Important Points</a:t>
              </a:r>
              <a:endParaRPr dirty="0">
                <a:latin typeface="Swis721 Cn BT" panose="020B0506020202030204" pitchFamily="34" charset="0"/>
              </a:endParaRPr>
            </a:p>
          </p:txBody>
        </p:sp>
        <p:sp>
          <p:nvSpPr>
            <p:cNvPr id="151" name="Google Shape;151;p18"/>
            <p:cNvSpPr/>
            <p:nvPr/>
          </p:nvSpPr>
          <p:spPr>
            <a:xfrm>
              <a:off x="10616831" y="5586265"/>
              <a:ext cx="442685" cy="439271"/>
            </a:xfrm>
            <a:custGeom>
              <a:avLst/>
              <a:gdLst/>
              <a:ahLst/>
              <a:cxnLst/>
              <a:rect l="l" t="t" r="r" b="b"/>
              <a:pathLst>
                <a:path w="528600" h="528600" extrusionOk="0">
                  <a:moveTo>
                    <a:pt x="0" y="290730"/>
                  </a:moveTo>
                  <a:lnTo>
                    <a:pt x="118935" y="290730"/>
                  </a:lnTo>
                  <a:lnTo>
                    <a:pt x="118935" y="0"/>
                  </a:lnTo>
                  <a:lnTo>
                    <a:pt x="409665" y="0"/>
                  </a:lnTo>
                  <a:lnTo>
                    <a:pt x="409665" y="290730"/>
                  </a:lnTo>
                  <a:lnTo>
                    <a:pt x="528600" y="290730"/>
                  </a:lnTo>
                  <a:lnTo>
                    <a:pt x="264300" y="528600"/>
                  </a:lnTo>
                  <a:lnTo>
                    <a:pt x="0" y="290730"/>
                  </a:lnTo>
                  <a:close/>
                </a:path>
              </a:pathLst>
            </a:custGeom>
            <a:solidFill>
              <a:srgbClr val="75DBFF"/>
            </a:solidFill>
            <a:ln w="12700" cap="flat" cmpd="sng">
              <a:solidFill>
                <a:schemeClr val="lt1"/>
              </a:solidFill>
              <a:prstDash val="solid"/>
              <a:miter lim="800000"/>
              <a:headEnd type="none" w="sm" len="sm"/>
              <a:tailEnd type="none" w="sm" len="sm"/>
            </a:ln>
            <a:effectLst>
              <a:outerShdw blurRad="50800" dist="38100" dir="16200000" rotWithShape="0">
                <a:srgbClr val="000000">
                  <a:alpha val="40000"/>
                </a:srgbClr>
              </a:outerShdw>
            </a:effectLst>
          </p:spPr>
          <p:txBody>
            <a:bodyPr spcFirstLastPara="1" wrap="square" lIns="151950" tIns="33000" rIns="151950" bIns="163825" anchor="ctr" anchorCtr="0">
              <a:noAutofit/>
            </a:bodyPr>
            <a:lstStyle/>
            <a:p>
              <a:pPr marL="0" marR="0" lvl="0" indent="0" algn="ctr" rtl="0">
                <a:lnSpc>
                  <a:spcPct val="90000"/>
                </a:lnSpc>
                <a:spcBef>
                  <a:spcPts val="0"/>
                </a:spcBef>
                <a:spcAft>
                  <a:spcPts val="0"/>
                </a:spcAft>
                <a:buClr>
                  <a:schemeClr val="dk1"/>
                </a:buClr>
                <a:buSzPts val="2610"/>
                <a:buFont typeface="Arial"/>
                <a:buNone/>
              </a:pPr>
              <a:endParaRPr sz="2610" dirty="0">
                <a:solidFill>
                  <a:schemeClr val="dk1"/>
                </a:solidFill>
                <a:latin typeface="Swis721 Cn BT" panose="020B0506020202030204" pitchFamily="34" charset="0"/>
                <a:sym typeface="Arial"/>
              </a:endParaRPr>
            </a:p>
          </p:txBody>
        </p:sp>
      </p:grpSp>
      <p:pic>
        <p:nvPicPr>
          <p:cNvPr id="152" name="Google Shape;152;p18"/>
          <p:cNvPicPr preferRelativeResize="0"/>
          <p:nvPr/>
        </p:nvPicPr>
        <p:blipFill rotWithShape="1">
          <a:blip r:embed="rId4">
            <a:alphaModFix/>
          </a:blip>
          <a:srcRect/>
          <a:stretch/>
        </p:blipFill>
        <p:spPr>
          <a:xfrm>
            <a:off x="0" y="-7416"/>
            <a:ext cx="893445" cy="10344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79"/>
          <p:cNvPicPr preferRelativeResize="0"/>
          <p:nvPr/>
        </p:nvPicPr>
        <p:blipFill rotWithShape="1">
          <a:blip r:embed="rId3">
            <a:alphaModFix/>
          </a:blip>
          <a:srcRect l="7000" t="10252" b="10886"/>
          <a:stretch/>
        </p:blipFill>
        <p:spPr>
          <a:xfrm>
            <a:off x="2549067" y="2115835"/>
            <a:ext cx="7053943" cy="3987783"/>
          </a:xfrm>
          <a:prstGeom prst="rect">
            <a:avLst/>
          </a:prstGeom>
          <a:noFill/>
          <a:ln>
            <a:noFill/>
          </a:ln>
        </p:spPr>
      </p:pic>
      <p:sp>
        <p:nvSpPr>
          <p:cNvPr id="774" name="Google Shape;774;p79"/>
          <p:cNvSpPr txBox="1">
            <a:spLocks noGrp="1"/>
          </p:cNvSpPr>
          <p:nvPr>
            <p:ph type="body" idx="1"/>
          </p:nvPr>
        </p:nvSpPr>
        <p:spPr>
          <a:xfrm>
            <a:off x="629559" y="2115836"/>
            <a:ext cx="10613829" cy="3987783"/>
          </a:xfrm>
          <a:prstGeom prst="rect">
            <a:avLst/>
          </a:prstGeom>
          <a:solidFill>
            <a:srgbClr val="FFFFFF">
              <a:alpha val="84705"/>
            </a:srgbClr>
          </a:solidFill>
          <a:ln>
            <a:noFill/>
          </a:ln>
        </p:spPr>
        <p:txBody>
          <a:bodyPr spcFirstLastPara="1" wrap="square" lIns="0" tIns="45700" rIns="91425" bIns="45700" anchor="t" anchorCtr="0">
            <a:noAutofit/>
          </a:bodyPr>
          <a:lstStyle/>
          <a:p>
            <a:pPr marL="457200" lvl="0" indent="-363538" algn="l" rtl="0">
              <a:lnSpc>
                <a:spcPct val="160000"/>
              </a:lnSpc>
              <a:spcBef>
                <a:spcPts val="0"/>
              </a:spcBef>
              <a:spcAft>
                <a:spcPts val="0"/>
              </a:spcAft>
              <a:buClr>
                <a:schemeClr val="dk1"/>
              </a:buClr>
              <a:buSzPts val="2000"/>
              <a:buFont typeface="Arial"/>
              <a:buAutoNum type="arabicPeriod"/>
            </a:pPr>
            <a:r>
              <a:rPr lang="en-US" sz="2000" dirty="0"/>
              <a:t>Inconsistencies in Responses</a:t>
            </a:r>
            <a:endParaRPr dirty="0"/>
          </a:p>
          <a:p>
            <a:pPr marL="457200" lvl="0" indent="-363538" algn="l" rtl="0">
              <a:lnSpc>
                <a:spcPct val="160000"/>
              </a:lnSpc>
              <a:spcBef>
                <a:spcPts val="1200"/>
              </a:spcBef>
              <a:spcAft>
                <a:spcPts val="0"/>
              </a:spcAft>
              <a:buClr>
                <a:schemeClr val="dk1"/>
              </a:buClr>
              <a:buSzPts val="2000"/>
              <a:buFont typeface="Arial"/>
              <a:buAutoNum type="arabicPeriod"/>
            </a:pPr>
            <a:r>
              <a:rPr lang="en-US" sz="2000" dirty="0"/>
              <a:t>Lack of Enthusiasm or Interest</a:t>
            </a:r>
            <a:endParaRPr dirty="0"/>
          </a:p>
          <a:p>
            <a:pPr marL="457200" lvl="0" indent="-363538" algn="l" rtl="0">
              <a:lnSpc>
                <a:spcPct val="160000"/>
              </a:lnSpc>
              <a:spcBef>
                <a:spcPts val="1200"/>
              </a:spcBef>
              <a:spcAft>
                <a:spcPts val="0"/>
              </a:spcAft>
              <a:buClr>
                <a:schemeClr val="dk1"/>
              </a:buClr>
              <a:buSzPts val="2000"/>
              <a:buFont typeface="Arial"/>
              <a:buAutoNum type="arabicPeriod"/>
            </a:pPr>
            <a:r>
              <a:rPr lang="en-US" sz="2000" dirty="0"/>
              <a:t>Negative Attitude</a:t>
            </a:r>
            <a:endParaRPr dirty="0"/>
          </a:p>
          <a:p>
            <a:pPr marL="457200" lvl="0" indent="-363538" algn="l" rtl="0">
              <a:lnSpc>
                <a:spcPct val="160000"/>
              </a:lnSpc>
              <a:spcBef>
                <a:spcPts val="1200"/>
              </a:spcBef>
              <a:spcAft>
                <a:spcPts val="0"/>
              </a:spcAft>
              <a:buClr>
                <a:schemeClr val="dk1"/>
              </a:buClr>
              <a:buSzPts val="2000"/>
              <a:buFont typeface="Arial"/>
              <a:buAutoNum type="arabicPeriod"/>
            </a:pPr>
            <a:r>
              <a:rPr lang="en-US" sz="2000" dirty="0"/>
              <a:t>Limited Knowledge of the Company</a:t>
            </a:r>
            <a:endParaRPr dirty="0"/>
          </a:p>
          <a:p>
            <a:pPr marL="457200" lvl="0" indent="-363538" algn="l" rtl="0">
              <a:lnSpc>
                <a:spcPct val="160000"/>
              </a:lnSpc>
              <a:spcBef>
                <a:spcPts val="1200"/>
              </a:spcBef>
              <a:spcAft>
                <a:spcPts val="0"/>
              </a:spcAft>
              <a:buClr>
                <a:schemeClr val="dk1"/>
              </a:buClr>
              <a:buSzPts val="2000"/>
              <a:buFont typeface="Arial"/>
              <a:buAutoNum type="arabicPeriod"/>
            </a:pPr>
            <a:r>
              <a:rPr lang="en-US" sz="2000" dirty="0"/>
              <a:t>Overemphasis on Compensation</a:t>
            </a:r>
            <a:endParaRPr dirty="0"/>
          </a:p>
          <a:p>
            <a:pPr marL="457200" lvl="0" indent="-363538" algn="l" rtl="0">
              <a:lnSpc>
                <a:spcPct val="160000"/>
              </a:lnSpc>
              <a:spcBef>
                <a:spcPts val="1200"/>
              </a:spcBef>
              <a:spcAft>
                <a:spcPts val="0"/>
              </a:spcAft>
              <a:buClr>
                <a:schemeClr val="dk1"/>
              </a:buClr>
              <a:buSzPts val="2000"/>
              <a:buFont typeface="Arial"/>
              <a:buAutoNum type="arabicPeriod"/>
            </a:pPr>
            <a:r>
              <a:rPr lang="en-US" sz="2000" dirty="0"/>
              <a:t>Inability to Provide Examples</a:t>
            </a:r>
            <a:endParaRPr dirty="0"/>
          </a:p>
        </p:txBody>
      </p:sp>
      <p:sp>
        <p:nvSpPr>
          <p:cNvPr id="775" name="Google Shape;775;p79"/>
          <p:cNvSpPr txBox="1">
            <a:spLocks noGrp="1"/>
          </p:cNvSpPr>
          <p:nvPr>
            <p:ph type="body" idx="2"/>
          </p:nvPr>
        </p:nvSpPr>
        <p:spPr>
          <a:xfrm>
            <a:off x="6095999" y="2115837"/>
            <a:ext cx="5283559" cy="3987782"/>
          </a:xfrm>
          <a:prstGeom prst="rect">
            <a:avLst/>
          </a:prstGeom>
          <a:noFill/>
          <a:ln>
            <a:noFill/>
          </a:ln>
        </p:spPr>
        <p:txBody>
          <a:bodyPr spcFirstLastPara="1" wrap="square" lIns="0" tIns="45700" rIns="91425" bIns="45700" anchor="t" anchorCtr="0">
            <a:noAutofit/>
          </a:bodyPr>
          <a:lstStyle/>
          <a:p>
            <a:pPr marL="457200" lvl="0" indent="-363538" algn="l" rtl="0">
              <a:lnSpc>
                <a:spcPct val="160000"/>
              </a:lnSpc>
              <a:spcBef>
                <a:spcPts val="0"/>
              </a:spcBef>
              <a:spcAft>
                <a:spcPts val="0"/>
              </a:spcAft>
              <a:buClr>
                <a:schemeClr val="dk1"/>
              </a:buClr>
              <a:buSzPts val="2000"/>
              <a:buFont typeface="Arial"/>
              <a:buAutoNum type="arabicPeriod"/>
            </a:pPr>
            <a:r>
              <a:rPr lang="en-US" sz="2000" dirty="0"/>
              <a:t>Poor Communication Skills</a:t>
            </a:r>
            <a:endParaRPr dirty="0"/>
          </a:p>
          <a:p>
            <a:pPr marL="457200" lvl="0" indent="-363538" algn="l" rtl="0">
              <a:lnSpc>
                <a:spcPct val="160000"/>
              </a:lnSpc>
              <a:spcBef>
                <a:spcPts val="1200"/>
              </a:spcBef>
              <a:spcAft>
                <a:spcPts val="0"/>
              </a:spcAft>
              <a:buClr>
                <a:schemeClr val="dk1"/>
              </a:buClr>
              <a:buSzPts val="2000"/>
              <a:buFont typeface="Arial"/>
              <a:buAutoNum type="arabicPeriod"/>
            </a:pPr>
            <a:r>
              <a:rPr lang="en-US" sz="2000" dirty="0"/>
              <a:t>Unprofessional Behavior</a:t>
            </a:r>
            <a:endParaRPr dirty="0"/>
          </a:p>
          <a:p>
            <a:pPr marL="457200" lvl="0" indent="-363538" algn="l" rtl="0">
              <a:lnSpc>
                <a:spcPct val="160000"/>
              </a:lnSpc>
              <a:spcBef>
                <a:spcPts val="1200"/>
              </a:spcBef>
              <a:spcAft>
                <a:spcPts val="0"/>
              </a:spcAft>
              <a:buClr>
                <a:schemeClr val="dk1"/>
              </a:buClr>
              <a:buSzPts val="2000"/>
              <a:buFont typeface="Arial"/>
              <a:buAutoNum type="arabicPeriod"/>
            </a:pPr>
            <a:r>
              <a:rPr lang="en-US" sz="2000" dirty="0"/>
              <a:t>Limited Questions or Curiosity</a:t>
            </a:r>
            <a:endParaRPr dirty="0"/>
          </a:p>
          <a:p>
            <a:pPr marL="457200" lvl="0" indent="-363538" algn="l" rtl="0">
              <a:lnSpc>
                <a:spcPct val="160000"/>
              </a:lnSpc>
              <a:spcBef>
                <a:spcPts val="1200"/>
              </a:spcBef>
              <a:spcAft>
                <a:spcPts val="0"/>
              </a:spcAft>
              <a:buClr>
                <a:schemeClr val="dk1"/>
              </a:buClr>
              <a:buSzPts val="2000"/>
              <a:buFont typeface="Arial"/>
              <a:buAutoNum type="arabicPeriod"/>
            </a:pPr>
            <a:r>
              <a:rPr lang="en-US" sz="2000" dirty="0"/>
              <a:t>Gaps in Employment</a:t>
            </a:r>
            <a:endParaRPr dirty="0"/>
          </a:p>
          <a:p>
            <a:pPr marL="457200" lvl="0" indent="-363538" algn="l" rtl="0">
              <a:lnSpc>
                <a:spcPct val="160000"/>
              </a:lnSpc>
              <a:spcBef>
                <a:spcPts val="1200"/>
              </a:spcBef>
              <a:spcAft>
                <a:spcPts val="0"/>
              </a:spcAft>
              <a:buClr>
                <a:schemeClr val="dk1"/>
              </a:buClr>
              <a:buSzPts val="2000"/>
              <a:buFont typeface="Arial"/>
              <a:buAutoNum type="arabicPeriod"/>
            </a:pPr>
            <a:r>
              <a:rPr lang="en-US" sz="2000" dirty="0"/>
              <a:t>Overconfidence or Arrogance</a:t>
            </a:r>
            <a:endParaRPr dirty="0"/>
          </a:p>
          <a:p>
            <a:pPr marL="457200" lvl="0" indent="-363538" algn="l" rtl="0">
              <a:lnSpc>
                <a:spcPct val="160000"/>
              </a:lnSpc>
              <a:spcBef>
                <a:spcPts val="1200"/>
              </a:spcBef>
              <a:spcAft>
                <a:spcPts val="0"/>
              </a:spcAft>
              <a:buClr>
                <a:schemeClr val="dk1"/>
              </a:buClr>
              <a:buSzPts val="2000"/>
              <a:buFont typeface="Arial"/>
              <a:buAutoNum type="arabicPeriod"/>
            </a:pPr>
            <a:r>
              <a:rPr lang="en-US" sz="2000" dirty="0"/>
              <a:t>Short Tenure in Previous Roles</a:t>
            </a:r>
            <a:endParaRPr dirty="0"/>
          </a:p>
          <a:p>
            <a:pPr marL="457200" lvl="0" indent="-236538" algn="l" rtl="0">
              <a:lnSpc>
                <a:spcPct val="160000"/>
              </a:lnSpc>
              <a:spcBef>
                <a:spcPts val="1200"/>
              </a:spcBef>
              <a:spcAft>
                <a:spcPts val="0"/>
              </a:spcAft>
              <a:buClr>
                <a:schemeClr val="dk1"/>
              </a:buClr>
              <a:buSzPts val="2000"/>
              <a:buFont typeface="Arial"/>
              <a:buNone/>
            </a:pPr>
            <a:endParaRPr sz="2000" dirty="0"/>
          </a:p>
        </p:txBody>
      </p:sp>
      <p:sp>
        <p:nvSpPr>
          <p:cNvPr id="776" name="Google Shape;776;p79"/>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dirty="0"/>
              <a:t>    Red Flags &amp; Warning Signs</a:t>
            </a:r>
            <a:endParaRPr dirty="0"/>
          </a:p>
        </p:txBody>
      </p:sp>
      <p:sp>
        <p:nvSpPr>
          <p:cNvPr id="777" name="Google Shape;777;p79"/>
          <p:cNvSpPr txBox="1"/>
          <p:nvPr/>
        </p:nvSpPr>
        <p:spPr>
          <a:xfrm>
            <a:off x="609600" y="1036805"/>
            <a:ext cx="10932879" cy="904823"/>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200" dirty="0">
                <a:solidFill>
                  <a:schemeClr val="dk1"/>
                </a:solidFill>
                <a:latin typeface="Swis721 Cn BT" panose="020B0506020202030204" pitchFamily="34" charset="0"/>
                <a:sym typeface="Arial"/>
              </a:rPr>
              <a:t>Post-interview, it's essential to be vigilant for red flags and warning signs that may indicate potential issues with a candidate</a:t>
            </a:r>
            <a:endParaRPr dirty="0">
              <a:latin typeface="Swis721 Cn BT" panose="020B05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7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7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7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75">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75">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75">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88"/>
          <p:cNvSpPr txBox="1"/>
          <p:nvPr/>
        </p:nvSpPr>
        <p:spPr>
          <a:xfrm>
            <a:off x="5569073" y="4078384"/>
            <a:ext cx="5560828" cy="843685"/>
          </a:xfrm>
          <a:prstGeom prst="rect">
            <a:avLst/>
          </a:prstGeom>
          <a:noFill/>
          <a:ln>
            <a:noFill/>
          </a:ln>
        </p:spPr>
        <p:txBody>
          <a:bodyPr spcFirstLastPara="1" wrap="square" lIns="0" tIns="45700" rIns="91425" bIns="45700" anchor="ctr" anchorCtr="0">
            <a:noAutofit/>
          </a:bodyPr>
          <a:lstStyle/>
          <a:p>
            <a:pPr marL="0" marR="0" lvl="0" indent="0" algn="ctr" rtl="0">
              <a:lnSpc>
                <a:spcPct val="90000"/>
              </a:lnSpc>
              <a:spcBef>
                <a:spcPts val="0"/>
              </a:spcBef>
              <a:spcAft>
                <a:spcPts val="0"/>
              </a:spcAft>
              <a:buClr>
                <a:srgbClr val="FF0000"/>
              </a:buClr>
              <a:buSzPts val="4400"/>
              <a:buFont typeface="Arial"/>
              <a:buNone/>
            </a:pPr>
            <a:r>
              <a:rPr lang="en-US" sz="4400" b="1" dirty="0">
                <a:solidFill>
                  <a:srgbClr val="FF0000"/>
                </a:solidFill>
                <a:latin typeface="Swis721 Cn BT" panose="020B0506020202030204" pitchFamily="34" charset="0"/>
                <a:sym typeface="Arial"/>
              </a:rPr>
              <a:t>Thanks </a:t>
            </a:r>
            <a:r>
              <a:rPr lang="en-US" sz="4400" b="1" dirty="0">
                <a:solidFill>
                  <a:srgbClr val="1AC9FF"/>
                </a:solidFill>
                <a:latin typeface="Swis721 Cn BT" panose="020B0506020202030204" pitchFamily="34" charset="0"/>
                <a:sym typeface="Arial"/>
              </a:rPr>
              <a:t>for</a:t>
            </a:r>
            <a:r>
              <a:rPr lang="en-US" sz="4400" b="1" dirty="0">
                <a:solidFill>
                  <a:srgbClr val="7A01FF"/>
                </a:solidFill>
                <a:latin typeface="Swis721 Cn BT" panose="020B0506020202030204" pitchFamily="34" charset="0"/>
                <a:sym typeface="Arial"/>
              </a:rPr>
              <a:t> Participation</a:t>
            </a:r>
            <a:endParaRPr sz="4400" b="1" dirty="0">
              <a:solidFill>
                <a:srgbClr val="FF59F9"/>
              </a:solidFill>
              <a:latin typeface="Swis721 Cn BT" panose="020B0506020202030204" pitchFamily="34" charset="0"/>
              <a:sym typeface="Arial"/>
            </a:endParaRPr>
          </a:p>
        </p:txBody>
      </p:sp>
      <p:pic>
        <p:nvPicPr>
          <p:cNvPr id="856" name="Google Shape;856;p88"/>
          <p:cNvPicPr preferRelativeResize="0"/>
          <p:nvPr/>
        </p:nvPicPr>
        <p:blipFill rotWithShape="1">
          <a:blip r:embed="rId3">
            <a:alphaModFix/>
          </a:blip>
          <a:srcRect l="15871" r="16445"/>
          <a:stretch/>
        </p:blipFill>
        <p:spPr>
          <a:xfrm>
            <a:off x="0" y="0"/>
            <a:ext cx="5023032" cy="6604152"/>
          </a:xfrm>
          <a:prstGeom prst="rect">
            <a:avLst/>
          </a:prstGeom>
          <a:noFill/>
          <a:ln>
            <a:noFill/>
          </a:ln>
        </p:spPr>
      </p:pic>
      <p:pic>
        <p:nvPicPr>
          <p:cNvPr id="857" name="Google Shape;857;p88"/>
          <p:cNvPicPr preferRelativeResize="0"/>
          <p:nvPr/>
        </p:nvPicPr>
        <p:blipFill rotWithShape="1">
          <a:blip r:embed="rId4">
            <a:alphaModFix/>
          </a:blip>
          <a:srcRect t="12363" b="12362"/>
          <a:stretch/>
        </p:blipFill>
        <p:spPr>
          <a:xfrm>
            <a:off x="5392366" y="783163"/>
            <a:ext cx="5914242" cy="2967905"/>
          </a:xfrm>
          <a:prstGeom prst="rect">
            <a:avLst/>
          </a:prstGeom>
          <a:noFill/>
          <a:ln>
            <a:noFill/>
          </a:ln>
        </p:spPr>
      </p:pic>
      <p:pic>
        <p:nvPicPr>
          <p:cNvPr id="858" name="Google Shape;858;p88"/>
          <p:cNvPicPr preferRelativeResize="0"/>
          <p:nvPr/>
        </p:nvPicPr>
        <p:blipFill rotWithShape="1">
          <a:blip r:embed="rId5">
            <a:alphaModFix/>
          </a:blip>
          <a:srcRect/>
          <a:stretch/>
        </p:blipFill>
        <p:spPr>
          <a:xfrm>
            <a:off x="5371948" y="5284015"/>
            <a:ext cx="507687" cy="507687"/>
          </a:xfrm>
          <a:prstGeom prst="rect">
            <a:avLst/>
          </a:prstGeom>
          <a:noFill/>
          <a:ln>
            <a:noFill/>
          </a:ln>
        </p:spPr>
      </p:pic>
      <p:pic>
        <p:nvPicPr>
          <p:cNvPr id="859" name="Google Shape;859;p88"/>
          <p:cNvPicPr preferRelativeResize="0"/>
          <p:nvPr/>
        </p:nvPicPr>
        <p:blipFill rotWithShape="1">
          <a:blip r:embed="rId6">
            <a:alphaModFix/>
          </a:blip>
          <a:srcRect/>
          <a:stretch/>
        </p:blipFill>
        <p:spPr>
          <a:xfrm>
            <a:off x="8011081" y="5239358"/>
            <a:ext cx="552344" cy="552344"/>
          </a:xfrm>
          <a:prstGeom prst="rect">
            <a:avLst/>
          </a:prstGeom>
          <a:noFill/>
          <a:ln>
            <a:noFill/>
          </a:ln>
        </p:spPr>
      </p:pic>
      <p:pic>
        <p:nvPicPr>
          <p:cNvPr id="860" name="Google Shape;860;p88"/>
          <p:cNvPicPr preferRelativeResize="0"/>
          <p:nvPr/>
        </p:nvPicPr>
        <p:blipFill rotWithShape="1">
          <a:blip r:embed="rId7">
            <a:alphaModFix/>
          </a:blip>
          <a:srcRect/>
          <a:stretch/>
        </p:blipFill>
        <p:spPr>
          <a:xfrm>
            <a:off x="10748659" y="5190677"/>
            <a:ext cx="649705" cy="649705"/>
          </a:xfrm>
          <a:prstGeom prst="rect">
            <a:avLst/>
          </a:prstGeom>
          <a:noFill/>
          <a:ln>
            <a:noFill/>
          </a:ln>
        </p:spPr>
      </p:pic>
      <p:sp>
        <p:nvSpPr>
          <p:cNvPr id="861" name="Google Shape;861;p88"/>
          <p:cNvSpPr txBox="1"/>
          <p:nvPr/>
        </p:nvSpPr>
        <p:spPr>
          <a:xfrm>
            <a:off x="7135034" y="5802435"/>
            <a:ext cx="247513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Swis721 Cn BT" panose="020B0506020202030204" pitchFamily="34" charset="0"/>
                <a:sym typeface="Arial"/>
              </a:rPr>
              <a:t>Hello@freelancetrainings.com</a:t>
            </a:r>
            <a:endParaRPr dirty="0">
              <a:latin typeface="Swis721 Cn BT" panose="020B0506020202030204" pitchFamily="34" charset="0"/>
            </a:endParaRPr>
          </a:p>
        </p:txBody>
      </p:sp>
      <p:sp>
        <p:nvSpPr>
          <p:cNvPr id="862" name="Google Shape;862;p88"/>
          <p:cNvSpPr txBox="1"/>
          <p:nvPr/>
        </p:nvSpPr>
        <p:spPr>
          <a:xfrm>
            <a:off x="5015849" y="5802435"/>
            <a:ext cx="115288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Swis721 Cn BT" panose="020B0506020202030204" pitchFamily="34" charset="0"/>
                <a:sym typeface="Arial"/>
              </a:rPr>
              <a:t>98752-08472</a:t>
            </a:r>
            <a:endParaRPr dirty="0">
              <a:latin typeface="Swis721 Cn BT" panose="020B0506020202030204" pitchFamily="34" charset="0"/>
            </a:endParaRPr>
          </a:p>
        </p:txBody>
      </p:sp>
      <p:sp>
        <p:nvSpPr>
          <p:cNvPr id="863" name="Google Shape;863;p88"/>
          <p:cNvSpPr txBox="1"/>
          <p:nvPr/>
        </p:nvSpPr>
        <p:spPr>
          <a:xfrm>
            <a:off x="10044286" y="5791704"/>
            <a:ext cx="213045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Swis721 Cn BT" panose="020B0506020202030204" pitchFamily="34" charset="0"/>
                <a:sym typeface="Arial"/>
              </a:rPr>
              <a:t>www.freelancetrainings.com</a:t>
            </a:r>
            <a:endParaRPr dirty="0">
              <a:latin typeface="Swis721 Cn BT" panose="020B0506020202030204" pitchFamily="34" charset="0"/>
            </a:endParaRPr>
          </a:p>
        </p:txBody>
      </p:sp>
      <p:pic>
        <p:nvPicPr>
          <p:cNvPr id="864" name="Google Shape;864;p88"/>
          <p:cNvPicPr preferRelativeResize="0"/>
          <p:nvPr/>
        </p:nvPicPr>
        <p:blipFill rotWithShape="1">
          <a:blip r:embed="rId8">
            <a:alphaModFix/>
          </a:blip>
          <a:srcRect/>
          <a:stretch/>
        </p:blipFill>
        <p:spPr>
          <a:xfrm>
            <a:off x="5850769" y="6255611"/>
            <a:ext cx="315227" cy="315227"/>
          </a:xfrm>
          <a:prstGeom prst="rect">
            <a:avLst/>
          </a:prstGeom>
          <a:noFill/>
          <a:ln>
            <a:noFill/>
          </a:ln>
        </p:spPr>
      </p:pic>
      <p:sp>
        <p:nvSpPr>
          <p:cNvPr id="865" name="Google Shape;865;p88"/>
          <p:cNvSpPr txBox="1"/>
          <p:nvPr/>
        </p:nvSpPr>
        <p:spPr>
          <a:xfrm>
            <a:off x="6094876" y="6296521"/>
            <a:ext cx="532665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Swis721 Cn BT" panose="020B0506020202030204" pitchFamily="34" charset="0"/>
                <a:sym typeface="Arial"/>
              </a:rPr>
              <a:t>406, Titanium City Centre Mall, Anand Nagar, Satellite, Ahmedabad-380015</a:t>
            </a:r>
            <a:endParaRPr dirty="0">
              <a:latin typeface="Swis721 Cn BT" panose="020B0506020202030204" pitchFamily="34" charset="0"/>
            </a:endParaRPr>
          </a:p>
        </p:txBody>
      </p:sp>
      <p:pic>
        <p:nvPicPr>
          <p:cNvPr id="866" name="Google Shape;866;p88"/>
          <p:cNvPicPr preferRelativeResize="0"/>
          <p:nvPr/>
        </p:nvPicPr>
        <p:blipFill rotWithShape="1">
          <a:blip r:embed="rId9">
            <a:alphaModFix/>
          </a:blip>
          <a:srcRect/>
          <a:stretch/>
        </p:blipFill>
        <p:spPr>
          <a:xfrm>
            <a:off x="0" y="0"/>
            <a:ext cx="893445" cy="10344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80"/>
                                        <p:tgtEl>
                                          <p:spTgt spid="855"/>
                                        </p:tgtEl>
                                      </p:cBhvr>
                                    </p:animEffect>
                                  </p:childTnLst>
                                </p:cTn>
                              </p:par>
                              <p:par>
                                <p:cTn id="8" presetID="10" presetClass="entr" presetSubtype="0" fill="hold" nodeType="withEffect">
                                  <p:stCondLst>
                                    <p:cond delay="0"/>
                                  </p:stCondLst>
                                  <p:childTnLst>
                                    <p:set>
                                      <p:cBhvr>
                                        <p:cTn id="9" dur="1" fill="hold">
                                          <p:stCondLst>
                                            <p:cond delay="0"/>
                                          </p:stCondLst>
                                        </p:cTn>
                                        <p:tgtEl>
                                          <p:spTgt spid="857"/>
                                        </p:tgtEl>
                                        <p:attrNameLst>
                                          <p:attrName>style.visibility</p:attrName>
                                        </p:attrNameLst>
                                      </p:cBhvr>
                                      <p:to>
                                        <p:strVal val="visible"/>
                                      </p:to>
                                    </p:set>
                                    <p:animEffect transition="in" filter="fade">
                                      <p:cBhvr>
                                        <p:cTn id="10" dur="1000"/>
                                        <p:tgtEl>
                                          <p:spTgt spid="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dirty="0"/>
              <a:t>   What is Interviewing?</a:t>
            </a:r>
            <a:endParaRPr dirty="0"/>
          </a:p>
        </p:txBody>
      </p:sp>
      <p:sp>
        <p:nvSpPr>
          <p:cNvPr id="173" name="Google Shape;173;p21"/>
          <p:cNvSpPr txBox="1">
            <a:spLocks noGrp="1"/>
          </p:cNvSpPr>
          <p:nvPr>
            <p:ph type="body" idx="1"/>
          </p:nvPr>
        </p:nvSpPr>
        <p:spPr>
          <a:xfrm>
            <a:off x="629560" y="1036242"/>
            <a:ext cx="10932879" cy="5555299"/>
          </a:xfrm>
          <a:prstGeom prst="rect">
            <a:avLst/>
          </a:prstGeom>
          <a:noFill/>
          <a:ln>
            <a:noFill/>
          </a:ln>
        </p:spPr>
        <p:txBody>
          <a:bodyPr spcFirstLastPara="1" wrap="square" lIns="0" tIns="45700" rIns="91425" bIns="45700" anchor="t" anchorCtr="0">
            <a:normAutofit/>
          </a:bodyPr>
          <a:lstStyle/>
          <a:p>
            <a:pPr marL="0" lvl="0" indent="0" algn="l" rtl="0">
              <a:lnSpc>
                <a:spcPct val="130000"/>
              </a:lnSpc>
              <a:spcBef>
                <a:spcPts val="0"/>
              </a:spcBef>
              <a:spcAft>
                <a:spcPts val="0"/>
              </a:spcAft>
              <a:buClr>
                <a:schemeClr val="dk1"/>
              </a:buClr>
              <a:buSzPts val="2200"/>
              <a:buNone/>
            </a:pPr>
            <a:r>
              <a:rPr lang="en-US" sz="2200" b="0" i="0" dirty="0"/>
              <a:t>Process of assessing candidates to determine their suitability for a particular job or role within the organization. </a:t>
            </a:r>
            <a:r>
              <a:rPr lang="en-US" sz="2200" dirty="0"/>
              <a:t>Key aspects of interviewing include.</a:t>
            </a:r>
            <a:endParaRPr dirty="0"/>
          </a:p>
          <a:p>
            <a:pPr marL="180975" lvl="0" indent="-180975" algn="l" rtl="0">
              <a:lnSpc>
                <a:spcPct val="130000"/>
              </a:lnSpc>
              <a:spcBef>
                <a:spcPts val="2400"/>
              </a:spcBef>
              <a:spcAft>
                <a:spcPts val="0"/>
              </a:spcAft>
              <a:buClr>
                <a:schemeClr val="dk1"/>
              </a:buClr>
              <a:buSzPts val="2200"/>
              <a:buChar char="•"/>
            </a:pPr>
            <a:r>
              <a:rPr lang="en-US" sz="2200" dirty="0"/>
              <a:t>Assessing Qualifications</a:t>
            </a:r>
            <a:endParaRPr dirty="0"/>
          </a:p>
          <a:p>
            <a:pPr marL="180975" lvl="0" indent="-180975" algn="l" rtl="0">
              <a:lnSpc>
                <a:spcPct val="130000"/>
              </a:lnSpc>
              <a:spcBef>
                <a:spcPts val="3600"/>
              </a:spcBef>
              <a:spcAft>
                <a:spcPts val="0"/>
              </a:spcAft>
              <a:buClr>
                <a:schemeClr val="dk1"/>
              </a:buClr>
              <a:buSzPts val="2200"/>
              <a:buChar char="•"/>
            </a:pPr>
            <a:r>
              <a:rPr lang="en-US" sz="2200" dirty="0"/>
              <a:t>Evaluating Fit</a:t>
            </a:r>
            <a:endParaRPr dirty="0"/>
          </a:p>
          <a:p>
            <a:pPr marL="180975" lvl="0" indent="-180975" algn="l" rtl="0">
              <a:lnSpc>
                <a:spcPct val="130000"/>
              </a:lnSpc>
              <a:spcBef>
                <a:spcPts val="3600"/>
              </a:spcBef>
              <a:spcAft>
                <a:spcPts val="0"/>
              </a:spcAft>
              <a:buClr>
                <a:schemeClr val="dk1"/>
              </a:buClr>
              <a:buSzPts val="2200"/>
              <a:buChar char="•"/>
            </a:pPr>
            <a:r>
              <a:rPr lang="en-US" sz="2200" dirty="0"/>
              <a:t>Gathering Information</a:t>
            </a:r>
            <a:endParaRPr dirty="0"/>
          </a:p>
          <a:p>
            <a:pPr marL="180975" lvl="0" indent="-180975" algn="l" rtl="0">
              <a:lnSpc>
                <a:spcPct val="130000"/>
              </a:lnSpc>
              <a:spcBef>
                <a:spcPts val="3600"/>
              </a:spcBef>
              <a:spcAft>
                <a:spcPts val="0"/>
              </a:spcAft>
              <a:buClr>
                <a:schemeClr val="dk1"/>
              </a:buClr>
              <a:buSzPts val="2200"/>
              <a:buChar char="•"/>
            </a:pPr>
            <a:r>
              <a:rPr lang="en-US" sz="2200" dirty="0"/>
              <a:t>Decision-Making</a:t>
            </a:r>
            <a:endParaRPr sz="2200" dirty="0"/>
          </a:p>
        </p:txBody>
      </p:sp>
      <p:sp>
        <p:nvSpPr>
          <p:cNvPr id="174" name="Google Shape;174;p21" descr="Recruitment and hiring concep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Swis721 Cn BT" panose="020B0506020202030204" pitchFamily="34" charset="0"/>
              <a:sym typeface="Arial"/>
            </a:endParaRPr>
          </a:p>
        </p:txBody>
      </p:sp>
      <p:sp>
        <p:nvSpPr>
          <p:cNvPr id="175" name="Google Shape;175;p21" descr="Recruitment and hiring concept."/>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Swis721 Cn BT" panose="020B0506020202030204" pitchFamily="34" charset="0"/>
              <a:sym typeface="Arial"/>
            </a:endParaRPr>
          </a:p>
        </p:txBody>
      </p:sp>
      <p:pic>
        <p:nvPicPr>
          <p:cNvPr id="176" name="Google Shape;176;p21" descr="Recruitment and hiring concept."/>
          <p:cNvPicPr preferRelativeResize="0"/>
          <p:nvPr/>
        </p:nvPicPr>
        <p:blipFill rotWithShape="1">
          <a:blip r:embed="rId3">
            <a:alphaModFix/>
          </a:blip>
          <a:srcRect/>
          <a:stretch/>
        </p:blipFill>
        <p:spPr>
          <a:xfrm>
            <a:off x="6756400" y="1984375"/>
            <a:ext cx="5454650" cy="3642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2"/>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   Interviewing Art / Science</a:t>
            </a:r>
            <a:endParaRPr dirty="0"/>
          </a:p>
        </p:txBody>
      </p:sp>
      <p:sp>
        <p:nvSpPr>
          <p:cNvPr id="184" name="Google Shape;184;p22"/>
          <p:cNvSpPr txBox="1"/>
          <p:nvPr/>
        </p:nvSpPr>
        <p:spPr>
          <a:xfrm>
            <a:off x="1239607" y="5188155"/>
            <a:ext cx="3830145" cy="1235683"/>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2400"/>
              <a:buFont typeface="Arial"/>
              <a:buNone/>
            </a:pPr>
            <a:r>
              <a:rPr lang="en-US" sz="2400" b="1" dirty="0">
                <a:solidFill>
                  <a:schemeClr val="dk1"/>
                </a:solidFill>
                <a:latin typeface="Swis721 Cn BT" panose="020B0506020202030204" pitchFamily="34" charset="0"/>
                <a:sym typeface="Arial"/>
              </a:rPr>
              <a:t>Artistic Aspect:</a:t>
            </a:r>
            <a:endParaRPr sz="1900" b="1" dirty="0">
              <a:solidFill>
                <a:schemeClr val="dk1"/>
              </a:solidFill>
              <a:latin typeface="Swis721 Cn BT" panose="020B0506020202030204" pitchFamily="34" charset="0"/>
              <a:sym typeface="Arial"/>
            </a:endParaRPr>
          </a:p>
          <a:p>
            <a:pPr marL="180975" marR="0" lvl="0" indent="-180975" algn="l" rtl="0">
              <a:spcBef>
                <a:spcPts val="0"/>
              </a:spcBef>
              <a:spcAft>
                <a:spcPts val="0"/>
              </a:spcAft>
              <a:buClr>
                <a:schemeClr val="dk1"/>
              </a:buClr>
              <a:buSzPts val="1900"/>
              <a:buFont typeface="Arial"/>
              <a:buChar char="•"/>
            </a:pPr>
            <a:r>
              <a:rPr lang="en-US" sz="1800" dirty="0">
                <a:solidFill>
                  <a:schemeClr val="dk1"/>
                </a:solidFill>
                <a:latin typeface="Swis721 Cn BT" panose="020B0506020202030204" pitchFamily="34" charset="0"/>
                <a:sym typeface="Arial"/>
              </a:rPr>
              <a:t>Interpersonal Skills</a:t>
            </a:r>
            <a:endParaRPr sz="1200" dirty="0">
              <a:latin typeface="Swis721 Cn BT" panose="020B0506020202030204" pitchFamily="34" charset="0"/>
            </a:endParaRPr>
          </a:p>
          <a:p>
            <a:pPr marL="180975" marR="0" lvl="0" indent="-180975" algn="l" rtl="0">
              <a:spcBef>
                <a:spcPts val="900"/>
              </a:spcBef>
              <a:spcAft>
                <a:spcPts val="0"/>
              </a:spcAft>
              <a:buClr>
                <a:schemeClr val="dk1"/>
              </a:buClr>
              <a:buSzPts val="1900"/>
              <a:buFont typeface="Arial"/>
              <a:buChar char="•"/>
            </a:pPr>
            <a:r>
              <a:rPr lang="en-US" sz="1800" dirty="0">
                <a:solidFill>
                  <a:schemeClr val="dk1"/>
                </a:solidFill>
                <a:latin typeface="Swis721 Cn BT" panose="020B0506020202030204" pitchFamily="34" charset="0"/>
                <a:sym typeface="Arial"/>
              </a:rPr>
              <a:t>Intuition and Judgment</a:t>
            </a:r>
            <a:endParaRPr sz="1200" dirty="0">
              <a:latin typeface="Swis721 Cn BT" panose="020B0506020202030204" pitchFamily="34" charset="0"/>
            </a:endParaRPr>
          </a:p>
        </p:txBody>
      </p:sp>
      <p:sp>
        <p:nvSpPr>
          <p:cNvPr id="185" name="Google Shape;185;p22"/>
          <p:cNvSpPr txBox="1"/>
          <p:nvPr/>
        </p:nvSpPr>
        <p:spPr>
          <a:xfrm>
            <a:off x="7280910" y="5109984"/>
            <a:ext cx="4281529" cy="143112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1" dirty="0">
                <a:solidFill>
                  <a:schemeClr val="dk1"/>
                </a:solidFill>
                <a:latin typeface="Swis721 Cn BT" panose="020B0506020202030204" pitchFamily="34" charset="0"/>
                <a:sym typeface="Arial"/>
              </a:rPr>
              <a:t>Scientific Aspect:</a:t>
            </a:r>
            <a:endParaRPr sz="1200" dirty="0">
              <a:latin typeface="Swis721 Cn BT" panose="020B0506020202030204" pitchFamily="34" charset="0"/>
            </a:endParaRPr>
          </a:p>
          <a:p>
            <a:pPr marL="180975" indent="-180975">
              <a:spcBef>
                <a:spcPts val="0"/>
              </a:spcBef>
              <a:buClr>
                <a:schemeClr val="dk1"/>
              </a:buClr>
              <a:buSzPts val="1900"/>
              <a:buFont typeface="Arial"/>
              <a:buChar char="•"/>
            </a:pPr>
            <a:r>
              <a:rPr lang="en-US" sz="1600" dirty="0">
                <a:solidFill>
                  <a:schemeClr val="dk1"/>
                </a:solidFill>
                <a:latin typeface="Swis721 Cn BT" panose="020B0506020202030204" pitchFamily="34" charset="0"/>
              </a:rPr>
              <a:t>Structured Approach</a:t>
            </a:r>
            <a:endParaRPr sz="1600" dirty="0">
              <a:solidFill>
                <a:schemeClr val="dk1"/>
              </a:solidFill>
              <a:latin typeface="Swis721 Cn BT" panose="020B0506020202030204" pitchFamily="34" charset="0"/>
            </a:endParaRPr>
          </a:p>
          <a:p>
            <a:pPr marL="180975" indent="-180975">
              <a:spcBef>
                <a:spcPts val="900"/>
              </a:spcBef>
              <a:buClr>
                <a:schemeClr val="dk1"/>
              </a:buClr>
              <a:buSzPts val="1900"/>
              <a:buFont typeface="Arial"/>
              <a:buChar char="•"/>
            </a:pPr>
            <a:r>
              <a:rPr lang="en-US" sz="1600" dirty="0">
                <a:solidFill>
                  <a:schemeClr val="dk1"/>
                </a:solidFill>
                <a:latin typeface="Swis721 Cn BT" panose="020B0506020202030204" pitchFamily="34" charset="0"/>
              </a:rPr>
              <a:t>Data Collection and Analysis</a:t>
            </a:r>
            <a:endParaRPr sz="1600" dirty="0">
              <a:solidFill>
                <a:schemeClr val="dk1"/>
              </a:solidFill>
              <a:latin typeface="Swis721 Cn BT" panose="020B0506020202030204" pitchFamily="34" charset="0"/>
            </a:endParaRPr>
          </a:p>
          <a:p>
            <a:pPr marL="180975" indent="-180975">
              <a:spcBef>
                <a:spcPts val="900"/>
              </a:spcBef>
              <a:buClr>
                <a:schemeClr val="dk1"/>
              </a:buClr>
              <a:buSzPts val="1900"/>
              <a:buFont typeface="Arial"/>
              <a:buChar char="•"/>
            </a:pPr>
            <a:r>
              <a:rPr lang="en-US" sz="1600" dirty="0">
                <a:solidFill>
                  <a:schemeClr val="dk1"/>
                </a:solidFill>
                <a:latin typeface="Swis721 Cn BT" panose="020B0506020202030204" pitchFamily="34" charset="0"/>
              </a:rPr>
              <a:t>Psychometrics</a:t>
            </a:r>
            <a:endParaRPr sz="1800" dirty="0">
              <a:solidFill>
                <a:schemeClr val="dk1"/>
              </a:solidFill>
              <a:latin typeface="Swis721 Cn BT" panose="020B0506020202030204" pitchFamily="34" charset="0"/>
            </a:endParaRPr>
          </a:p>
        </p:txBody>
      </p:sp>
      <p:pic>
        <p:nvPicPr>
          <p:cNvPr id="186" name="Google Shape;186;p22"/>
          <p:cNvPicPr preferRelativeResize="0"/>
          <p:nvPr/>
        </p:nvPicPr>
        <p:blipFill rotWithShape="1">
          <a:blip r:embed="rId3">
            <a:alphaModFix/>
          </a:blip>
          <a:srcRect/>
          <a:stretch/>
        </p:blipFill>
        <p:spPr>
          <a:xfrm>
            <a:off x="-91440" y="1198365"/>
            <a:ext cx="6492240" cy="3887986"/>
          </a:xfrm>
          <a:prstGeom prst="rect">
            <a:avLst/>
          </a:prstGeom>
          <a:noFill/>
          <a:ln>
            <a:noFill/>
          </a:ln>
        </p:spPr>
      </p:pic>
      <p:pic>
        <p:nvPicPr>
          <p:cNvPr id="187" name="Google Shape;187;p22"/>
          <p:cNvPicPr preferRelativeResize="0"/>
          <p:nvPr/>
        </p:nvPicPr>
        <p:blipFill rotWithShape="1">
          <a:blip r:embed="rId4">
            <a:alphaModFix/>
          </a:blip>
          <a:srcRect/>
          <a:stretch/>
        </p:blipFill>
        <p:spPr>
          <a:xfrm>
            <a:off x="5977890" y="1198365"/>
            <a:ext cx="6214110" cy="38879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5"/>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Understanding the cost of Bad hire</a:t>
            </a:r>
            <a:endParaRPr dirty="0"/>
          </a:p>
        </p:txBody>
      </p:sp>
      <p:pic>
        <p:nvPicPr>
          <p:cNvPr id="210" name="Google Shape;210;p25"/>
          <p:cNvPicPr preferRelativeResize="0"/>
          <p:nvPr/>
        </p:nvPicPr>
        <p:blipFill rotWithShape="1">
          <a:blip r:embed="rId3">
            <a:alphaModFix/>
          </a:blip>
          <a:srcRect/>
          <a:stretch/>
        </p:blipFill>
        <p:spPr>
          <a:xfrm>
            <a:off x="7444620" y="1146300"/>
            <a:ext cx="4257778" cy="4845320"/>
          </a:xfrm>
          <a:prstGeom prst="rect">
            <a:avLst/>
          </a:prstGeom>
          <a:noFill/>
          <a:ln>
            <a:noFill/>
          </a:ln>
        </p:spPr>
      </p:pic>
      <p:pic>
        <p:nvPicPr>
          <p:cNvPr id="211" name="Google Shape;211;p25" descr="why companies hire bad employees"/>
          <p:cNvPicPr preferRelativeResize="0"/>
          <p:nvPr/>
        </p:nvPicPr>
        <p:blipFill rotWithShape="1">
          <a:blip r:embed="rId4">
            <a:alphaModFix/>
          </a:blip>
          <a:srcRect/>
          <a:stretch/>
        </p:blipFill>
        <p:spPr>
          <a:xfrm>
            <a:off x="629560" y="2247673"/>
            <a:ext cx="6451192" cy="26425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6"/>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Facts Relating To Interviewing</a:t>
            </a:r>
            <a:endParaRPr dirty="0"/>
          </a:p>
        </p:txBody>
      </p:sp>
      <p:pic>
        <p:nvPicPr>
          <p:cNvPr id="218" name="Google Shape;218;p26"/>
          <p:cNvPicPr preferRelativeResize="0"/>
          <p:nvPr/>
        </p:nvPicPr>
        <p:blipFill rotWithShape="1">
          <a:blip r:embed="rId3">
            <a:alphaModFix/>
          </a:blip>
          <a:srcRect b="14398"/>
          <a:stretch/>
        </p:blipFill>
        <p:spPr>
          <a:xfrm>
            <a:off x="613970" y="1609531"/>
            <a:ext cx="5524186" cy="4082142"/>
          </a:xfrm>
          <a:prstGeom prst="rect">
            <a:avLst/>
          </a:prstGeom>
          <a:noFill/>
          <a:ln>
            <a:noFill/>
          </a:ln>
        </p:spPr>
      </p:pic>
      <p:pic>
        <p:nvPicPr>
          <p:cNvPr id="219" name="Google Shape;219;p26"/>
          <p:cNvPicPr preferRelativeResize="0"/>
          <p:nvPr/>
        </p:nvPicPr>
        <p:blipFill rotWithShape="1">
          <a:blip r:embed="rId4">
            <a:alphaModFix/>
          </a:blip>
          <a:srcRect b="13927"/>
          <a:stretch/>
        </p:blipFill>
        <p:spPr>
          <a:xfrm>
            <a:off x="6550549" y="1609532"/>
            <a:ext cx="5027480" cy="40821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7"/>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   Interviewing Myths</a:t>
            </a:r>
            <a:endParaRPr dirty="0"/>
          </a:p>
        </p:txBody>
      </p:sp>
      <p:pic>
        <p:nvPicPr>
          <p:cNvPr id="226" name="Google Shape;226;p27" descr="Facts and myths geometric message bubble with check and cross mark emblem Banner design for business news and journalism Vector illustration"/>
          <p:cNvPicPr preferRelativeResize="0"/>
          <p:nvPr/>
        </p:nvPicPr>
        <p:blipFill rotWithShape="1">
          <a:blip r:embed="rId3">
            <a:alphaModFix/>
          </a:blip>
          <a:srcRect l="16560" t="14618" r="13577" b="15930"/>
          <a:stretch/>
        </p:blipFill>
        <p:spPr>
          <a:xfrm>
            <a:off x="266701" y="1371599"/>
            <a:ext cx="1054100" cy="885749"/>
          </a:xfrm>
          <a:prstGeom prst="rect">
            <a:avLst/>
          </a:prstGeom>
          <a:noFill/>
          <a:ln>
            <a:noFill/>
          </a:ln>
        </p:spPr>
      </p:pic>
      <p:sp>
        <p:nvSpPr>
          <p:cNvPr id="227" name="Google Shape;227;p27"/>
          <p:cNvSpPr txBox="1"/>
          <p:nvPr/>
        </p:nvSpPr>
        <p:spPr>
          <a:xfrm>
            <a:off x="1251778" y="1443471"/>
            <a:ext cx="4775200"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a:solidFill>
                  <a:srgbClr val="0D0D0D"/>
                </a:solidFill>
                <a:highlight>
                  <a:srgbClr val="FFFFFF"/>
                </a:highlight>
                <a:latin typeface="Swis721 Cn BT" panose="020B0506020202030204" pitchFamily="34" charset="0"/>
              </a:defRPr>
            </a:lvl1pPr>
          </a:lstStyle>
          <a:p>
            <a:r>
              <a:rPr lang="en-US" dirty="0"/>
              <a:t>The best candidate is the one with the most experience</a:t>
            </a:r>
            <a:endParaRPr dirty="0"/>
          </a:p>
        </p:txBody>
      </p:sp>
      <p:sp>
        <p:nvSpPr>
          <p:cNvPr id="228" name="Google Shape;228;p27"/>
          <p:cNvSpPr txBox="1"/>
          <p:nvPr/>
        </p:nvSpPr>
        <p:spPr>
          <a:xfrm>
            <a:off x="1286290" y="1814473"/>
            <a:ext cx="432001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rgbClr val="0D0D0D"/>
                </a:solidFill>
                <a:highlight>
                  <a:srgbClr val="FFFFFF"/>
                </a:highlight>
                <a:latin typeface="Swis721 Cn BT" panose="020B0506020202030204" pitchFamily="34" charset="0"/>
                <a:sym typeface="Arial"/>
              </a:rPr>
              <a:t>While experience can be important, it's not the sole determinant of a candidate's suitability</a:t>
            </a:r>
            <a:endParaRPr dirty="0">
              <a:solidFill>
                <a:srgbClr val="0D0D0D"/>
              </a:solidFill>
              <a:highlight>
                <a:srgbClr val="FFFFFF"/>
              </a:highlight>
              <a:latin typeface="Swis721 Cn BT" panose="020B0506020202030204" pitchFamily="34" charset="0"/>
              <a:sym typeface="Arial"/>
            </a:endParaRPr>
          </a:p>
        </p:txBody>
      </p:sp>
      <p:pic>
        <p:nvPicPr>
          <p:cNvPr id="230" name="Google Shape;230;p27" descr="Facts and myths geometric message bubble with check and cross mark emblem Banner design for business news and journalism Vector illustration"/>
          <p:cNvPicPr preferRelativeResize="0"/>
          <p:nvPr/>
        </p:nvPicPr>
        <p:blipFill rotWithShape="1">
          <a:blip r:embed="rId3">
            <a:alphaModFix/>
          </a:blip>
          <a:srcRect l="16560" t="14618" r="13577" b="15930"/>
          <a:stretch/>
        </p:blipFill>
        <p:spPr>
          <a:xfrm>
            <a:off x="0" y="2934839"/>
            <a:ext cx="1054100" cy="855706"/>
          </a:xfrm>
          <a:prstGeom prst="rect">
            <a:avLst/>
          </a:prstGeom>
          <a:noFill/>
          <a:ln>
            <a:noFill/>
          </a:ln>
        </p:spPr>
      </p:pic>
      <p:pic>
        <p:nvPicPr>
          <p:cNvPr id="231" name="Google Shape;231;p27" descr="Facts and myths geometric message bubble with check and cross mark emblem Banner design for business news and journalism Vector illustration"/>
          <p:cNvPicPr preferRelativeResize="0"/>
          <p:nvPr/>
        </p:nvPicPr>
        <p:blipFill rotWithShape="1">
          <a:blip r:embed="rId3">
            <a:alphaModFix/>
          </a:blip>
          <a:srcRect l="16560" t="14618" r="13577" b="15930"/>
          <a:stretch/>
        </p:blipFill>
        <p:spPr>
          <a:xfrm>
            <a:off x="5344833" y="3985278"/>
            <a:ext cx="1054100" cy="881380"/>
          </a:xfrm>
          <a:prstGeom prst="rect">
            <a:avLst/>
          </a:prstGeom>
          <a:noFill/>
          <a:ln>
            <a:noFill/>
          </a:ln>
        </p:spPr>
      </p:pic>
      <p:pic>
        <p:nvPicPr>
          <p:cNvPr id="232" name="Google Shape;232;p27" descr="Facts and myths geometric message bubble with check and cross mark emblem Banner design for business news and journalism Vector illustration"/>
          <p:cNvPicPr preferRelativeResize="0"/>
          <p:nvPr/>
        </p:nvPicPr>
        <p:blipFill rotWithShape="1">
          <a:blip r:embed="rId3">
            <a:alphaModFix/>
          </a:blip>
          <a:srcRect l="16560" t="14618" r="13577" b="15930"/>
          <a:stretch/>
        </p:blipFill>
        <p:spPr>
          <a:xfrm>
            <a:off x="266701" y="5486401"/>
            <a:ext cx="1054100" cy="855706"/>
          </a:xfrm>
          <a:prstGeom prst="rect">
            <a:avLst/>
          </a:prstGeom>
          <a:noFill/>
          <a:ln>
            <a:noFill/>
          </a:ln>
        </p:spPr>
      </p:pic>
      <p:sp>
        <p:nvSpPr>
          <p:cNvPr id="233" name="Google Shape;233;p27"/>
          <p:cNvSpPr txBox="1"/>
          <p:nvPr/>
        </p:nvSpPr>
        <p:spPr>
          <a:xfrm>
            <a:off x="7551270" y="1891417"/>
            <a:ext cx="467370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rgbClr val="0D0D0D"/>
                </a:solidFill>
                <a:highlight>
                  <a:srgbClr val="FFFFFF"/>
                </a:highlight>
                <a:latin typeface="Swis721 Cn BT" panose="020B0506020202030204" pitchFamily="34" charset="0"/>
              </a:rPr>
              <a:t>Gut feeling is a reliable indicator of a candidate's potential</a:t>
            </a:r>
            <a:r>
              <a:rPr lang="en-US" sz="1600" dirty="0">
                <a:solidFill>
                  <a:srgbClr val="0D0D0D"/>
                </a:solidFill>
                <a:highlight>
                  <a:srgbClr val="FFFFFF"/>
                </a:highlight>
                <a:latin typeface="Swis721 Cn BT" panose="020B0506020202030204" pitchFamily="34" charset="0"/>
                <a:sym typeface="Arial"/>
              </a:rPr>
              <a:t>. </a:t>
            </a:r>
            <a:endParaRPr sz="1600" dirty="0">
              <a:solidFill>
                <a:schemeClr val="dk1"/>
              </a:solidFill>
              <a:latin typeface="Swis721 Cn BT" panose="020B0506020202030204" pitchFamily="34" charset="0"/>
              <a:sym typeface="Arial"/>
            </a:endParaRPr>
          </a:p>
        </p:txBody>
      </p:sp>
      <p:sp>
        <p:nvSpPr>
          <p:cNvPr id="234" name="Google Shape;234;p27"/>
          <p:cNvSpPr txBox="1"/>
          <p:nvPr/>
        </p:nvSpPr>
        <p:spPr>
          <a:xfrm>
            <a:off x="7551270" y="2311304"/>
            <a:ext cx="442557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rgbClr val="0D0D0D"/>
                </a:solidFill>
                <a:highlight>
                  <a:srgbClr val="FFFFFF"/>
                </a:highlight>
                <a:latin typeface="Swis721 Cn BT" panose="020B0506020202030204" pitchFamily="34" charset="0"/>
              </a:rPr>
              <a:t>Relying solely on intuition can lead to bias and subjective decision-making..</a:t>
            </a:r>
            <a:endParaRPr dirty="0">
              <a:solidFill>
                <a:srgbClr val="0D0D0D"/>
              </a:solidFill>
              <a:highlight>
                <a:srgbClr val="FFFFFF"/>
              </a:highlight>
              <a:latin typeface="Swis721 Cn BT" panose="020B0506020202030204" pitchFamily="34" charset="0"/>
            </a:endParaRPr>
          </a:p>
        </p:txBody>
      </p:sp>
      <p:sp>
        <p:nvSpPr>
          <p:cNvPr id="235" name="Google Shape;235;p27"/>
          <p:cNvSpPr txBox="1"/>
          <p:nvPr/>
        </p:nvSpPr>
        <p:spPr>
          <a:xfrm>
            <a:off x="1007782" y="2913948"/>
            <a:ext cx="6104964" cy="36933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a:solidFill>
                  <a:srgbClr val="0D0D0D"/>
                </a:solidFill>
                <a:highlight>
                  <a:srgbClr val="FFFFFF"/>
                </a:highlight>
                <a:latin typeface="Swis721 Cn BT" panose="020B0506020202030204" pitchFamily="34" charset="0"/>
              </a:defRPr>
            </a:lvl1pPr>
          </a:lstStyle>
          <a:p>
            <a:r>
              <a:rPr lang="en-US" dirty="0"/>
              <a:t>Technical skills are all that matter in a candidate's evaluation. </a:t>
            </a:r>
            <a:endParaRPr dirty="0"/>
          </a:p>
        </p:txBody>
      </p:sp>
      <p:sp>
        <p:nvSpPr>
          <p:cNvPr id="236" name="Google Shape;236;p27"/>
          <p:cNvSpPr txBox="1"/>
          <p:nvPr/>
        </p:nvSpPr>
        <p:spPr>
          <a:xfrm>
            <a:off x="993588" y="3271846"/>
            <a:ext cx="4536355" cy="73862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a:solidFill>
                  <a:srgbClr val="0D0D0D"/>
                </a:solidFill>
                <a:highlight>
                  <a:srgbClr val="FFFFFF"/>
                </a:highlight>
                <a:latin typeface="Swis721 Cn BT" panose="020B0506020202030204" pitchFamily="34" charset="0"/>
              </a:defRPr>
            </a:lvl1pPr>
          </a:lstStyle>
          <a:p>
            <a:r>
              <a:rPr lang="en-US" dirty="0"/>
              <a:t> Soft skills such as communication, teamwork, problem-solving, and adaptability are equally important, if not more so, for a candidate's success in most roles.</a:t>
            </a:r>
            <a:endParaRPr dirty="0"/>
          </a:p>
        </p:txBody>
      </p:sp>
      <p:sp>
        <p:nvSpPr>
          <p:cNvPr id="238" name="Google Shape;238;p27"/>
          <p:cNvSpPr txBox="1"/>
          <p:nvPr/>
        </p:nvSpPr>
        <p:spPr>
          <a:xfrm>
            <a:off x="6398933" y="4009571"/>
            <a:ext cx="6104964"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None/>
              <a:defRPr>
                <a:solidFill>
                  <a:srgbClr val="0D0D0D"/>
                </a:solidFill>
                <a:highlight>
                  <a:srgbClr val="FFFFFF"/>
                </a:highlight>
                <a:latin typeface="Swis721 Cn BT" panose="020B0506020202030204" pitchFamily="34" charset="0"/>
              </a:defRPr>
            </a:lvl1pPr>
          </a:lstStyle>
          <a:p>
            <a:r>
              <a:rPr lang="en-US" dirty="0"/>
              <a:t>A long interview process always leads to better hires</a:t>
            </a:r>
            <a:endParaRPr dirty="0"/>
          </a:p>
        </p:txBody>
      </p:sp>
      <p:sp>
        <p:nvSpPr>
          <p:cNvPr id="239" name="Google Shape;239;p27"/>
          <p:cNvSpPr txBox="1"/>
          <p:nvPr/>
        </p:nvSpPr>
        <p:spPr>
          <a:xfrm>
            <a:off x="6355389" y="4434236"/>
            <a:ext cx="5748883"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RPr/>
            </a:defPPr>
            <a:lvl1pPr marL="0" indent="0">
              <a:buNone/>
              <a:defRPr>
                <a:solidFill>
                  <a:srgbClr val="0D0D0D"/>
                </a:solidFill>
                <a:highlight>
                  <a:srgbClr val="FFFFFF"/>
                </a:highlight>
                <a:latin typeface="Swis721 Cn BT" panose="020B0506020202030204" pitchFamily="34" charset="0"/>
              </a:defRPr>
            </a:lvl1pPr>
          </a:lstStyle>
          <a:p>
            <a:r>
              <a:rPr lang="en-US" dirty="0"/>
              <a:t>While thoroughness is important, an excessively lengthy interview process can deter qualified candidates and prolong time-to-hire. </a:t>
            </a:r>
            <a:endParaRPr dirty="0"/>
          </a:p>
        </p:txBody>
      </p:sp>
      <p:sp>
        <p:nvSpPr>
          <p:cNvPr id="240" name="Google Shape;240;p27"/>
          <p:cNvSpPr txBox="1"/>
          <p:nvPr/>
        </p:nvSpPr>
        <p:spPr>
          <a:xfrm>
            <a:off x="1320800" y="5418074"/>
            <a:ext cx="623047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rgbClr val="0D0D0D"/>
                </a:solidFill>
                <a:highlight>
                  <a:srgbClr val="FFFFFF"/>
                </a:highlight>
                <a:latin typeface="Swis721 Cn BT" panose="020B0506020202030204" pitchFamily="34" charset="0"/>
              </a:rPr>
              <a:t>First impressions are always accurate</a:t>
            </a:r>
            <a:endParaRPr dirty="0">
              <a:solidFill>
                <a:srgbClr val="0D0D0D"/>
              </a:solidFill>
              <a:highlight>
                <a:srgbClr val="FFFFFF"/>
              </a:highlight>
              <a:latin typeface="Swis721 Cn BT" panose="020B0506020202030204" pitchFamily="34" charset="0"/>
            </a:endParaRPr>
          </a:p>
        </p:txBody>
      </p:sp>
      <p:sp>
        <p:nvSpPr>
          <p:cNvPr id="241" name="Google Shape;241;p27"/>
          <p:cNvSpPr txBox="1"/>
          <p:nvPr/>
        </p:nvSpPr>
        <p:spPr>
          <a:xfrm>
            <a:off x="1320800" y="5756629"/>
            <a:ext cx="4775200"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a:solidFill>
                  <a:srgbClr val="0D0D0D"/>
                </a:solidFill>
                <a:highlight>
                  <a:srgbClr val="FFFFFF"/>
                </a:highlight>
                <a:latin typeface="Swis721 Cn BT" panose="020B0506020202030204" pitchFamily="34" charset="0"/>
              </a:defRPr>
            </a:lvl1pPr>
          </a:lstStyle>
          <a:p>
            <a:r>
              <a:rPr lang="en-US" dirty="0"/>
              <a:t>While first impressions can provide initial insights, they're not always accurate indicators of a candidate's capabilities or suitability for the role. </a:t>
            </a:r>
            <a:endParaRPr dirty="0"/>
          </a:p>
        </p:txBody>
      </p:sp>
      <p:pic>
        <p:nvPicPr>
          <p:cNvPr id="2" name="Google Shape;226;p27" descr="Facts and myths geometric message bubble with check and cross mark emblem Banner design for business news and journalism Vector illustration">
            <a:extLst>
              <a:ext uri="{FF2B5EF4-FFF2-40B4-BE49-F238E27FC236}">
                <a16:creationId xmlns:a16="http://schemas.microsoft.com/office/drawing/2014/main" id="{02604004-C5A4-5F6C-73D0-E75B01662091}"/>
              </a:ext>
            </a:extLst>
          </p:cNvPr>
          <p:cNvPicPr preferRelativeResize="0"/>
          <p:nvPr/>
        </p:nvPicPr>
        <p:blipFill rotWithShape="1">
          <a:blip r:embed="rId3">
            <a:alphaModFix/>
          </a:blip>
          <a:srcRect l="16560" t="14618" r="13577" b="15930"/>
          <a:stretch/>
        </p:blipFill>
        <p:spPr>
          <a:xfrm>
            <a:off x="6571502" y="1888729"/>
            <a:ext cx="1054100" cy="8857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9"/>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Job Analysis &amp; Job Description</a:t>
            </a:r>
            <a:endParaRPr dirty="0"/>
          </a:p>
        </p:txBody>
      </p:sp>
      <p:sp>
        <p:nvSpPr>
          <p:cNvPr id="255" name="Google Shape;255;p29"/>
          <p:cNvSpPr txBox="1">
            <a:spLocks noGrp="1"/>
          </p:cNvSpPr>
          <p:nvPr>
            <p:ph type="body" idx="1"/>
          </p:nvPr>
        </p:nvSpPr>
        <p:spPr>
          <a:xfrm>
            <a:off x="3385069" y="1752410"/>
            <a:ext cx="8375131" cy="896134"/>
          </a:xfrm>
          <a:prstGeom prst="rect">
            <a:avLst/>
          </a:prstGeom>
          <a:noFill/>
          <a:ln>
            <a:noFill/>
          </a:ln>
        </p:spPr>
        <p:txBody>
          <a:bodyPr spcFirstLastPara="1" wrap="square" lIns="0" tIns="45700" rIns="91425" bIns="45700" anchor="t" anchorCtr="0">
            <a:noAutofit/>
          </a:bodyPr>
          <a:lstStyle/>
          <a:p>
            <a:pPr marL="0" lvl="0" indent="0" algn="just" rtl="0">
              <a:lnSpc>
                <a:spcPct val="120000"/>
              </a:lnSpc>
              <a:spcBef>
                <a:spcPts val="0"/>
              </a:spcBef>
              <a:spcAft>
                <a:spcPts val="0"/>
              </a:spcAft>
              <a:buClr>
                <a:schemeClr val="dk1"/>
              </a:buClr>
              <a:buSzPts val="1800"/>
              <a:buNone/>
            </a:pPr>
            <a:r>
              <a:rPr lang="en-US" sz="1800" dirty="0"/>
              <a:t>Job analysis is a systematic process of gathering, documenting, and analyzing information about a job or position within an organization.(duties, responsibilities, qualifications, and work environment)</a:t>
            </a:r>
            <a:endParaRPr dirty="0"/>
          </a:p>
        </p:txBody>
      </p:sp>
      <p:sp>
        <p:nvSpPr>
          <p:cNvPr id="256" name="Google Shape;256;p29"/>
          <p:cNvSpPr txBox="1"/>
          <p:nvPr/>
        </p:nvSpPr>
        <p:spPr>
          <a:xfrm>
            <a:off x="3136900" y="4662905"/>
            <a:ext cx="8806931" cy="1069679"/>
          </a:xfrm>
          <a:prstGeom prst="rect">
            <a:avLst/>
          </a:prstGeom>
          <a:noFill/>
          <a:ln>
            <a:noFill/>
          </a:ln>
        </p:spPr>
        <p:txBody>
          <a:bodyPr spcFirstLastPara="1" wrap="square" lIns="0" tIns="45700" rIns="91425" bIns="45700" anchor="t" anchorCtr="0">
            <a:noAutofit/>
          </a:bodyPr>
          <a:lstStyle/>
          <a:p>
            <a:pPr marL="0" marR="0" lvl="0" indent="0" algn="just" rtl="0">
              <a:lnSpc>
                <a:spcPct val="120000"/>
              </a:lnSpc>
              <a:spcBef>
                <a:spcPts val="0"/>
              </a:spcBef>
              <a:spcAft>
                <a:spcPts val="0"/>
              </a:spcAft>
              <a:buClr>
                <a:schemeClr val="dk1"/>
              </a:buClr>
              <a:buSzPts val="1800"/>
              <a:buFont typeface="Arial"/>
              <a:buNone/>
            </a:pPr>
            <a:r>
              <a:rPr lang="en-US" sz="1800" dirty="0">
                <a:solidFill>
                  <a:schemeClr val="dk1"/>
                </a:solidFill>
                <a:latin typeface="Swis721 Cn BT" panose="020B0506020202030204" pitchFamily="34" charset="0"/>
                <a:sym typeface="Arial"/>
              </a:rPr>
              <a:t>Job description is a written document that provides a concise summary of the key aspects of a specific job or position within an organization.(Formal communication)</a:t>
            </a:r>
            <a:endParaRPr dirty="0">
              <a:latin typeface="Swis721 Cn BT" panose="020B0506020202030204" pitchFamily="34" charset="0"/>
            </a:endParaRPr>
          </a:p>
        </p:txBody>
      </p:sp>
      <p:pic>
        <p:nvPicPr>
          <p:cNvPr id="257" name="Google Shape;257;p29"/>
          <p:cNvPicPr preferRelativeResize="0"/>
          <p:nvPr/>
        </p:nvPicPr>
        <p:blipFill rotWithShape="1">
          <a:blip r:embed="rId3">
            <a:alphaModFix/>
          </a:blip>
          <a:srcRect/>
          <a:stretch/>
        </p:blipFill>
        <p:spPr>
          <a:xfrm>
            <a:off x="863686" y="1217098"/>
            <a:ext cx="2273214" cy="2273214"/>
          </a:xfrm>
          <a:prstGeom prst="rect">
            <a:avLst/>
          </a:prstGeom>
          <a:noFill/>
          <a:ln>
            <a:noFill/>
          </a:ln>
        </p:spPr>
      </p:pic>
      <p:pic>
        <p:nvPicPr>
          <p:cNvPr id="258" name="Google Shape;258;p29" descr="checklist concept illustration"/>
          <p:cNvPicPr preferRelativeResize="0"/>
          <p:nvPr/>
        </p:nvPicPr>
        <p:blipFill rotWithShape="1">
          <a:blip r:embed="rId4">
            <a:alphaModFix/>
          </a:blip>
          <a:srcRect/>
          <a:stretch/>
        </p:blipFill>
        <p:spPr>
          <a:xfrm>
            <a:off x="1184275" y="4557019"/>
            <a:ext cx="1672608" cy="1694260"/>
          </a:xfrm>
          <a:prstGeom prst="rect">
            <a:avLst/>
          </a:prstGeom>
          <a:noFill/>
          <a:ln>
            <a:noFill/>
          </a:ln>
        </p:spPr>
      </p:pic>
      <p:sp>
        <p:nvSpPr>
          <p:cNvPr id="259" name="Google Shape;259;p29"/>
          <p:cNvSpPr/>
          <p:nvPr/>
        </p:nvSpPr>
        <p:spPr>
          <a:xfrm rot="-7807888">
            <a:off x="342521" y="2394771"/>
            <a:ext cx="3886200" cy="3225800"/>
          </a:xfrm>
          <a:prstGeom prst="arc">
            <a:avLst>
              <a:gd name="adj1" fmla="val 16200000"/>
              <a:gd name="adj2" fmla="val 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Swis721 Cn BT" panose="020B050602020203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2"/>
          <p:cNvSpPr txBox="1">
            <a:spLocks noGrp="1"/>
          </p:cNvSpPr>
          <p:nvPr>
            <p:ph type="title"/>
          </p:nvPr>
        </p:nvSpPr>
        <p:spPr>
          <a:xfrm>
            <a:off x="629560" y="249723"/>
            <a:ext cx="10932879" cy="577969"/>
          </a:xfrm>
          <a:prstGeom prst="rect">
            <a:avLst/>
          </a:prstGeom>
          <a:noFill/>
          <a:ln>
            <a:noFill/>
          </a:ln>
        </p:spPr>
        <p:txBody>
          <a:bodyPr spcFirstLastPara="1" wrap="square" lIns="0"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dirty="0"/>
              <a:t>Defining the Criteria </a:t>
            </a:r>
            <a:endParaRPr dirty="0"/>
          </a:p>
        </p:txBody>
      </p:sp>
      <p:pic>
        <p:nvPicPr>
          <p:cNvPr id="317" name="Google Shape;317;p32"/>
          <p:cNvPicPr preferRelativeResize="0">
            <a:picLocks noGrp="1"/>
          </p:cNvPicPr>
          <p:nvPr>
            <p:ph type="body" idx="1"/>
          </p:nvPr>
        </p:nvPicPr>
        <p:blipFill rotWithShape="1">
          <a:blip r:embed="rId3">
            <a:alphaModFix/>
          </a:blip>
          <a:srcRect l="14423" t="17150" r="17183" b="16426"/>
          <a:stretch/>
        </p:blipFill>
        <p:spPr>
          <a:xfrm>
            <a:off x="978222" y="1045029"/>
            <a:ext cx="10038122" cy="5301991"/>
          </a:xfrm>
          <a:prstGeom prst="rect">
            <a:avLst/>
          </a:prstGeom>
          <a:noFill/>
          <a:ln>
            <a:noFill/>
          </a:ln>
          <a:effectLst>
            <a:outerShdw blurRad="50800" dist="38100" dir="8100000" algn="tr"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5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ter Title &amp; Content Slide-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946</TotalTime>
  <Words>5861</Words>
  <Application>Microsoft Office PowerPoint</Application>
  <PresentationFormat>Widescreen</PresentationFormat>
  <Paragraphs>510</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Swis721 Cn BT</vt:lpstr>
      <vt:lpstr>Master Title &amp; Content Slide-1</vt:lpstr>
      <vt:lpstr>Interviewing Skills for Managers</vt:lpstr>
      <vt:lpstr>Workshop Agenda</vt:lpstr>
      <vt:lpstr>   What is Interviewing?</vt:lpstr>
      <vt:lpstr>   Interviewing Art / Science</vt:lpstr>
      <vt:lpstr>Understanding the cost of Bad hire</vt:lpstr>
      <vt:lpstr>Facts Relating To Interviewing</vt:lpstr>
      <vt:lpstr>   Interviewing Myths</vt:lpstr>
      <vt:lpstr>Job Analysis &amp; Job Description</vt:lpstr>
      <vt:lpstr>Defining the Criteria </vt:lpstr>
      <vt:lpstr>Stages in the Interview </vt:lpstr>
      <vt:lpstr>Screening the Applications</vt:lpstr>
      <vt:lpstr>Importance of Asking Right Questions</vt:lpstr>
      <vt:lpstr>Assessing the resume- Finding Common Clues</vt:lpstr>
      <vt:lpstr>Put the Candidate at Ease</vt:lpstr>
      <vt:lpstr>  Types of Interview</vt:lpstr>
      <vt:lpstr>The Types Of Questions</vt:lpstr>
      <vt:lpstr>STAR Technique </vt:lpstr>
      <vt:lpstr>Handling Difficult Candidates &amp; Situations</vt:lpstr>
      <vt:lpstr>Examples -Rating and Ranking Candidates Objectively</vt:lpstr>
      <vt:lpstr>    Red Flags &amp; Warning Signs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Interviewing Skills for Managers</dc:title>
  <dc:creator>Freelance Trainings</dc:creator>
  <cp:lastModifiedBy>Sidharth Bhandari</cp:lastModifiedBy>
  <cp:revision>9</cp:revision>
  <dcterms:modified xsi:type="dcterms:W3CDTF">2024-10-02T14:58:24Z</dcterms:modified>
</cp:coreProperties>
</file>